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256" r:id="rId2"/>
    <p:sldId id="1205" r:id="rId3"/>
    <p:sldId id="1193" r:id="rId4"/>
    <p:sldId id="257" r:id="rId5"/>
    <p:sldId id="665" r:id="rId6"/>
    <p:sldId id="1194" r:id="rId7"/>
    <p:sldId id="664" r:id="rId8"/>
    <p:sldId id="1192" r:id="rId9"/>
    <p:sldId id="1200" r:id="rId10"/>
    <p:sldId id="424" r:id="rId11"/>
    <p:sldId id="1184" r:id="rId12"/>
    <p:sldId id="1185" r:id="rId13"/>
    <p:sldId id="1287" r:id="rId14"/>
    <p:sldId id="1186" r:id="rId15"/>
    <p:sldId id="682" r:id="rId16"/>
    <p:sldId id="1288" r:id="rId17"/>
    <p:sldId id="1289" r:id="rId18"/>
    <p:sldId id="1290" r:id="rId19"/>
    <p:sldId id="1260" r:id="rId20"/>
    <p:sldId id="1263" r:id="rId21"/>
    <p:sldId id="1148" r:id="rId22"/>
    <p:sldId id="683" r:id="rId23"/>
    <p:sldId id="413" r:id="rId24"/>
    <p:sldId id="678" r:id="rId25"/>
    <p:sldId id="1128" r:id="rId26"/>
    <p:sldId id="1191" r:id="rId27"/>
    <p:sldId id="1130" r:id="rId28"/>
    <p:sldId id="1131" r:id="rId29"/>
    <p:sldId id="666" r:id="rId30"/>
    <p:sldId id="1137" r:id="rId31"/>
    <p:sldId id="1152" r:id="rId32"/>
    <p:sldId id="1179" r:id="rId33"/>
    <p:sldId id="1202" r:id="rId34"/>
    <p:sldId id="1198" r:id="rId35"/>
    <p:sldId id="1153" r:id="rId36"/>
    <p:sldId id="1163" r:id="rId37"/>
    <p:sldId id="1154" r:id="rId38"/>
    <p:sldId id="1166" r:id="rId39"/>
    <p:sldId id="1155" r:id="rId40"/>
    <p:sldId id="663" r:id="rId41"/>
    <p:sldId id="1156" r:id="rId42"/>
    <p:sldId id="1164" r:id="rId43"/>
    <p:sldId id="272" r:id="rId44"/>
    <p:sldId id="273" r:id="rId45"/>
    <p:sldId id="1167" r:id="rId46"/>
    <p:sldId id="1157" r:id="rId47"/>
    <p:sldId id="1158" r:id="rId48"/>
    <p:sldId id="1169" r:id="rId49"/>
    <p:sldId id="1170" r:id="rId50"/>
    <p:sldId id="287" r:id="rId51"/>
    <p:sldId id="443" r:id="rId52"/>
    <p:sldId id="1168" r:id="rId53"/>
  </p:sldIdLst>
  <p:sldSz cx="9144000" cy="6858000" type="screen4x3"/>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p:cViewPr varScale="1">
        <p:scale>
          <a:sx n="69" d="100"/>
          <a:sy n="69" d="100"/>
        </p:scale>
        <p:origin x="1320" y="60"/>
      </p:cViewPr>
      <p:guideLst>
        <p:guide orient="horz" pos="2160"/>
        <p:guide pos="2880"/>
      </p:guideLst>
    </p:cSldViewPr>
  </p:slideViewPr>
  <p:notesTextViewPr>
    <p:cViewPr>
      <p:scale>
        <a:sx n="1" d="1"/>
        <a:sy n="1" d="1"/>
      </p:scale>
      <p:origin x="0" y="0"/>
    </p:cViewPr>
  </p:notesTextViewPr>
  <p:sorterViewPr>
    <p:cViewPr>
      <p:scale>
        <a:sx n="100" d="100"/>
        <a:sy n="100" d="100"/>
      </p:scale>
      <p:origin x="0" y="-1362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https://sanantonioport-my.sharepoint.com/personal/fhauck_epsa_cl/Documents/COMUNICACIONES%20FHF/Tareas%20CMM/Aldo%202018/Pagos%20EPSA%20al%20Fisco%202012-2017.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'[Pagos EPSA al Fisco 2012-2017.xlsx]aportes hacienda y municipi (2)'!$C$28:$H$28</c:f>
              <c:numCache>
                <c:formatCode>General</c:formatCode>
                <c:ptCount val="6"/>
                <c:pt idx="0">
                  <c:v>2012</c:v>
                </c:pt>
                <c:pt idx="1">
                  <c:v>2013</c:v>
                </c:pt>
                <c:pt idx="2">
                  <c:v>2014</c:v>
                </c:pt>
                <c:pt idx="3">
                  <c:v>2015</c:v>
                </c:pt>
                <c:pt idx="4">
                  <c:v>2016</c:v>
                </c:pt>
                <c:pt idx="5">
                  <c:v>2017</c:v>
                </c:pt>
              </c:numCache>
            </c:numRef>
          </c:cat>
          <c:val>
            <c:numRef>
              <c:f>'[Pagos EPSA al Fisco 2012-2017.xlsx]aportes hacienda y municipi (2)'!$C$29:$H$29</c:f>
              <c:numCache>
                <c:formatCode>_(* #,##0_);_(* \(#,##0\);_(* "-"_);_(@_)</c:formatCode>
                <c:ptCount val="6"/>
                <c:pt idx="0">
                  <c:v>315380.185</c:v>
                </c:pt>
                <c:pt idx="1">
                  <c:v>322756.83</c:v>
                </c:pt>
                <c:pt idx="2">
                  <c:v>334006.429</c:v>
                </c:pt>
                <c:pt idx="3">
                  <c:v>347443.11</c:v>
                </c:pt>
                <c:pt idx="4">
                  <c:v>362079.86</c:v>
                </c:pt>
                <c:pt idx="5">
                  <c:v>372657</c:v>
                </c:pt>
              </c:numCache>
            </c:numRef>
          </c:val>
          <c:extLst>
            <c:ext xmlns:c16="http://schemas.microsoft.com/office/drawing/2014/chart" uri="{C3380CC4-5D6E-409C-BE32-E72D297353CC}">
              <c16:uniqueId val="{00000000-041C-4529-8C8B-0939B890D324}"/>
            </c:ext>
          </c:extLst>
        </c:ser>
        <c:dLbls>
          <c:showLegendKey val="0"/>
          <c:showVal val="0"/>
          <c:showCatName val="0"/>
          <c:showSerName val="0"/>
          <c:showPercent val="0"/>
          <c:showBubbleSize val="0"/>
        </c:dLbls>
        <c:gapWidth val="219"/>
        <c:overlap val="-27"/>
        <c:axId val="447690896"/>
        <c:axId val="248733888"/>
      </c:barChart>
      <c:catAx>
        <c:axId val="44769089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s-CL"/>
          </a:p>
        </c:txPr>
        <c:crossAx val="248733888"/>
        <c:crosses val="autoZero"/>
        <c:auto val="1"/>
        <c:lblAlgn val="ctr"/>
        <c:lblOffset val="100"/>
        <c:noMultiLvlLbl val="0"/>
      </c:catAx>
      <c:valAx>
        <c:axId val="248733888"/>
        <c:scaling>
          <c:orientation val="minMax"/>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out"/>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s-CL"/>
          </a:p>
        </c:txPr>
        <c:crossAx val="4476908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CL"/>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2379DA-9D6F-46D0-AD8D-B5AC298EC849}" type="datetimeFigureOut">
              <a:rPr lang="es-CL" smtClean="0"/>
              <a:t>24-07-2019</a:t>
            </a:fld>
            <a:endParaRPr lang="es-CL"/>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C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4F3BF4-FE7A-48F6-9B16-3C6E95FBF879}" type="slidenum">
              <a:rPr lang="es-CL" smtClean="0"/>
              <a:t>‹Nº›</a:t>
            </a:fld>
            <a:endParaRPr lang="es-CL"/>
          </a:p>
        </p:txBody>
      </p:sp>
    </p:spTree>
    <p:extLst>
      <p:ext uri="{BB962C8B-B14F-4D97-AF65-F5344CB8AC3E}">
        <p14:creationId xmlns:p14="http://schemas.microsoft.com/office/powerpoint/2010/main" val="26300765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CL" dirty="0"/>
              <a:t>Agregar fuentes a las tablas. Primera: Gobierno</a:t>
            </a:r>
            <a:r>
              <a:rPr lang="es-CL" baseline="0" dirty="0"/>
              <a:t> Regional</a:t>
            </a:r>
          </a:p>
          <a:p>
            <a:endParaRPr lang="es-CL" baseline="0" dirty="0"/>
          </a:p>
          <a:p>
            <a:r>
              <a:rPr lang="es-CL" baseline="0" dirty="0"/>
              <a:t>Segunda Tabla: Elaboración Propia.</a:t>
            </a:r>
            <a:endParaRPr lang="es-ES" dirty="0"/>
          </a:p>
        </p:txBody>
      </p:sp>
      <p:sp>
        <p:nvSpPr>
          <p:cNvPr id="4" name="3 Marcador de número de diapositiva"/>
          <p:cNvSpPr>
            <a:spLocks noGrp="1"/>
          </p:cNvSpPr>
          <p:nvPr>
            <p:ph type="sldNum" sz="quarter" idx="10"/>
          </p:nvPr>
        </p:nvSpPr>
        <p:spPr/>
        <p:txBody>
          <a:bodyPr/>
          <a:lstStyle/>
          <a:p>
            <a:fld id="{CD3DF8A6-8277-4918-8445-74D3D4C98040}" type="slidenum">
              <a:rPr lang="es-CL" smtClean="0"/>
              <a:t>43</a:t>
            </a:fld>
            <a:endParaRPr lang="es-CL"/>
          </a:p>
        </p:txBody>
      </p:sp>
    </p:spTree>
    <p:extLst>
      <p:ext uri="{BB962C8B-B14F-4D97-AF65-F5344CB8AC3E}">
        <p14:creationId xmlns:p14="http://schemas.microsoft.com/office/powerpoint/2010/main" val="21994604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baseline="0" dirty="0"/>
          </a:p>
          <a:p>
            <a:r>
              <a:rPr lang="es-CL" baseline="0" dirty="0"/>
              <a:t>Verificar que estas cifras </a:t>
            </a:r>
            <a:r>
              <a:rPr lang="es-CL" u="sng" baseline="0" dirty="0"/>
              <a:t>efectivamente </a:t>
            </a:r>
            <a:r>
              <a:rPr lang="es-CL" baseline="0" dirty="0"/>
              <a:t>van a IMSA. Averiguar con Ovalle cuanto recaudan normalmente e informar en la lámina.</a:t>
            </a:r>
            <a:endParaRPr lang="es-ES" dirty="0"/>
          </a:p>
        </p:txBody>
      </p:sp>
      <p:sp>
        <p:nvSpPr>
          <p:cNvPr id="4" name="3 Marcador de número de diapositiva"/>
          <p:cNvSpPr>
            <a:spLocks noGrp="1"/>
          </p:cNvSpPr>
          <p:nvPr>
            <p:ph type="sldNum" sz="quarter" idx="10"/>
          </p:nvPr>
        </p:nvSpPr>
        <p:spPr/>
        <p:txBody>
          <a:bodyPr/>
          <a:lstStyle/>
          <a:p>
            <a:fld id="{CD3DF8A6-8277-4918-8445-74D3D4C98040}" type="slidenum">
              <a:rPr lang="es-CL" smtClean="0"/>
              <a:t>44</a:t>
            </a:fld>
            <a:endParaRPr lang="es-CL"/>
          </a:p>
        </p:txBody>
      </p:sp>
    </p:spTree>
    <p:extLst>
      <p:ext uri="{BB962C8B-B14F-4D97-AF65-F5344CB8AC3E}">
        <p14:creationId xmlns:p14="http://schemas.microsoft.com/office/powerpoint/2010/main" val="39519714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44625"/>
            <a:ext cx="7239304" cy="879178"/>
          </a:xfrm>
        </p:spPr>
        <p:txBody>
          <a:bodyPr/>
          <a:lstStyle/>
          <a:p>
            <a:r>
              <a:rPr lang="es-ES"/>
              <a:t>Haga clic para modificar el estilo de título del patrón</a:t>
            </a:r>
            <a:endParaRPr lang="es-CL" dirty="0"/>
          </a:p>
        </p:txBody>
      </p:sp>
      <p:sp>
        <p:nvSpPr>
          <p:cNvPr id="3" name="2 Subtítulo"/>
          <p:cNvSpPr>
            <a:spLocks noGrp="1"/>
          </p:cNvSpPr>
          <p:nvPr>
            <p:ph type="subTitle" idx="1"/>
          </p:nvPr>
        </p:nvSpPr>
        <p:spPr>
          <a:xfrm>
            <a:off x="1403648" y="5085184"/>
            <a:ext cx="6400800" cy="1512168"/>
          </a:xfrm>
        </p:spPr>
        <p:txBody>
          <a:bodyPr>
            <a:normAutofit/>
          </a:bodyPr>
          <a:lstStyle>
            <a:lvl1pPr marL="0" indent="0" algn="ctr">
              <a:buNone/>
              <a:defRPr sz="25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CL" dirty="0"/>
          </a:p>
        </p:txBody>
      </p:sp>
      <p:pic>
        <p:nvPicPr>
          <p:cNvPr id="7" name="6 Imagen"/>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925104" y="260648"/>
            <a:ext cx="1222818" cy="663154"/>
          </a:xfrm>
          <a:prstGeom prst="rect">
            <a:avLst/>
          </a:prstGeom>
        </p:spPr>
      </p:pic>
      <p:sp>
        <p:nvSpPr>
          <p:cNvPr id="8" name="7 Rectángulo"/>
          <p:cNvSpPr/>
          <p:nvPr userDrawn="1"/>
        </p:nvSpPr>
        <p:spPr>
          <a:xfrm>
            <a:off x="0" y="0"/>
            <a:ext cx="179512"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cxnSp>
        <p:nvCxnSpPr>
          <p:cNvPr id="9" name="8 Conector recto"/>
          <p:cNvCxnSpPr/>
          <p:nvPr userDrawn="1"/>
        </p:nvCxnSpPr>
        <p:spPr>
          <a:xfrm>
            <a:off x="755576" y="1014399"/>
            <a:ext cx="8110435" cy="0"/>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1" name="10 Marcador de posición de imagen"/>
          <p:cNvSpPr>
            <a:spLocks noGrp="1"/>
          </p:cNvSpPr>
          <p:nvPr>
            <p:ph type="pic" sz="quarter" idx="10"/>
          </p:nvPr>
        </p:nvSpPr>
        <p:spPr>
          <a:xfrm>
            <a:off x="972071" y="1340768"/>
            <a:ext cx="7272337" cy="3527425"/>
          </a:xfrm>
          <a:ln w="19050">
            <a:solidFill>
              <a:srgbClr val="0066FF"/>
            </a:solidFill>
          </a:ln>
        </p:spPr>
        <p:txBody>
          <a:bodyPr/>
          <a:lstStyle>
            <a:lvl1pPr algn="l">
              <a:defRPr/>
            </a:lvl1pPr>
          </a:lstStyle>
          <a:p>
            <a:r>
              <a:rPr lang="es-ES"/>
              <a:t>Haga clic en el icono para agregar una imagen</a:t>
            </a:r>
            <a:endParaRPr lang="es-CL"/>
          </a:p>
        </p:txBody>
      </p:sp>
    </p:spTree>
    <p:extLst>
      <p:ext uri="{BB962C8B-B14F-4D97-AF65-F5344CB8AC3E}">
        <p14:creationId xmlns:p14="http://schemas.microsoft.com/office/powerpoint/2010/main" val="27195714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755576" y="116632"/>
            <a:ext cx="7200800" cy="792088"/>
          </a:xfrm>
        </p:spPr>
        <p:txBody>
          <a:bodyPr anchor="b"/>
          <a:lstStyle>
            <a:lvl1pPr algn="l">
              <a:defRPr sz="4000" b="1"/>
            </a:lvl1pPr>
          </a:lstStyle>
          <a:p>
            <a:r>
              <a:rPr lang="es-ES"/>
              <a:t>Haga clic para modificar el estilo de título del patrón</a:t>
            </a:r>
            <a:endParaRPr lang="es-CL"/>
          </a:p>
        </p:txBody>
      </p:sp>
      <p:sp>
        <p:nvSpPr>
          <p:cNvPr id="3" name="2 Marcador de posición de imagen"/>
          <p:cNvSpPr>
            <a:spLocks noGrp="1"/>
          </p:cNvSpPr>
          <p:nvPr>
            <p:ph type="pic" idx="1"/>
          </p:nvPr>
        </p:nvSpPr>
        <p:spPr>
          <a:xfrm>
            <a:off x="1792288" y="1196751"/>
            <a:ext cx="5486400" cy="3530823"/>
          </a:xfrm>
          <a:ln w="19050">
            <a:solidFill>
              <a:srgbClr val="0066FF"/>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s-CL"/>
          </a:p>
        </p:txBody>
      </p:sp>
      <p:sp>
        <p:nvSpPr>
          <p:cNvPr id="4" name="3 Marcador de texto"/>
          <p:cNvSpPr>
            <a:spLocks noGrp="1"/>
          </p:cNvSpPr>
          <p:nvPr>
            <p:ph type="body" sz="half" idx="2"/>
          </p:nvPr>
        </p:nvSpPr>
        <p:spPr>
          <a:xfrm>
            <a:off x="1792288" y="494116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8" name="7 Marcador de texto"/>
          <p:cNvSpPr>
            <a:spLocks noGrp="1"/>
          </p:cNvSpPr>
          <p:nvPr>
            <p:ph type="body" sz="quarter" idx="10"/>
          </p:nvPr>
        </p:nvSpPr>
        <p:spPr>
          <a:xfrm>
            <a:off x="4499992" y="6308725"/>
            <a:ext cx="4175697" cy="360363"/>
          </a:xfrm>
        </p:spPr>
        <p:txBody>
          <a:bodyPr>
            <a:noAutofit/>
          </a:bodyPr>
          <a:lstStyle>
            <a:lvl1pPr marL="0" indent="0">
              <a:buFont typeface="Arial" pitchFamily="34" charset="0"/>
              <a:buNone/>
              <a:defRPr sz="1000">
                <a:solidFill>
                  <a:schemeClr val="tx1">
                    <a:lumMod val="75000"/>
                    <a:lumOff val="25000"/>
                  </a:schemeClr>
                </a:solidFill>
              </a:defRPr>
            </a:lvl1pPr>
            <a:lvl2pPr marL="457200" indent="0">
              <a:buFont typeface="Arial" pitchFamily="34" charset="0"/>
              <a:buNone/>
              <a:defRPr sz="1000">
                <a:solidFill>
                  <a:schemeClr val="tx1">
                    <a:lumMod val="75000"/>
                    <a:lumOff val="25000"/>
                  </a:schemeClr>
                </a:solidFill>
              </a:defRPr>
            </a:lvl2pPr>
            <a:lvl3pPr marL="914400" indent="0">
              <a:buFont typeface="Arial" pitchFamily="34" charset="0"/>
              <a:buNone/>
              <a:defRPr sz="1000">
                <a:solidFill>
                  <a:schemeClr val="tx1">
                    <a:lumMod val="75000"/>
                    <a:lumOff val="25000"/>
                  </a:schemeClr>
                </a:solidFill>
              </a:defRPr>
            </a:lvl3pPr>
            <a:lvl4pPr marL="1371600" indent="0">
              <a:buFont typeface="Arial" pitchFamily="34" charset="0"/>
              <a:buNone/>
              <a:defRPr sz="1000">
                <a:solidFill>
                  <a:schemeClr val="tx1">
                    <a:lumMod val="75000"/>
                    <a:lumOff val="25000"/>
                  </a:schemeClr>
                </a:solidFill>
              </a:defRPr>
            </a:lvl4pPr>
            <a:lvl5pPr marL="1828800" indent="0">
              <a:buFont typeface="Arial" pitchFamily="34" charset="0"/>
              <a:buNone/>
              <a:defRPr sz="1000">
                <a:solidFill>
                  <a:schemeClr val="tx1">
                    <a:lumMod val="75000"/>
                    <a:lumOff val="25000"/>
                  </a:schemeClr>
                </a:solidFill>
              </a:defRPr>
            </a:lvl5pPr>
          </a:lstStyle>
          <a:p>
            <a:pPr lvl="0"/>
            <a:r>
              <a:rPr lang="es-ES"/>
              <a:t>Editar los estilos de texto del patrón</a:t>
            </a:r>
          </a:p>
        </p:txBody>
      </p:sp>
    </p:spTree>
    <p:extLst>
      <p:ext uri="{BB962C8B-B14F-4D97-AF65-F5344CB8AC3E}">
        <p14:creationId xmlns:p14="http://schemas.microsoft.com/office/powerpoint/2010/main" val="5894831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1_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3510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ítulo y objetos">
    <p:spTree>
      <p:nvGrpSpPr>
        <p:cNvPr id="1" name=""/>
        <p:cNvGrpSpPr/>
        <p:nvPr/>
      </p:nvGrpSpPr>
      <p:grpSpPr>
        <a:xfrm>
          <a:off x="0" y="0"/>
          <a:ext cx="0" cy="0"/>
          <a:chOff x="0" y="0"/>
          <a:chExt cx="0" cy="0"/>
        </a:xfrm>
      </p:grpSpPr>
      <p:pic>
        <p:nvPicPr>
          <p:cNvPr id="2" name="Imagen 6">
            <a:extLst>
              <a:ext uri="{FF2B5EF4-FFF2-40B4-BE49-F238E27FC236}">
                <a16:creationId xmlns:a16="http://schemas.microsoft.com/office/drawing/2014/main" id="{AED0D5FB-8403-443F-A2CA-0772B61749ED}"/>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683500" y="685800"/>
            <a:ext cx="927100"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heurón 2">
            <a:extLst>
              <a:ext uri="{FF2B5EF4-FFF2-40B4-BE49-F238E27FC236}">
                <a16:creationId xmlns:a16="http://schemas.microsoft.com/office/drawing/2014/main" id="{98FED20B-CD90-41E5-9B5C-9EEAE5CB5B19}"/>
              </a:ext>
            </a:extLst>
          </p:cNvPr>
          <p:cNvSpPr/>
          <p:nvPr userDrawn="1"/>
        </p:nvSpPr>
        <p:spPr>
          <a:xfrm>
            <a:off x="449263" y="723900"/>
            <a:ext cx="207962" cy="509588"/>
          </a:xfrm>
          <a:prstGeom prst="chevron">
            <a:avLst/>
          </a:prstGeom>
          <a:solidFill>
            <a:srgbClr val="29B4EF"/>
          </a:solidFill>
          <a:ln>
            <a:noFill/>
          </a:ln>
          <a:effectLst/>
        </p:spPr>
        <p:style>
          <a:lnRef idx="1">
            <a:schemeClr val="accent1"/>
          </a:lnRef>
          <a:fillRef idx="3">
            <a:schemeClr val="accent1"/>
          </a:fillRef>
          <a:effectRef idx="2">
            <a:schemeClr val="accent1"/>
          </a:effectRef>
          <a:fontRef idx="minor">
            <a:schemeClr val="lt1"/>
          </a:fontRef>
        </p:style>
        <p:txBody>
          <a:bodyPr lIns="68574" tIns="34287" rIns="68574" bIns="34287" anchor="ctr"/>
          <a:lstStyle/>
          <a:p>
            <a:pPr algn="ctr">
              <a:defRPr/>
            </a:pPr>
            <a:endParaRPr lang="es-ES" sz="1350">
              <a:solidFill>
                <a:schemeClr val="tx1"/>
              </a:solidFill>
            </a:endParaRPr>
          </a:p>
        </p:txBody>
      </p:sp>
    </p:spTree>
    <p:extLst>
      <p:ext uri="{BB962C8B-B14F-4D97-AF65-F5344CB8AC3E}">
        <p14:creationId xmlns:p14="http://schemas.microsoft.com/office/powerpoint/2010/main" val="25392265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Diseño personalizado">
    <p:spTree>
      <p:nvGrpSpPr>
        <p:cNvPr id="1" name=""/>
        <p:cNvGrpSpPr/>
        <p:nvPr/>
      </p:nvGrpSpPr>
      <p:grpSpPr>
        <a:xfrm>
          <a:off x="0" y="0"/>
          <a:ext cx="0" cy="0"/>
          <a:chOff x="0" y="0"/>
          <a:chExt cx="0" cy="0"/>
        </a:xfrm>
      </p:grpSpPr>
      <p:sp>
        <p:nvSpPr>
          <p:cNvPr id="7" name="8 Título"/>
          <p:cNvSpPr>
            <a:spLocks noGrp="1"/>
          </p:cNvSpPr>
          <p:nvPr>
            <p:ph type="title"/>
          </p:nvPr>
        </p:nvSpPr>
        <p:spPr>
          <a:xfrm>
            <a:off x="197514" y="0"/>
            <a:ext cx="7903855" cy="362880"/>
          </a:xfrm>
          <a:prstGeom prst="rect">
            <a:avLst/>
          </a:prstGeom>
        </p:spPr>
        <p:txBody>
          <a:bodyPr/>
          <a:lstStyle>
            <a:lvl1pPr>
              <a:defRPr sz="750" b="0">
                <a:solidFill>
                  <a:schemeClr val="tx1"/>
                </a:solidFill>
              </a:defRPr>
            </a:lvl1pPr>
          </a:lstStyle>
          <a:p>
            <a:r>
              <a:rPr lang="es-ES" dirty="0"/>
              <a:t>Haga clic para modificar el estilo de título del patrón</a:t>
            </a:r>
          </a:p>
        </p:txBody>
      </p:sp>
      <p:sp>
        <p:nvSpPr>
          <p:cNvPr id="11" name="2 Marcador de texto"/>
          <p:cNvSpPr>
            <a:spLocks noGrp="1"/>
          </p:cNvSpPr>
          <p:nvPr>
            <p:ph type="body" idx="1"/>
          </p:nvPr>
        </p:nvSpPr>
        <p:spPr>
          <a:xfrm>
            <a:off x="197514" y="332658"/>
            <a:ext cx="7903396" cy="720079"/>
          </a:xfrm>
          <a:prstGeom prst="rect">
            <a:avLst/>
          </a:prstGeom>
        </p:spPr>
        <p:txBody>
          <a:bodyPr anchor="t">
            <a:normAutofit/>
          </a:bodyPr>
          <a:lstStyle>
            <a:lvl1pPr marL="0" indent="0" algn="just">
              <a:buNone/>
              <a:defRPr sz="1350" b="1" baseline="0">
                <a:solidFill>
                  <a:schemeClr val="accent1">
                    <a:lumMod val="75000"/>
                  </a:schemeClr>
                </a:solidFill>
              </a:defRPr>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s-ES" dirty="0"/>
              <a:t>Haga clic para modificar el estilo de texto del patrón</a:t>
            </a:r>
          </a:p>
        </p:txBody>
      </p:sp>
      <p:sp>
        <p:nvSpPr>
          <p:cNvPr id="4" name="Rectangle 4">
            <a:extLst>
              <a:ext uri="{FF2B5EF4-FFF2-40B4-BE49-F238E27FC236}">
                <a16:creationId xmlns:a16="http://schemas.microsoft.com/office/drawing/2014/main" id="{192E2A45-C4D4-4112-A4F9-2D33B75C39F6}"/>
              </a:ext>
            </a:extLst>
          </p:cNvPr>
          <p:cNvSpPr>
            <a:spLocks noChangeArrowheads="1"/>
          </p:cNvSpPr>
          <p:nvPr userDrawn="1"/>
        </p:nvSpPr>
        <p:spPr bwMode="auto">
          <a:xfrm>
            <a:off x="8626604" y="6453338"/>
            <a:ext cx="530553" cy="303087"/>
          </a:xfrm>
          <a:prstGeom prst="rect">
            <a:avLst/>
          </a:prstGeom>
          <a:noFill/>
          <a:ln w="9525">
            <a:noFill/>
            <a:miter lim="800000"/>
            <a:headEnd/>
            <a:tailEnd/>
          </a:ln>
        </p:spPr>
        <p:txBody>
          <a:bodyPr lIns="69288" tIns="34637" rIns="69288" bIns="34637"/>
          <a:lstStyle/>
          <a:p>
            <a:pPr algn="r"/>
            <a:fld id="{81ABDC8C-28A4-4364-A5A0-769B1881ABEC}" type="slidenum">
              <a:rPr lang="es-ES" sz="1050">
                <a:solidFill>
                  <a:srgbClr val="808080"/>
                </a:solidFill>
                <a:latin typeface="Arial" pitchFamily="34" charset="0"/>
                <a:ea typeface="+mn-ea"/>
                <a:cs typeface="Arial" pitchFamily="34" charset="0"/>
              </a:rPr>
              <a:pPr algn="r"/>
              <a:t>‹Nº›</a:t>
            </a:fld>
            <a:endParaRPr lang="es-ES" sz="1050" dirty="0">
              <a:solidFill>
                <a:srgbClr val="808080"/>
              </a:solidFill>
              <a:latin typeface="Arial" pitchFamily="34" charset="0"/>
              <a:ea typeface="+mn-ea"/>
              <a:cs typeface="Arial" pitchFamily="34" charset="0"/>
            </a:endParaRPr>
          </a:p>
        </p:txBody>
      </p:sp>
      <p:pic>
        <p:nvPicPr>
          <p:cNvPr id="5" name="6 Imagen">
            <a:extLst>
              <a:ext uri="{FF2B5EF4-FFF2-40B4-BE49-F238E27FC236}">
                <a16:creationId xmlns:a16="http://schemas.microsoft.com/office/drawing/2014/main" id="{0098DCD2-8C3A-471E-BC69-6E7A5AAF92F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052319" y="185738"/>
            <a:ext cx="917114" cy="663154"/>
          </a:xfrm>
          <a:prstGeom prst="rect">
            <a:avLst/>
          </a:prstGeom>
        </p:spPr>
      </p:pic>
      <p:sp>
        <p:nvSpPr>
          <p:cNvPr id="2" name="Rectángulo 1">
            <a:extLst>
              <a:ext uri="{FF2B5EF4-FFF2-40B4-BE49-F238E27FC236}">
                <a16:creationId xmlns:a16="http://schemas.microsoft.com/office/drawing/2014/main" id="{EC3FBD5C-CD05-41A4-8860-F6878D500B58}"/>
              </a:ext>
            </a:extLst>
          </p:cNvPr>
          <p:cNvSpPr/>
          <p:nvPr userDrawn="1"/>
        </p:nvSpPr>
        <p:spPr>
          <a:xfrm>
            <a:off x="0" y="0"/>
            <a:ext cx="174567"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350"/>
          </a:p>
        </p:txBody>
      </p:sp>
    </p:spTree>
    <p:extLst>
      <p:ext uri="{BB962C8B-B14F-4D97-AF65-F5344CB8AC3E}">
        <p14:creationId xmlns:p14="http://schemas.microsoft.com/office/powerpoint/2010/main" val="1456785841"/>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1_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2 Marcador de fecha"/>
          <p:cNvSpPr>
            <a:spLocks noGrp="1"/>
          </p:cNvSpPr>
          <p:nvPr>
            <p:ph type="dt" sz="half" idx="10"/>
          </p:nvPr>
        </p:nvSpPr>
        <p:spPr/>
        <p:txBody>
          <a:bodyPr/>
          <a:lstStyle/>
          <a:p>
            <a:fld id="{3EFC4AAD-1619-4D35-A896-9AC6442D2B04}" type="datetimeFigureOut">
              <a:rPr lang="es-CL" smtClean="0"/>
              <a:t>24-07-2019</a:t>
            </a:fld>
            <a:endParaRPr lang="es-CL"/>
          </a:p>
        </p:txBody>
      </p:sp>
      <p:sp>
        <p:nvSpPr>
          <p:cNvPr id="4" name="3 Marcador de pie de página"/>
          <p:cNvSpPr>
            <a:spLocks noGrp="1"/>
          </p:cNvSpPr>
          <p:nvPr>
            <p:ph type="ftr" sz="quarter" idx="11"/>
          </p:nvPr>
        </p:nvSpPr>
        <p:spPr/>
        <p:txBody>
          <a:bodyPr/>
          <a:lstStyle/>
          <a:p>
            <a:endParaRPr lang="es-CL"/>
          </a:p>
        </p:txBody>
      </p:sp>
      <p:sp>
        <p:nvSpPr>
          <p:cNvPr id="5" name="4 Marcador de número de diapositiva"/>
          <p:cNvSpPr>
            <a:spLocks noGrp="1"/>
          </p:cNvSpPr>
          <p:nvPr>
            <p:ph type="sldNum" sz="quarter" idx="12"/>
          </p:nvPr>
        </p:nvSpPr>
        <p:spPr/>
        <p:txBody>
          <a:bodyPr/>
          <a:lstStyle/>
          <a:p>
            <a:fld id="{486C7DC8-6D29-41E0-85AF-2A6F108CD4D5}" type="slidenum">
              <a:rPr lang="es-CL" smtClean="0"/>
              <a:t>‹Nº›</a:t>
            </a:fld>
            <a:endParaRPr lang="es-CL"/>
          </a:p>
        </p:txBody>
      </p:sp>
    </p:spTree>
    <p:extLst>
      <p:ext uri="{BB962C8B-B14F-4D97-AF65-F5344CB8AC3E}">
        <p14:creationId xmlns:p14="http://schemas.microsoft.com/office/powerpoint/2010/main" val="316138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cSld name="1_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F76356D-23BB-4086-ACEE-9995C5EB389B}"/>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C9811BF1-DAAA-44EE-A069-E3B96BEF3CC9}"/>
              </a:ext>
            </a:extLst>
          </p:cNvPr>
          <p:cNvSpPr>
            <a:spLocks noGrp="1"/>
          </p:cNvSpPr>
          <p:nvPr>
            <p:ph sz="half" idx="1"/>
          </p:nvPr>
        </p:nvSpPr>
        <p:spPr>
          <a:xfrm>
            <a:off x="628650" y="1825625"/>
            <a:ext cx="38862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contenido 3">
            <a:extLst>
              <a:ext uri="{FF2B5EF4-FFF2-40B4-BE49-F238E27FC236}">
                <a16:creationId xmlns:a16="http://schemas.microsoft.com/office/drawing/2014/main" id="{5FC3CC7D-91B2-45FC-92C2-A319538E07EB}"/>
              </a:ext>
            </a:extLst>
          </p:cNvPr>
          <p:cNvSpPr>
            <a:spLocks noGrp="1"/>
          </p:cNvSpPr>
          <p:nvPr>
            <p:ph sz="half" idx="2"/>
          </p:nvPr>
        </p:nvSpPr>
        <p:spPr>
          <a:xfrm>
            <a:off x="4629150" y="1825625"/>
            <a:ext cx="38862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fecha 4">
            <a:extLst>
              <a:ext uri="{FF2B5EF4-FFF2-40B4-BE49-F238E27FC236}">
                <a16:creationId xmlns:a16="http://schemas.microsoft.com/office/drawing/2014/main" id="{E1A30258-9913-4CC8-AE2B-580AB65F921E}"/>
              </a:ext>
            </a:extLst>
          </p:cNvPr>
          <p:cNvSpPr>
            <a:spLocks noGrp="1"/>
          </p:cNvSpPr>
          <p:nvPr>
            <p:ph type="dt" sz="half" idx="10"/>
          </p:nvPr>
        </p:nvSpPr>
        <p:spPr/>
        <p:txBody>
          <a:bodyPr/>
          <a:lstStyle/>
          <a:p>
            <a:fld id="{DFB4F94B-D4A3-4669-9A31-0514FDDFB27C}" type="datetimeFigureOut">
              <a:rPr lang="es-CL" smtClean="0"/>
              <a:t>24-07-2019</a:t>
            </a:fld>
            <a:endParaRPr lang="es-CL"/>
          </a:p>
        </p:txBody>
      </p:sp>
      <p:sp>
        <p:nvSpPr>
          <p:cNvPr id="6" name="Marcador de pie de página 5">
            <a:extLst>
              <a:ext uri="{FF2B5EF4-FFF2-40B4-BE49-F238E27FC236}">
                <a16:creationId xmlns:a16="http://schemas.microsoft.com/office/drawing/2014/main" id="{22D33046-6981-4E03-B2F9-BA69413D3D65}"/>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E5B82264-415E-4367-83E1-39B15A6B59AD}"/>
              </a:ext>
            </a:extLst>
          </p:cNvPr>
          <p:cNvSpPr>
            <a:spLocks noGrp="1"/>
          </p:cNvSpPr>
          <p:nvPr>
            <p:ph type="sldNum" sz="quarter" idx="12"/>
          </p:nvPr>
        </p:nvSpPr>
        <p:spPr/>
        <p:txBody>
          <a:bodyPr/>
          <a:lstStyle/>
          <a:p>
            <a:fld id="{FD67677E-870B-4076-8F46-EDD475F19074}" type="slidenum">
              <a:rPr lang="es-CL" smtClean="0"/>
              <a:t>‹Nº›</a:t>
            </a:fld>
            <a:endParaRPr lang="es-CL"/>
          </a:p>
        </p:txBody>
      </p:sp>
    </p:spTree>
    <p:extLst>
      <p:ext uri="{BB962C8B-B14F-4D97-AF65-F5344CB8AC3E}">
        <p14:creationId xmlns:p14="http://schemas.microsoft.com/office/powerpoint/2010/main" val="12963974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endParaRPr lang="es-CL" dirty="0"/>
          </a:p>
        </p:txBody>
      </p:sp>
      <p:sp>
        <p:nvSpPr>
          <p:cNvPr id="3" name="2 Subtítulo"/>
          <p:cNvSpPr>
            <a:spLocks noGrp="1"/>
          </p:cNvSpPr>
          <p:nvPr>
            <p:ph type="subTitle" idx="1"/>
          </p:nvPr>
        </p:nvSpPr>
        <p:spPr>
          <a:xfrm>
            <a:off x="1371600" y="3886200"/>
            <a:ext cx="6400800" cy="1752600"/>
          </a:xfrm>
        </p:spPr>
        <p:txBody>
          <a:bodyPr>
            <a:normAutofit/>
          </a:bodyPr>
          <a:lstStyle>
            <a:lvl1pPr marL="0" indent="0" algn="ctr">
              <a:buNone/>
              <a:defRPr sz="25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CL" dirty="0"/>
          </a:p>
        </p:txBody>
      </p:sp>
      <p:pic>
        <p:nvPicPr>
          <p:cNvPr id="7" name="6 Imagen"/>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925104" y="260648"/>
            <a:ext cx="1222818" cy="663154"/>
          </a:xfrm>
          <a:prstGeom prst="rect">
            <a:avLst/>
          </a:prstGeom>
        </p:spPr>
      </p:pic>
      <p:sp>
        <p:nvSpPr>
          <p:cNvPr id="8" name="7 Rectángulo"/>
          <p:cNvSpPr/>
          <p:nvPr userDrawn="1"/>
        </p:nvSpPr>
        <p:spPr>
          <a:xfrm>
            <a:off x="0" y="0"/>
            <a:ext cx="179512"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cxnSp>
        <p:nvCxnSpPr>
          <p:cNvPr id="9" name="8 Conector recto"/>
          <p:cNvCxnSpPr/>
          <p:nvPr userDrawn="1"/>
        </p:nvCxnSpPr>
        <p:spPr>
          <a:xfrm>
            <a:off x="755576" y="1014399"/>
            <a:ext cx="8110435" cy="0"/>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87148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2 Marcador de contenido"/>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L" dirty="0"/>
          </a:p>
        </p:txBody>
      </p:sp>
      <p:sp>
        <p:nvSpPr>
          <p:cNvPr id="8" name="7 Marcador de texto"/>
          <p:cNvSpPr>
            <a:spLocks noGrp="1"/>
          </p:cNvSpPr>
          <p:nvPr>
            <p:ph type="body" sz="quarter" idx="10"/>
          </p:nvPr>
        </p:nvSpPr>
        <p:spPr>
          <a:xfrm>
            <a:off x="4499992" y="6308725"/>
            <a:ext cx="4175697" cy="360363"/>
          </a:xfrm>
        </p:spPr>
        <p:txBody>
          <a:bodyPr>
            <a:noAutofit/>
          </a:bodyPr>
          <a:lstStyle>
            <a:lvl1pPr marL="0" indent="0">
              <a:buFont typeface="Arial" pitchFamily="34" charset="0"/>
              <a:buNone/>
              <a:defRPr sz="1000">
                <a:solidFill>
                  <a:schemeClr val="tx1">
                    <a:lumMod val="75000"/>
                    <a:lumOff val="25000"/>
                  </a:schemeClr>
                </a:solidFill>
              </a:defRPr>
            </a:lvl1pPr>
            <a:lvl2pPr marL="457200" indent="0">
              <a:buFont typeface="Arial" pitchFamily="34" charset="0"/>
              <a:buNone/>
              <a:defRPr sz="1000">
                <a:solidFill>
                  <a:schemeClr val="tx1">
                    <a:lumMod val="75000"/>
                    <a:lumOff val="25000"/>
                  </a:schemeClr>
                </a:solidFill>
              </a:defRPr>
            </a:lvl2pPr>
            <a:lvl3pPr marL="914400" indent="0">
              <a:buFont typeface="Arial" pitchFamily="34" charset="0"/>
              <a:buNone/>
              <a:defRPr sz="1000">
                <a:solidFill>
                  <a:schemeClr val="tx1">
                    <a:lumMod val="75000"/>
                    <a:lumOff val="25000"/>
                  </a:schemeClr>
                </a:solidFill>
              </a:defRPr>
            </a:lvl3pPr>
            <a:lvl4pPr marL="1371600" indent="0">
              <a:buFont typeface="Arial" pitchFamily="34" charset="0"/>
              <a:buNone/>
              <a:defRPr sz="1000">
                <a:solidFill>
                  <a:schemeClr val="tx1">
                    <a:lumMod val="75000"/>
                    <a:lumOff val="25000"/>
                  </a:schemeClr>
                </a:solidFill>
              </a:defRPr>
            </a:lvl4pPr>
            <a:lvl5pPr marL="1828800" indent="0">
              <a:buFont typeface="Arial" pitchFamily="34" charset="0"/>
              <a:buNone/>
              <a:defRPr sz="1000">
                <a:solidFill>
                  <a:schemeClr val="tx1">
                    <a:lumMod val="75000"/>
                    <a:lumOff val="25000"/>
                  </a:schemeClr>
                </a:solidFill>
              </a:defRPr>
            </a:lvl5pPr>
          </a:lstStyle>
          <a:p>
            <a:pPr lvl="0"/>
            <a:r>
              <a:rPr lang="es-ES"/>
              <a:t>Editar los estilos de texto del patrón</a:t>
            </a:r>
          </a:p>
        </p:txBody>
      </p:sp>
    </p:spTree>
    <p:extLst>
      <p:ext uri="{BB962C8B-B14F-4D97-AF65-F5344CB8AC3E}">
        <p14:creationId xmlns:p14="http://schemas.microsoft.com/office/powerpoint/2010/main" val="5319761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a:t>
            </a:r>
          </a:p>
        </p:txBody>
      </p:sp>
      <p:sp>
        <p:nvSpPr>
          <p:cNvPr id="7" name="7 Marcador de texto"/>
          <p:cNvSpPr>
            <a:spLocks noGrp="1"/>
          </p:cNvSpPr>
          <p:nvPr>
            <p:ph type="body" sz="quarter" idx="10"/>
          </p:nvPr>
        </p:nvSpPr>
        <p:spPr>
          <a:xfrm>
            <a:off x="4499992" y="6308725"/>
            <a:ext cx="4175697" cy="360363"/>
          </a:xfrm>
        </p:spPr>
        <p:txBody>
          <a:bodyPr>
            <a:noAutofit/>
          </a:bodyPr>
          <a:lstStyle>
            <a:lvl1pPr marL="0" indent="0">
              <a:buFont typeface="Arial" pitchFamily="34" charset="0"/>
              <a:buNone/>
              <a:defRPr sz="1000">
                <a:solidFill>
                  <a:schemeClr val="tx1">
                    <a:lumMod val="75000"/>
                    <a:lumOff val="25000"/>
                  </a:schemeClr>
                </a:solidFill>
              </a:defRPr>
            </a:lvl1pPr>
            <a:lvl2pPr marL="457200" indent="0">
              <a:buFont typeface="Arial" pitchFamily="34" charset="0"/>
              <a:buNone/>
              <a:defRPr sz="1000">
                <a:solidFill>
                  <a:schemeClr val="tx1">
                    <a:lumMod val="75000"/>
                    <a:lumOff val="25000"/>
                  </a:schemeClr>
                </a:solidFill>
              </a:defRPr>
            </a:lvl2pPr>
            <a:lvl3pPr marL="914400" indent="0">
              <a:buFont typeface="Arial" pitchFamily="34" charset="0"/>
              <a:buNone/>
              <a:defRPr sz="1000">
                <a:solidFill>
                  <a:schemeClr val="tx1">
                    <a:lumMod val="75000"/>
                    <a:lumOff val="25000"/>
                  </a:schemeClr>
                </a:solidFill>
              </a:defRPr>
            </a:lvl3pPr>
            <a:lvl4pPr marL="1371600" indent="0">
              <a:buFont typeface="Arial" pitchFamily="34" charset="0"/>
              <a:buNone/>
              <a:defRPr sz="1000">
                <a:solidFill>
                  <a:schemeClr val="tx1">
                    <a:lumMod val="75000"/>
                    <a:lumOff val="25000"/>
                  </a:schemeClr>
                </a:solidFill>
              </a:defRPr>
            </a:lvl4pPr>
            <a:lvl5pPr marL="1828800" indent="0">
              <a:buFont typeface="Arial" pitchFamily="34" charset="0"/>
              <a:buNone/>
              <a:defRPr sz="1000">
                <a:solidFill>
                  <a:schemeClr val="tx1">
                    <a:lumMod val="75000"/>
                    <a:lumOff val="25000"/>
                  </a:schemeClr>
                </a:solidFill>
              </a:defRPr>
            </a:lvl5pPr>
          </a:lstStyle>
          <a:p>
            <a:pPr lvl="0"/>
            <a:r>
              <a:rPr lang="es-ES"/>
              <a:t>Editar los estilos de texto del patrón</a:t>
            </a:r>
          </a:p>
        </p:txBody>
      </p:sp>
    </p:spTree>
    <p:extLst>
      <p:ext uri="{BB962C8B-B14F-4D97-AF65-F5344CB8AC3E}">
        <p14:creationId xmlns:p14="http://schemas.microsoft.com/office/powerpoint/2010/main" val="40030062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dirty="0"/>
          </a:p>
        </p:txBody>
      </p:sp>
      <p:sp>
        <p:nvSpPr>
          <p:cNvPr id="3" name="2 Marcador de contenido"/>
          <p:cNvSpPr>
            <a:spLocks noGrp="1"/>
          </p:cNvSpPr>
          <p:nvPr>
            <p:ph sz="half" idx="1"/>
          </p:nvPr>
        </p:nvSpPr>
        <p:spPr>
          <a:xfrm>
            <a:off x="457200" y="1600200"/>
            <a:ext cx="4038600" cy="45259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L" dirty="0"/>
          </a:p>
        </p:txBody>
      </p:sp>
      <p:sp>
        <p:nvSpPr>
          <p:cNvPr id="4" name="3 Marcador de contenido"/>
          <p:cNvSpPr>
            <a:spLocks noGrp="1"/>
          </p:cNvSpPr>
          <p:nvPr>
            <p:ph sz="half" idx="2"/>
          </p:nvPr>
        </p:nvSpPr>
        <p:spPr>
          <a:xfrm>
            <a:off x="4648200" y="1600200"/>
            <a:ext cx="4038600" cy="45259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8" name="7 Marcador de texto"/>
          <p:cNvSpPr>
            <a:spLocks noGrp="1"/>
          </p:cNvSpPr>
          <p:nvPr>
            <p:ph type="body" sz="quarter" idx="10"/>
          </p:nvPr>
        </p:nvSpPr>
        <p:spPr>
          <a:xfrm>
            <a:off x="4499992" y="6308725"/>
            <a:ext cx="4175697" cy="360363"/>
          </a:xfrm>
        </p:spPr>
        <p:txBody>
          <a:bodyPr>
            <a:noAutofit/>
          </a:bodyPr>
          <a:lstStyle>
            <a:lvl1pPr marL="0" indent="0">
              <a:buFont typeface="Arial" pitchFamily="34" charset="0"/>
              <a:buNone/>
              <a:defRPr sz="1000">
                <a:solidFill>
                  <a:schemeClr val="tx1">
                    <a:lumMod val="75000"/>
                    <a:lumOff val="25000"/>
                  </a:schemeClr>
                </a:solidFill>
              </a:defRPr>
            </a:lvl1pPr>
            <a:lvl2pPr marL="457200" indent="0">
              <a:buFont typeface="Arial" pitchFamily="34" charset="0"/>
              <a:buNone/>
              <a:defRPr sz="1000">
                <a:solidFill>
                  <a:schemeClr val="tx1">
                    <a:lumMod val="75000"/>
                    <a:lumOff val="25000"/>
                  </a:schemeClr>
                </a:solidFill>
              </a:defRPr>
            </a:lvl2pPr>
            <a:lvl3pPr marL="914400" indent="0">
              <a:buFont typeface="Arial" pitchFamily="34" charset="0"/>
              <a:buNone/>
              <a:defRPr sz="1000">
                <a:solidFill>
                  <a:schemeClr val="tx1">
                    <a:lumMod val="75000"/>
                    <a:lumOff val="25000"/>
                  </a:schemeClr>
                </a:solidFill>
              </a:defRPr>
            </a:lvl3pPr>
            <a:lvl4pPr marL="1371600" indent="0">
              <a:buFont typeface="Arial" pitchFamily="34" charset="0"/>
              <a:buNone/>
              <a:defRPr sz="1000">
                <a:solidFill>
                  <a:schemeClr val="tx1">
                    <a:lumMod val="75000"/>
                    <a:lumOff val="25000"/>
                  </a:schemeClr>
                </a:solidFill>
              </a:defRPr>
            </a:lvl4pPr>
            <a:lvl5pPr marL="1828800" indent="0">
              <a:buFont typeface="Arial" pitchFamily="34" charset="0"/>
              <a:buNone/>
              <a:defRPr sz="1000">
                <a:solidFill>
                  <a:schemeClr val="tx1">
                    <a:lumMod val="75000"/>
                    <a:lumOff val="25000"/>
                  </a:schemeClr>
                </a:solidFill>
              </a:defRPr>
            </a:lvl5pPr>
          </a:lstStyle>
          <a:p>
            <a:pPr lvl="0"/>
            <a:r>
              <a:rPr lang="es-ES"/>
              <a:t>Editar los estilos de texto del patrón</a:t>
            </a:r>
          </a:p>
        </p:txBody>
      </p:sp>
    </p:spTree>
    <p:extLst>
      <p:ext uri="{BB962C8B-B14F-4D97-AF65-F5344CB8AC3E}">
        <p14:creationId xmlns:p14="http://schemas.microsoft.com/office/powerpoint/2010/main" val="42899661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p:spPr>
        <p:txBody>
          <a:bodyPr anchor="b">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3 Marcador de contenido"/>
          <p:cNvSpPr>
            <a:spLocks noGrp="1"/>
          </p:cNvSpPr>
          <p:nvPr>
            <p:ph sz="half" idx="2"/>
          </p:nvPr>
        </p:nvSpPr>
        <p:spPr>
          <a:xfrm>
            <a:off x="457200" y="2174875"/>
            <a:ext cx="4040188" cy="3951288"/>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4 Marcador de texto"/>
          <p:cNvSpPr>
            <a:spLocks noGrp="1"/>
          </p:cNvSpPr>
          <p:nvPr>
            <p:ph type="body" sz="quarter" idx="3"/>
          </p:nvPr>
        </p:nvSpPr>
        <p:spPr>
          <a:xfrm>
            <a:off x="4645025" y="1535113"/>
            <a:ext cx="4041775" cy="639762"/>
          </a:xfrm>
        </p:spPr>
        <p:txBody>
          <a:bodyPr anchor="b">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5 Marcador de contenido"/>
          <p:cNvSpPr>
            <a:spLocks noGrp="1"/>
          </p:cNvSpPr>
          <p:nvPr>
            <p:ph sz="quarter" idx="4"/>
          </p:nvPr>
        </p:nvSpPr>
        <p:spPr>
          <a:xfrm>
            <a:off x="4645025" y="2174875"/>
            <a:ext cx="4041775" cy="3951288"/>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10" name="7 Marcador de texto"/>
          <p:cNvSpPr>
            <a:spLocks noGrp="1"/>
          </p:cNvSpPr>
          <p:nvPr>
            <p:ph type="body" sz="quarter" idx="10"/>
          </p:nvPr>
        </p:nvSpPr>
        <p:spPr>
          <a:xfrm>
            <a:off x="4499992" y="6308725"/>
            <a:ext cx="4175697" cy="360363"/>
          </a:xfrm>
        </p:spPr>
        <p:txBody>
          <a:bodyPr>
            <a:noAutofit/>
          </a:bodyPr>
          <a:lstStyle>
            <a:lvl1pPr marL="0" indent="0">
              <a:buFont typeface="Arial" pitchFamily="34" charset="0"/>
              <a:buNone/>
              <a:defRPr sz="1000">
                <a:solidFill>
                  <a:schemeClr val="tx1">
                    <a:lumMod val="75000"/>
                    <a:lumOff val="25000"/>
                  </a:schemeClr>
                </a:solidFill>
              </a:defRPr>
            </a:lvl1pPr>
            <a:lvl2pPr marL="457200" indent="0">
              <a:buFont typeface="Arial" pitchFamily="34" charset="0"/>
              <a:buNone/>
              <a:defRPr sz="1000">
                <a:solidFill>
                  <a:schemeClr val="tx1">
                    <a:lumMod val="75000"/>
                    <a:lumOff val="25000"/>
                  </a:schemeClr>
                </a:solidFill>
              </a:defRPr>
            </a:lvl2pPr>
            <a:lvl3pPr marL="914400" indent="0">
              <a:buFont typeface="Arial" pitchFamily="34" charset="0"/>
              <a:buNone/>
              <a:defRPr sz="1000">
                <a:solidFill>
                  <a:schemeClr val="tx1">
                    <a:lumMod val="75000"/>
                    <a:lumOff val="25000"/>
                  </a:schemeClr>
                </a:solidFill>
              </a:defRPr>
            </a:lvl3pPr>
            <a:lvl4pPr marL="1371600" indent="0">
              <a:buFont typeface="Arial" pitchFamily="34" charset="0"/>
              <a:buNone/>
              <a:defRPr sz="1000">
                <a:solidFill>
                  <a:schemeClr val="tx1">
                    <a:lumMod val="75000"/>
                    <a:lumOff val="25000"/>
                  </a:schemeClr>
                </a:solidFill>
              </a:defRPr>
            </a:lvl4pPr>
            <a:lvl5pPr marL="1828800" indent="0">
              <a:buFont typeface="Arial" pitchFamily="34" charset="0"/>
              <a:buNone/>
              <a:defRPr sz="1000">
                <a:solidFill>
                  <a:schemeClr val="tx1">
                    <a:lumMod val="75000"/>
                    <a:lumOff val="25000"/>
                  </a:schemeClr>
                </a:solidFill>
              </a:defRPr>
            </a:lvl5pPr>
          </a:lstStyle>
          <a:p>
            <a:pPr lvl="0"/>
            <a:r>
              <a:rPr lang="es-ES"/>
              <a:t>Editar los estilos de texto del patrón</a:t>
            </a:r>
          </a:p>
        </p:txBody>
      </p:sp>
    </p:spTree>
    <p:extLst>
      <p:ext uri="{BB962C8B-B14F-4D97-AF65-F5344CB8AC3E}">
        <p14:creationId xmlns:p14="http://schemas.microsoft.com/office/powerpoint/2010/main" val="21959283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dirty="0"/>
          </a:p>
        </p:txBody>
      </p:sp>
      <p:sp>
        <p:nvSpPr>
          <p:cNvPr id="6" name="7 Marcador de texto"/>
          <p:cNvSpPr>
            <a:spLocks noGrp="1"/>
          </p:cNvSpPr>
          <p:nvPr>
            <p:ph type="body" sz="quarter" idx="10"/>
          </p:nvPr>
        </p:nvSpPr>
        <p:spPr>
          <a:xfrm>
            <a:off x="4499992" y="6308725"/>
            <a:ext cx="4175697" cy="360363"/>
          </a:xfrm>
        </p:spPr>
        <p:txBody>
          <a:bodyPr>
            <a:noAutofit/>
          </a:bodyPr>
          <a:lstStyle>
            <a:lvl1pPr marL="0" indent="0">
              <a:buFont typeface="Arial" pitchFamily="34" charset="0"/>
              <a:buNone/>
              <a:defRPr sz="1000">
                <a:solidFill>
                  <a:schemeClr val="tx1">
                    <a:lumMod val="75000"/>
                    <a:lumOff val="25000"/>
                  </a:schemeClr>
                </a:solidFill>
              </a:defRPr>
            </a:lvl1pPr>
            <a:lvl2pPr marL="457200" indent="0">
              <a:buFont typeface="Arial" pitchFamily="34" charset="0"/>
              <a:buNone/>
              <a:defRPr sz="1000">
                <a:solidFill>
                  <a:schemeClr val="tx1">
                    <a:lumMod val="75000"/>
                    <a:lumOff val="25000"/>
                  </a:schemeClr>
                </a:solidFill>
              </a:defRPr>
            </a:lvl2pPr>
            <a:lvl3pPr marL="914400" indent="0">
              <a:buFont typeface="Arial" pitchFamily="34" charset="0"/>
              <a:buNone/>
              <a:defRPr sz="1000">
                <a:solidFill>
                  <a:schemeClr val="tx1">
                    <a:lumMod val="75000"/>
                    <a:lumOff val="25000"/>
                  </a:schemeClr>
                </a:solidFill>
              </a:defRPr>
            </a:lvl3pPr>
            <a:lvl4pPr marL="1371600" indent="0">
              <a:buFont typeface="Arial" pitchFamily="34" charset="0"/>
              <a:buNone/>
              <a:defRPr sz="1000">
                <a:solidFill>
                  <a:schemeClr val="tx1">
                    <a:lumMod val="75000"/>
                    <a:lumOff val="25000"/>
                  </a:schemeClr>
                </a:solidFill>
              </a:defRPr>
            </a:lvl4pPr>
            <a:lvl5pPr marL="1828800" indent="0">
              <a:buFont typeface="Arial" pitchFamily="34" charset="0"/>
              <a:buNone/>
              <a:defRPr sz="1000">
                <a:solidFill>
                  <a:schemeClr val="tx1">
                    <a:lumMod val="75000"/>
                    <a:lumOff val="25000"/>
                  </a:schemeClr>
                </a:solidFill>
              </a:defRPr>
            </a:lvl5pPr>
          </a:lstStyle>
          <a:p>
            <a:pPr lvl="0"/>
            <a:r>
              <a:rPr lang="es-ES"/>
              <a:t>Editar los estilos de texto del patrón</a:t>
            </a:r>
          </a:p>
        </p:txBody>
      </p:sp>
    </p:spTree>
    <p:extLst>
      <p:ext uri="{BB962C8B-B14F-4D97-AF65-F5344CB8AC3E}">
        <p14:creationId xmlns:p14="http://schemas.microsoft.com/office/powerpoint/2010/main" val="36130446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n blanco">
    <p:spTree>
      <p:nvGrpSpPr>
        <p:cNvPr id="1" name=""/>
        <p:cNvGrpSpPr/>
        <p:nvPr/>
      </p:nvGrpSpPr>
      <p:grpSpPr>
        <a:xfrm>
          <a:off x="0" y="0"/>
          <a:ext cx="0" cy="0"/>
          <a:chOff x="0" y="0"/>
          <a:chExt cx="0" cy="0"/>
        </a:xfrm>
      </p:grpSpPr>
      <p:sp>
        <p:nvSpPr>
          <p:cNvPr id="5" name="7 Marcador de texto"/>
          <p:cNvSpPr>
            <a:spLocks noGrp="1"/>
          </p:cNvSpPr>
          <p:nvPr>
            <p:ph type="body" sz="quarter" idx="10"/>
          </p:nvPr>
        </p:nvSpPr>
        <p:spPr>
          <a:xfrm>
            <a:off x="4499992" y="6308725"/>
            <a:ext cx="4175697" cy="360363"/>
          </a:xfrm>
        </p:spPr>
        <p:txBody>
          <a:bodyPr>
            <a:noAutofit/>
          </a:bodyPr>
          <a:lstStyle>
            <a:lvl1pPr marL="0" indent="0">
              <a:buFont typeface="Arial" pitchFamily="34" charset="0"/>
              <a:buNone/>
              <a:defRPr sz="1000">
                <a:solidFill>
                  <a:schemeClr val="tx1">
                    <a:lumMod val="75000"/>
                    <a:lumOff val="25000"/>
                  </a:schemeClr>
                </a:solidFill>
              </a:defRPr>
            </a:lvl1pPr>
            <a:lvl2pPr marL="457200" indent="0">
              <a:buFont typeface="Arial" pitchFamily="34" charset="0"/>
              <a:buNone/>
              <a:defRPr sz="1000">
                <a:solidFill>
                  <a:schemeClr val="tx1">
                    <a:lumMod val="75000"/>
                    <a:lumOff val="25000"/>
                  </a:schemeClr>
                </a:solidFill>
              </a:defRPr>
            </a:lvl2pPr>
            <a:lvl3pPr marL="914400" indent="0">
              <a:buFont typeface="Arial" pitchFamily="34" charset="0"/>
              <a:buNone/>
              <a:defRPr sz="1000">
                <a:solidFill>
                  <a:schemeClr val="tx1">
                    <a:lumMod val="75000"/>
                    <a:lumOff val="25000"/>
                  </a:schemeClr>
                </a:solidFill>
              </a:defRPr>
            </a:lvl3pPr>
            <a:lvl4pPr marL="1371600" indent="0">
              <a:buFont typeface="Arial" pitchFamily="34" charset="0"/>
              <a:buNone/>
              <a:defRPr sz="1000">
                <a:solidFill>
                  <a:schemeClr val="tx1">
                    <a:lumMod val="75000"/>
                    <a:lumOff val="25000"/>
                  </a:schemeClr>
                </a:solidFill>
              </a:defRPr>
            </a:lvl4pPr>
            <a:lvl5pPr marL="1828800" indent="0">
              <a:buFont typeface="Arial" pitchFamily="34" charset="0"/>
              <a:buNone/>
              <a:defRPr sz="1000">
                <a:solidFill>
                  <a:schemeClr val="tx1">
                    <a:lumMod val="75000"/>
                    <a:lumOff val="25000"/>
                  </a:schemeClr>
                </a:solidFill>
              </a:defRPr>
            </a:lvl5pPr>
          </a:lstStyle>
          <a:p>
            <a:pPr lvl="0"/>
            <a:r>
              <a:rPr lang="es-ES"/>
              <a:t>Editar los estilos de texto del patrón</a:t>
            </a:r>
          </a:p>
        </p:txBody>
      </p:sp>
    </p:spTree>
    <p:extLst>
      <p:ext uri="{BB962C8B-B14F-4D97-AF65-F5344CB8AC3E}">
        <p14:creationId xmlns:p14="http://schemas.microsoft.com/office/powerpoint/2010/main" val="29150777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755576" y="273050"/>
            <a:ext cx="7128792" cy="635670"/>
          </a:xfrm>
        </p:spPr>
        <p:txBody>
          <a:bodyPr anchor="b"/>
          <a:lstStyle>
            <a:lvl1pPr algn="l">
              <a:defRPr sz="4000" b="1"/>
            </a:lvl1pPr>
          </a:lstStyle>
          <a:p>
            <a:r>
              <a:rPr lang="es-ES"/>
              <a:t>Haga clic para modificar el estilo de título del patrón</a:t>
            </a:r>
            <a:endParaRPr lang="es-CL" dirty="0"/>
          </a:p>
        </p:txBody>
      </p:sp>
      <p:sp>
        <p:nvSpPr>
          <p:cNvPr id="3" name="2 Marcador de contenido"/>
          <p:cNvSpPr>
            <a:spLocks noGrp="1"/>
          </p:cNvSpPr>
          <p:nvPr>
            <p:ph idx="1"/>
          </p:nvPr>
        </p:nvSpPr>
        <p:spPr>
          <a:xfrm>
            <a:off x="3575050" y="1412776"/>
            <a:ext cx="5111750" cy="4713387"/>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8" name="7 Marcador de texto"/>
          <p:cNvSpPr>
            <a:spLocks noGrp="1"/>
          </p:cNvSpPr>
          <p:nvPr>
            <p:ph type="body" sz="quarter" idx="10"/>
          </p:nvPr>
        </p:nvSpPr>
        <p:spPr>
          <a:xfrm>
            <a:off x="4499992" y="6308725"/>
            <a:ext cx="4175697" cy="360363"/>
          </a:xfrm>
        </p:spPr>
        <p:txBody>
          <a:bodyPr>
            <a:noAutofit/>
          </a:bodyPr>
          <a:lstStyle>
            <a:lvl1pPr marL="0" indent="0">
              <a:buFont typeface="Arial" pitchFamily="34" charset="0"/>
              <a:buNone/>
              <a:defRPr sz="1000">
                <a:solidFill>
                  <a:schemeClr val="tx1">
                    <a:lumMod val="75000"/>
                    <a:lumOff val="25000"/>
                  </a:schemeClr>
                </a:solidFill>
              </a:defRPr>
            </a:lvl1pPr>
            <a:lvl2pPr marL="457200" indent="0">
              <a:buFont typeface="Arial" pitchFamily="34" charset="0"/>
              <a:buNone/>
              <a:defRPr sz="1000">
                <a:solidFill>
                  <a:schemeClr val="tx1">
                    <a:lumMod val="75000"/>
                    <a:lumOff val="25000"/>
                  </a:schemeClr>
                </a:solidFill>
              </a:defRPr>
            </a:lvl2pPr>
            <a:lvl3pPr marL="914400" indent="0">
              <a:buFont typeface="Arial" pitchFamily="34" charset="0"/>
              <a:buNone/>
              <a:defRPr sz="1000">
                <a:solidFill>
                  <a:schemeClr val="tx1">
                    <a:lumMod val="75000"/>
                    <a:lumOff val="25000"/>
                  </a:schemeClr>
                </a:solidFill>
              </a:defRPr>
            </a:lvl3pPr>
            <a:lvl4pPr marL="1371600" indent="0">
              <a:buFont typeface="Arial" pitchFamily="34" charset="0"/>
              <a:buNone/>
              <a:defRPr sz="1000">
                <a:solidFill>
                  <a:schemeClr val="tx1">
                    <a:lumMod val="75000"/>
                    <a:lumOff val="25000"/>
                  </a:schemeClr>
                </a:solidFill>
              </a:defRPr>
            </a:lvl4pPr>
            <a:lvl5pPr marL="1828800" indent="0">
              <a:buFont typeface="Arial" pitchFamily="34" charset="0"/>
              <a:buNone/>
              <a:defRPr sz="1000">
                <a:solidFill>
                  <a:schemeClr val="tx1">
                    <a:lumMod val="75000"/>
                    <a:lumOff val="25000"/>
                  </a:schemeClr>
                </a:solidFill>
              </a:defRPr>
            </a:lvl5pPr>
          </a:lstStyle>
          <a:p>
            <a:pPr lvl="0"/>
            <a:r>
              <a:rPr lang="es-ES"/>
              <a:t>Editar los estilos de texto del patrón</a:t>
            </a:r>
          </a:p>
        </p:txBody>
      </p:sp>
    </p:spTree>
    <p:extLst>
      <p:ext uri="{BB962C8B-B14F-4D97-AF65-F5344CB8AC3E}">
        <p14:creationId xmlns:p14="http://schemas.microsoft.com/office/powerpoint/2010/main" val="38015242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7467904" cy="649164"/>
          </a:xfrm>
          <a:prstGeom prst="rect">
            <a:avLst/>
          </a:prstGeom>
        </p:spPr>
        <p:txBody>
          <a:bodyPr vert="horz" lIns="91440" tIns="45720" rIns="91440" bIns="45720" rtlCol="0" anchor="ctr">
            <a:noAutofit/>
          </a:bodyPr>
          <a:lstStyle/>
          <a:p>
            <a:r>
              <a:rPr lang="es-ES" dirty="0"/>
              <a:t>Haga clic para modificar el estilo de título del patrón</a:t>
            </a:r>
            <a:endParaRPr lang="es-CL" dirty="0"/>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pic>
        <p:nvPicPr>
          <p:cNvPr id="7" name="6 Imagen"/>
          <p:cNvPicPr>
            <a:picLocks noChangeAspect="1"/>
          </p:cNvPicPr>
          <p:nvPr userDrawn="1"/>
        </p:nvPicPr>
        <p:blipFill>
          <a:blip r:embed="rId17" cstate="email">
            <a:extLst>
              <a:ext uri="{28A0092B-C50C-407E-A947-70E740481C1C}">
                <a14:useLocalDpi xmlns:a14="http://schemas.microsoft.com/office/drawing/2010/main"/>
              </a:ext>
            </a:extLst>
          </a:blip>
          <a:stretch>
            <a:fillRect/>
          </a:stretch>
        </p:blipFill>
        <p:spPr>
          <a:xfrm>
            <a:off x="7925104" y="260648"/>
            <a:ext cx="1222818" cy="663154"/>
          </a:xfrm>
          <a:prstGeom prst="rect">
            <a:avLst/>
          </a:prstGeom>
        </p:spPr>
      </p:pic>
      <p:sp>
        <p:nvSpPr>
          <p:cNvPr id="8" name="7 Rectángulo"/>
          <p:cNvSpPr/>
          <p:nvPr userDrawn="1"/>
        </p:nvSpPr>
        <p:spPr>
          <a:xfrm>
            <a:off x="0" y="0"/>
            <a:ext cx="179512"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cxnSp>
        <p:nvCxnSpPr>
          <p:cNvPr id="9" name="8 Conector recto"/>
          <p:cNvCxnSpPr/>
          <p:nvPr userDrawn="1"/>
        </p:nvCxnSpPr>
        <p:spPr>
          <a:xfrm>
            <a:off x="755576" y="1014399"/>
            <a:ext cx="8110435" cy="0"/>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2089361"/>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61" r:id="rId11"/>
    <p:sldLayoutId id="2147483663" r:id="rId12"/>
    <p:sldLayoutId id="2147483664" r:id="rId13"/>
    <p:sldLayoutId id="2147483665" r:id="rId14"/>
    <p:sldLayoutId id="2147483667" r:id="rId15"/>
  </p:sldLayoutIdLst>
  <p:txStyles>
    <p:titleStyle>
      <a:lvl1pPr algn="ctr" defTabSz="914400" rtl="0" eaLnBrk="1" latinLnBrk="0" hangingPunct="1">
        <a:spcBef>
          <a:spcPct val="0"/>
        </a:spcBef>
        <a:buNone/>
        <a:defRPr sz="4000" b="1" kern="1200">
          <a:solidFill>
            <a:srgbClr val="0066FF"/>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18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4.jpe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15.xm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image" Target="../media/image5.png"/><Relationship Id="rId7" Type="http://schemas.openxmlformats.org/officeDocument/2006/relationships/image" Target="../media/image9.emf"/><Relationship Id="rId2" Type="http://schemas.openxmlformats.org/officeDocument/2006/relationships/image" Target="../media/image4.jpeg"/><Relationship Id="rId1" Type="http://schemas.openxmlformats.org/officeDocument/2006/relationships/slideLayout" Target="../slideLayouts/slideLayout8.xml"/><Relationship Id="rId6" Type="http://schemas.openxmlformats.org/officeDocument/2006/relationships/image" Target="../media/image8.png"/><Relationship Id="rId5" Type="http://schemas.openxmlformats.org/officeDocument/2006/relationships/image" Target="../media/image7.jpeg"/><Relationship Id="rId10" Type="http://schemas.openxmlformats.org/officeDocument/2006/relationships/image" Target="../media/image12.jpeg"/><Relationship Id="rId4" Type="http://schemas.openxmlformats.org/officeDocument/2006/relationships/image" Target="../media/image6.png"/><Relationship Id="rId9"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0.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40.png"/><Relationship Id="rId3" Type="http://schemas.openxmlformats.org/officeDocument/2006/relationships/image" Target="../media/image32.png"/><Relationship Id="rId7" Type="http://schemas.openxmlformats.org/officeDocument/2006/relationships/image" Target="../media/image35.png"/><Relationship Id="rId12" Type="http://schemas.openxmlformats.org/officeDocument/2006/relationships/image" Target="../media/image39.png"/><Relationship Id="rId2" Type="http://schemas.openxmlformats.org/officeDocument/2006/relationships/image" Target="../media/image31.png"/><Relationship Id="rId1" Type="http://schemas.openxmlformats.org/officeDocument/2006/relationships/slideLayout" Target="../slideLayouts/slideLayout12.xml"/><Relationship Id="rId6" Type="http://schemas.openxmlformats.org/officeDocument/2006/relationships/image" Target="../media/image34.png"/><Relationship Id="rId11" Type="http://schemas.openxmlformats.org/officeDocument/2006/relationships/image" Target="../media/image38.png"/><Relationship Id="rId5" Type="http://schemas.microsoft.com/office/2007/relationships/hdphoto" Target="../media/hdphoto1.wdp"/><Relationship Id="rId10" Type="http://schemas.openxmlformats.org/officeDocument/2006/relationships/image" Target="../media/image37.png"/><Relationship Id="rId4" Type="http://schemas.openxmlformats.org/officeDocument/2006/relationships/image" Target="../media/image33.png"/><Relationship Id="rId9" Type="http://schemas.openxmlformats.org/officeDocument/2006/relationships/image" Target="../media/image36.png"/><Relationship Id="rId14" Type="http://schemas.openxmlformats.org/officeDocument/2006/relationships/image" Target="../media/image16.png"/></Relationships>
</file>

<file path=ppt/slides/_rels/slide2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12.xml"/><Relationship Id="rId5" Type="http://schemas.openxmlformats.org/officeDocument/2006/relationships/image" Target="../media/image16.png"/><Relationship Id="rId4" Type="http://schemas.openxmlformats.org/officeDocument/2006/relationships/image" Target="../media/image43.jpeg"/></Relationships>
</file>

<file path=ppt/slides/_rels/slide2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emf"/><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4.emf"/><Relationship Id="rId1" Type="http://schemas.openxmlformats.org/officeDocument/2006/relationships/slideLayout" Target="../slideLayouts/slideLayout11.xml"/><Relationship Id="rId4" Type="http://schemas.openxmlformats.org/officeDocument/2006/relationships/image" Target="../media/image48.png"/></Relationships>
</file>

<file path=ppt/slides/_rels/slide28.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4.emf"/><Relationship Id="rId1" Type="http://schemas.openxmlformats.org/officeDocument/2006/relationships/slideLayout" Target="../slideLayouts/slideLayout11.xml"/><Relationship Id="rId4" Type="http://schemas.openxmlformats.org/officeDocument/2006/relationships/image" Target="../media/image50.png"/></Relationships>
</file>

<file path=ppt/slides/_rels/slide29.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jpeg"/><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58.emf"/><Relationship Id="rId2" Type="http://schemas.openxmlformats.org/officeDocument/2006/relationships/image" Target="../media/image57.em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jpeg"/><Relationship Id="rId1" Type="http://schemas.openxmlformats.org/officeDocument/2006/relationships/slideLayout" Target="../slideLayouts/slideLayout3.xml"/><Relationship Id="rId5" Type="http://schemas.openxmlformats.org/officeDocument/2006/relationships/image" Target="../media/image63.jpeg"/><Relationship Id="rId4" Type="http://schemas.openxmlformats.org/officeDocument/2006/relationships/image" Target="../media/image16.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7.xml"/><Relationship Id="rId4" Type="http://schemas.openxmlformats.org/officeDocument/2006/relationships/image" Target="../media/image69.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s-CL" dirty="0"/>
              <a:t>Consejo de Coordinación </a:t>
            </a:r>
            <a:br>
              <a:rPr lang="es-CL" dirty="0"/>
            </a:br>
            <a:r>
              <a:rPr lang="es-CL" dirty="0"/>
              <a:t>Ciudad Puerto San Antonio</a:t>
            </a:r>
            <a:br>
              <a:rPr lang="es-CL" dirty="0"/>
            </a:br>
            <a:endParaRPr lang="es-CL" dirty="0"/>
          </a:p>
        </p:txBody>
      </p:sp>
      <p:sp>
        <p:nvSpPr>
          <p:cNvPr id="3" name="2 Subtítulo"/>
          <p:cNvSpPr>
            <a:spLocks noGrp="1"/>
          </p:cNvSpPr>
          <p:nvPr>
            <p:ph type="subTitle" idx="1"/>
          </p:nvPr>
        </p:nvSpPr>
        <p:spPr>
          <a:xfrm>
            <a:off x="1371600" y="3943355"/>
            <a:ext cx="6400800" cy="1752600"/>
          </a:xfrm>
        </p:spPr>
        <p:txBody>
          <a:bodyPr/>
          <a:lstStyle/>
          <a:p>
            <a:r>
              <a:rPr lang="es-CL" dirty="0"/>
              <a:t>Aspectos de Materias a Tratar 2019</a:t>
            </a:r>
          </a:p>
        </p:txBody>
      </p:sp>
      <p:sp>
        <p:nvSpPr>
          <p:cNvPr id="4" name="CuadroTexto 3">
            <a:extLst>
              <a:ext uri="{FF2B5EF4-FFF2-40B4-BE49-F238E27FC236}">
                <a16:creationId xmlns:a16="http://schemas.microsoft.com/office/drawing/2014/main" id="{BAC8B688-23FF-45BC-8608-8EA473813064}"/>
              </a:ext>
            </a:extLst>
          </p:cNvPr>
          <p:cNvSpPr txBox="1"/>
          <p:nvPr/>
        </p:nvSpPr>
        <p:spPr>
          <a:xfrm>
            <a:off x="3419872" y="4581128"/>
            <a:ext cx="2736304" cy="477054"/>
          </a:xfrm>
          <a:prstGeom prst="rect">
            <a:avLst/>
          </a:prstGeom>
          <a:noFill/>
        </p:spPr>
        <p:txBody>
          <a:bodyPr wrap="square" rtlCol="0">
            <a:spAutoFit/>
          </a:bodyPr>
          <a:lstStyle/>
          <a:p>
            <a:r>
              <a:rPr lang="es-CL" sz="2500" dirty="0">
                <a:solidFill>
                  <a:schemeClr val="tx1">
                    <a:tint val="75000"/>
                  </a:schemeClr>
                </a:solidFill>
              </a:rPr>
              <a:t>Julio 2019</a:t>
            </a:r>
            <a:endParaRPr lang="es-ES" sz="2500" dirty="0">
              <a:solidFill>
                <a:schemeClr val="tx1">
                  <a:tint val="75000"/>
                </a:schemeClr>
              </a:solidFill>
            </a:endParaRPr>
          </a:p>
        </p:txBody>
      </p:sp>
    </p:spTree>
    <p:extLst>
      <p:ext uri="{BB962C8B-B14F-4D97-AF65-F5344CB8AC3E}">
        <p14:creationId xmlns:p14="http://schemas.microsoft.com/office/powerpoint/2010/main" val="34964466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Imagen 1" descr="image001">
            <a:extLst>
              <a:ext uri="{FF2B5EF4-FFF2-40B4-BE49-F238E27FC236}">
                <a16:creationId xmlns:a16="http://schemas.microsoft.com/office/drawing/2014/main" id="{81923F81-758C-4ED9-9383-28AD4ECDC9F0}"/>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35555" y="2848613"/>
            <a:ext cx="8784976" cy="3881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5" name="CuadroTexto 4">
            <a:extLst>
              <a:ext uri="{FF2B5EF4-FFF2-40B4-BE49-F238E27FC236}">
                <a16:creationId xmlns:a16="http://schemas.microsoft.com/office/drawing/2014/main" id="{DC254909-4F50-4F32-936E-E28DA7DD0F15}"/>
              </a:ext>
            </a:extLst>
          </p:cNvPr>
          <p:cNvSpPr txBox="1">
            <a:spLocks noChangeArrowheads="1"/>
          </p:cNvSpPr>
          <p:nvPr/>
        </p:nvSpPr>
        <p:spPr bwMode="auto">
          <a:xfrm>
            <a:off x="782885" y="46186"/>
            <a:ext cx="6673850" cy="95409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algn="ctr">
              <a:spcBef>
                <a:spcPct val="0"/>
              </a:spcBef>
              <a:buNone/>
              <a:defRPr sz="2800" b="1">
                <a:solidFill>
                  <a:srgbClr val="0066FF"/>
                </a:solidFill>
                <a:latin typeface="+mj-lt"/>
                <a:ea typeface="+mj-ea"/>
                <a:cs typeface="+mj-cs"/>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l"/>
            <a:r>
              <a:rPr lang="es-ES_tradnl" altLang="es-CL" sz="3200" dirty="0"/>
              <a:t>Aumento de Capacidad: </a:t>
            </a:r>
          </a:p>
          <a:p>
            <a:pPr algn="l"/>
            <a:r>
              <a:rPr lang="es-ES_tradnl" altLang="es-CL" sz="3200" dirty="0"/>
              <a:t>Nuevo Acceso a Puerto R78</a:t>
            </a:r>
            <a:endParaRPr lang="es-ES" altLang="es-CL" sz="3200" dirty="0"/>
          </a:p>
        </p:txBody>
      </p:sp>
      <p:pic>
        <p:nvPicPr>
          <p:cNvPr id="64516" name="Imagen 5">
            <a:extLst>
              <a:ext uri="{FF2B5EF4-FFF2-40B4-BE49-F238E27FC236}">
                <a16:creationId xmlns:a16="http://schemas.microsoft.com/office/drawing/2014/main" id="{0C639E6A-BA82-4D60-95A1-60F8A5B5A9A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01036" y="135092"/>
            <a:ext cx="1374775" cy="77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7" name="CuadroTexto 1">
            <a:extLst>
              <a:ext uri="{FF2B5EF4-FFF2-40B4-BE49-F238E27FC236}">
                <a16:creationId xmlns:a16="http://schemas.microsoft.com/office/drawing/2014/main" id="{5D2EFE30-7736-4F89-83EB-BA9C4F7BAD5D}"/>
              </a:ext>
            </a:extLst>
          </p:cNvPr>
          <p:cNvSpPr txBox="1">
            <a:spLocks noChangeArrowheads="1"/>
          </p:cNvSpPr>
          <p:nvPr/>
        </p:nvSpPr>
        <p:spPr bwMode="auto">
          <a:xfrm>
            <a:off x="789781" y="1795690"/>
            <a:ext cx="76406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s-CL" altLang="es-CL" sz="1800" dirty="0"/>
              <a:t>Pendientes: Calles Pablo Neruda y Av. La Playa que unen con la ciudad el puerto</a:t>
            </a:r>
          </a:p>
        </p:txBody>
      </p:sp>
      <p:cxnSp>
        <p:nvCxnSpPr>
          <p:cNvPr id="4" name="Conector recto de flecha 3">
            <a:extLst>
              <a:ext uri="{FF2B5EF4-FFF2-40B4-BE49-F238E27FC236}">
                <a16:creationId xmlns:a16="http://schemas.microsoft.com/office/drawing/2014/main" id="{E2CC489C-2D80-4206-A8E7-73474838CABB}"/>
              </a:ext>
            </a:extLst>
          </p:cNvPr>
          <p:cNvCxnSpPr>
            <a:cxnSpLocks/>
          </p:cNvCxnSpPr>
          <p:nvPr/>
        </p:nvCxnSpPr>
        <p:spPr>
          <a:xfrm>
            <a:off x="3203848" y="2251507"/>
            <a:ext cx="706685" cy="86708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7" name="Conector recto de flecha 6">
            <a:extLst>
              <a:ext uri="{FF2B5EF4-FFF2-40B4-BE49-F238E27FC236}">
                <a16:creationId xmlns:a16="http://schemas.microsoft.com/office/drawing/2014/main" id="{721C05D9-4E5C-4448-A7C3-3C9BD459923C}"/>
              </a:ext>
            </a:extLst>
          </p:cNvPr>
          <p:cNvCxnSpPr>
            <a:cxnSpLocks/>
          </p:cNvCxnSpPr>
          <p:nvPr/>
        </p:nvCxnSpPr>
        <p:spPr>
          <a:xfrm flipH="1">
            <a:off x="3423762" y="2251507"/>
            <a:ext cx="2084342" cy="2622983"/>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940535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798344E-3268-4E60-BBB3-D5885AC5C213}"/>
              </a:ext>
            </a:extLst>
          </p:cNvPr>
          <p:cNvSpPr>
            <a:spLocks noGrp="1"/>
          </p:cNvSpPr>
          <p:nvPr>
            <p:ph type="title"/>
          </p:nvPr>
        </p:nvSpPr>
        <p:spPr>
          <a:xfrm>
            <a:off x="467544" y="692696"/>
            <a:ext cx="7467904" cy="649164"/>
          </a:xfrm>
        </p:spPr>
        <p:txBody>
          <a:bodyPr/>
          <a:lstStyle/>
          <a:p>
            <a:r>
              <a:rPr lang="es-ES_tradnl" altLang="es-CL" sz="3200" dirty="0"/>
              <a:t>Accesos Proyectados Puerto Actual</a:t>
            </a:r>
            <a:br>
              <a:rPr lang="es-ES" altLang="es-CL" sz="3200" dirty="0"/>
            </a:br>
            <a:endParaRPr lang="es-ES" sz="3200" dirty="0"/>
          </a:p>
        </p:txBody>
      </p:sp>
      <p:sp>
        <p:nvSpPr>
          <p:cNvPr id="3" name="Marcador de texto 2">
            <a:extLst>
              <a:ext uri="{FF2B5EF4-FFF2-40B4-BE49-F238E27FC236}">
                <a16:creationId xmlns:a16="http://schemas.microsoft.com/office/drawing/2014/main" id="{2D895E6C-BAD2-4CB8-BE7F-A12D8394BDE2}"/>
              </a:ext>
            </a:extLst>
          </p:cNvPr>
          <p:cNvSpPr>
            <a:spLocks noGrp="1"/>
          </p:cNvSpPr>
          <p:nvPr>
            <p:ph type="body" sz="quarter" idx="10"/>
          </p:nvPr>
        </p:nvSpPr>
        <p:spPr/>
        <p:txBody>
          <a:bodyPr/>
          <a:lstStyle/>
          <a:p>
            <a:endParaRPr lang="es-ES"/>
          </a:p>
        </p:txBody>
      </p:sp>
      <p:pic>
        <p:nvPicPr>
          <p:cNvPr id="4" name="Imagen 1">
            <a:extLst>
              <a:ext uri="{FF2B5EF4-FFF2-40B4-BE49-F238E27FC236}">
                <a16:creationId xmlns:a16="http://schemas.microsoft.com/office/drawing/2014/main" id="{22F59C85-EFC8-4AC7-BE19-37D5267464B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67544" y="1034475"/>
            <a:ext cx="8100392" cy="582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394766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425865FB-7E84-49AF-9A4B-D8E3D9D2868A}"/>
              </a:ext>
            </a:extLst>
          </p:cNvPr>
          <p:cNvSpPr txBox="1"/>
          <p:nvPr/>
        </p:nvSpPr>
        <p:spPr>
          <a:xfrm>
            <a:off x="611560" y="332656"/>
            <a:ext cx="7200800" cy="584775"/>
          </a:xfrm>
          <a:prstGeom prst="rect">
            <a:avLst/>
          </a:prstGeom>
          <a:noFill/>
        </p:spPr>
        <p:txBody>
          <a:bodyPr wrap="square" rtlCol="0">
            <a:spAutoFit/>
          </a:bodyPr>
          <a:lstStyle/>
          <a:p>
            <a:r>
              <a:rPr lang="es-CL" sz="3200" b="1" dirty="0">
                <a:solidFill>
                  <a:srgbClr val="0066FF"/>
                </a:solidFill>
                <a:latin typeface="+mj-lt"/>
                <a:ea typeface="+mj-ea"/>
                <a:cs typeface="+mj-cs"/>
              </a:rPr>
              <a:t>Terminal Intermodal Barrancas</a:t>
            </a:r>
            <a:endParaRPr lang="es-ES" sz="3200" b="1" dirty="0">
              <a:solidFill>
                <a:srgbClr val="FF0000"/>
              </a:solidFill>
              <a:latin typeface="+mj-lt"/>
              <a:ea typeface="+mj-ea"/>
              <a:cs typeface="+mj-cs"/>
            </a:endParaRPr>
          </a:p>
        </p:txBody>
      </p:sp>
      <p:sp>
        <p:nvSpPr>
          <p:cNvPr id="5" name="CuadroTexto 4">
            <a:extLst>
              <a:ext uri="{FF2B5EF4-FFF2-40B4-BE49-F238E27FC236}">
                <a16:creationId xmlns:a16="http://schemas.microsoft.com/office/drawing/2014/main" id="{CC8B8DE7-2FE0-44FD-A4B4-014072516D6B}"/>
              </a:ext>
            </a:extLst>
          </p:cNvPr>
          <p:cNvSpPr txBox="1"/>
          <p:nvPr/>
        </p:nvSpPr>
        <p:spPr>
          <a:xfrm>
            <a:off x="611561" y="1100403"/>
            <a:ext cx="5739206" cy="369332"/>
          </a:xfrm>
          <a:prstGeom prst="rect">
            <a:avLst/>
          </a:prstGeom>
          <a:noFill/>
        </p:spPr>
        <p:txBody>
          <a:bodyPr wrap="square" rtlCol="0">
            <a:spAutoFit/>
          </a:bodyPr>
          <a:lstStyle/>
          <a:p>
            <a:r>
              <a:rPr lang="es-CL" dirty="0"/>
              <a:t>Nota: Cruces ferroviarios Neruda y Alan </a:t>
            </a:r>
            <a:r>
              <a:rPr lang="es-CL" dirty="0" err="1"/>
              <a:t>Macowan</a:t>
            </a:r>
            <a:endParaRPr lang="es-CL" dirty="0"/>
          </a:p>
        </p:txBody>
      </p:sp>
      <p:grpSp>
        <p:nvGrpSpPr>
          <p:cNvPr id="8" name="Grupo 7">
            <a:extLst>
              <a:ext uri="{FF2B5EF4-FFF2-40B4-BE49-F238E27FC236}">
                <a16:creationId xmlns:a16="http://schemas.microsoft.com/office/drawing/2014/main" id="{7EB6AD31-F026-43A2-8CF9-84C495E89C9A}"/>
              </a:ext>
            </a:extLst>
          </p:cNvPr>
          <p:cNvGrpSpPr/>
          <p:nvPr/>
        </p:nvGrpSpPr>
        <p:grpSpPr>
          <a:xfrm>
            <a:off x="1102288" y="1662713"/>
            <a:ext cx="6771984" cy="3335989"/>
            <a:chOff x="0" y="2067756"/>
            <a:chExt cx="9029312" cy="3675819"/>
          </a:xfrm>
        </p:grpSpPr>
        <p:sp>
          <p:nvSpPr>
            <p:cNvPr id="9" name="Forma libre 4">
              <a:extLst>
                <a:ext uri="{FF2B5EF4-FFF2-40B4-BE49-F238E27FC236}">
                  <a16:creationId xmlns:a16="http://schemas.microsoft.com/office/drawing/2014/main" id="{87AF30A3-7259-4D76-AC9A-D6A4C3183B08}"/>
                </a:ext>
              </a:extLst>
            </p:cNvPr>
            <p:cNvSpPr/>
            <p:nvPr/>
          </p:nvSpPr>
          <p:spPr>
            <a:xfrm>
              <a:off x="0" y="3221832"/>
              <a:ext cx="14288" cy="50006"/>
            </a:xfrm>
            <a:custGeom>
              <a:avLst/>
              <a:gdLst>
                <a:gd name="connsiteX0" fmla="*/ 0 w 19050"/>
                <a:gd name="connsiteY0" fmla="*/ 66675 h 66675"/>
                <a:gd name="connsiteX1" fmla="*/ 19050 w 19050"/>
                <a:gd name="connsiteY1" fmla="*/ 0 h 66675"/>
              </a:gdLst>
              <a:ahLst/>
              <a:cxnLst>
                <a:cxn ang="0">
                  <a:pos x="connsiteX0" y="connsiteY0"/>
                </a:cxn>
                <a:cxn ang="0">
                  <a:pos x="connsiteX1" y="connsiteY1"/>
                </a:cxn>
              </a:cxnLst>
              <a:rect l="l" t="t" r="r" b="b"/>
              <a:pathLst>
                <a:path w="19050" h="66675">
                  <a:moveTo>
                    <a:pt x="0" y="66675"/>
                  </a:moveTo>
                  <a:lnTo>
                    <a:pt x="19050"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013"/>
            </a:p>
          </p:txBody>
        </p:sp>
        <p:pic>
          <p:nvPicPr>
            <p:cNvPr id="10" name="Imagen 9">
              <a:extLst>
                <a:ext uri="{FF2B5EF4-FFF2-40B4-BE49-F238E27FC236}">
                  <a16:creationId xmlns:a16="http://schemas.microsoft.com/office/drawing/2014/main" id="{50A80C44-DDD6-49CF-B6E2-B920EFBFEC02}"/>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27351" y="2067756"/>
              <a:ext cx="8801961" cy="3675819"/>
            </a:xfrm>
            <a:prstGeom prst="rect">
              <a:avLst/>
            </a:prstGeom>
          </p:spPr>
        </p:pic>
        <p:sp>
          <p:nvSpPr>
            <p:cNvPr id="11" name="CuadroTexto 10">
              <a:extLst>
                <a:ext uri="{FF2B5EF4-FFF2-40B4-BE49-F238E27FC236}">
                  <a16:creationId xmlns:a16="http://schemas.microsoft.com/office/drawing/2014/main" id="{E159808A-D9D7-4A02-BE59-1AD7CA34CD67}"/>
                </a:ext>
              </a:extLst>
            </p:cNvPr>
            <p:cNvSpPr txBox="1"/>
            <p:nvPr/>
          </p:nvSpPr>
          <p:spPr>
            <a:xfrm>
              <a:off x="3664744" y="3271838"/>
              <a:ext cx="935563" cy="273494"/>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defPPr>
                <a:defRPr lang="es-CL"/>
              </a:defPPr>
              <a:lvl1pPr algn="ctr">
                <a:defRPr sz="1350">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s-CL" sz="1013" dirty="0"/>
                <a:t>Barrancas</a:t>
              </a:r>
            </a:p>
          </p:txBody>
        </p:sp>
        <p:sp>
          <p:nvSpPr>
            <p:cNvPr id="12" name="CuadroTexto 11">
              <a:extLst>
                <a:ext uri="{FF2B5EF4-FFF2-40B4-BE49-F238E27FC236}">
                  <a16:creationId xmlns:a16="http://schemas.microsoft.com/office/drawing/2014/main" id="{F42E1485-05ED-461A-A3D1-F0A891D8B067}"/>
                </a:ext>
              </a:extLst>
            </p:cNvPr>
            <p:cNvSpPr txBox="1"/>
            <p:nvPr/>
          </p:nvSpPr>
          <p:spPr>
            <a:xfrm>
              <a:off x="4450557" y="2207419"/>
              <a:ext cx="871539" cy="273494"/>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defPPr>
                <a:defRPr lang="es-CL"/>
              </a:defPPr>
              <a:lvl1pPr algn="ctr">
                <a:defRPr sz="1350">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s-CL" sz="1013" dirty="0"/>
                <a:t>STI</a:t>
              </a:r>
            </a:p>
          </p:txBody>
        </p:sp>
        <p:sp>
          <p:nvSpPr>
            <p:cNvPr id="13" name="CuadroTexto 12">
              <a:extLst>
                <a:ext uri="{FF2B5EF4-FFF2-40B4-BE49-F238E27FC236}">
                  <a16:creationId xmlns:a16="http://schemas.microsoft.com/office/drawing/2014/main" id="{4032396E-7A1D-4909-B52D-E6200B294EDD}"/>
                </a:ext>
              </a:extLst>
            </p:cNvPr>
            <p:cNvSpPr txBox="1"/>
            <p:nvPr/>
          </p:nvSpPr>
          <p:spPr>
            <a:xfrm>
              <a:off x="6750844" y="3971925"/>
              <a:ext cx="871539" cy="273494"/>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defPPr>
                <a:defRPr lang="es-CL"/>
              </a:defPPr>
              <a:lvl1pPr algn="ctr">
                <a:defRPr sz="1350">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s-CL" sz="1013" dirty="0"/>
                <a:t>PCE</a:t>
              </a:r>
            </a:p>
          </p:txBody>
        </p:sp>
        <p:sp>
          <p:nvSpPr>
            <p:cNvPr id="14" name="CuadroTexto 13">
              <a:extLst>
                <a:ext uri="{FF2B5EF4-FFF2-40B4-BE49-F238E27FC236}">
                  <a16:creationId xmlns:a16="http://schemas.microsoft.com/office/drawing/2014/main" id="{626DA694-7425-4EB9-A928-47190A85C88B}"/>
                </a:ext>
              </a:extLst>
            </p:cNvPr>
            <p:cNvSpPr txBox="1"/>
            <p:nvPr/>
          </p:nvSpPr>
          <p:spPr>
            <a:xfrm>
              <a:off x="2617560" y="4114801"/>
              <a:ext cx="871539" cy="445248"/>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s-CL" sz="1013" dirty="0"/>
                <a:t>Estación Ácido</a:t>
              </a:r>
            </a:p>
          </p:txBody>
        </p:sp>
        <p:cxnSp>
          <p:nvCxnSpPr>
            <p:cNvPr id="15" name="Conector recto de flecha 14">
              <a:extLst>
                <a:ext uri="{FF2B5EF4-FFF2-40B4-BE49-F238E27FC236}">
                  <a16:creationId xmlns:a16="http://schemas.microsoft.com/office/drawing/2014/main" id="{74CF8304-22CE-49F4-AD50-9CB25A004681}"/>
                </a:ext>
              </a:extLst>
            </p:cNvPr>
            <p:cNvCxnSpPr>
              <a:stCxn id="14" idx="2"/>
            </p:cNvCxnSpPr>
            <p:nvPr/>
          </p:nvCxnSpPr>
          <p:spPr>
            <a:xfrm>
              <a:off x="3053329" y="4560049"/>
              <a:ext cx="61347" cy="340564"/>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6" name="Conector recto de flecha 15">
              <a:extLst>
                <a:ext uri="{FF2B5EF4-FFF2-40B4-BE49-F238E27FC236}">
                  <a16:creationId xmlns:a16="http://schemas.microsoft.com/office/drawing/2014/main" id="{E4F588D5-6372-408D-8B5C-A99504DD54FD}"/>
                </a:ext>
              </a:extLst>
            </p:cNvPr>
            <p:cNvCxnSpPr>
              <a:cxnSpLocks/>
              <a:stCxn id="11" idx="2"/>
            </p:cNvCxnSpPr>
            <p:nvPr/>
          </p:nvCxnSpPr>
          <p:spPr>
            <a:xfrm>
              <a:off x="4132525" y="3545331"/>
              <a:ext cx="196588" cy="1355282"/>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7" name="Forma libre 16">
              <a:extLst>
                <a:ext uri="{FF2B5EF4-FFF2-40B4-BE49-F238E27FC236}">
                  <a16:creationId xmlns:a16="http://schemas.microsoft.com/office/drawing/2014/main" id="{E288FA72-3BFB-4DD8-A075-7DBACD0C3032}"/>
                </a:ext>
              </a:extLst>
            </p:cNvPr>
            <p:cNvSpPr/>
            <p:nvPr/>
          </p:nvSpPr>
          <p:spPr>
            <a:xfrm>
              <a:off x="6622256" y="4907756"/>
              <a:ext cx="1228725" cy="371475"/>
            </a:xfrm>
            <a:custGeom>
              <a:avLst/>
              <a:gdLst>
                <a:gd name="connsiteX0" fmla="*/ 1628775 w 1638300"/>
                <a:gd name="connsiteY0" fmla="*/ 447675 h 495300"/>
                <a:gd name="connsiteX1" fmla="*/ 1638300 w 1638300"/>
                <a:gd name="connsiteY1" fmla="*/ 28575 h 495300"/>
                <a:gd name="connsiteX2" fmla="*/ 0 w 1638300"/>
                <a:gd name="connsiteY2" fmla="*/ 0 h 495300"/>
                <a:gd name="connsiteX3" fmla="*/ 0 w 1638300"/>
                <a:gd name="connsiteY3" fmla="*/ 361950 h 495300"/>
                <a:gd name="connsiteX4" fmla="*/ 990600 w 1638300"/>
                <a:gd name="connsiteY4" fmla="*/ 495300 h 495300"/>
                <a:gd name="connsiteX5" fmla="*/ 1628775 w 1638300"/>
                <a:gd name="connsiteY5" fmla="*/ 447675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38300" h="495300">
                  <a:moveTo>
                    <a:pt x="1628775" y="447675"/>
                  </a:moveTo>
                  <a:lnTo>
                    <a:pt x="1638300" y="28575"/>
                  </a:lnTo>
                  <a:lnTo>
                    <a:pt x="0" y="0"/>
                  </a:lnTo>
                  <a:lnTo>
                    <a:pt x="0" y="361950"/>
                  </a:lnTo>
                  <a:lnTo>
                    <a:pt x="990600" y="495300"/>
                  </a:lnTo>
                  <a:lnTo>
                    <a:pt x="1628775" y="447675"/>
                  </a:lnTo>
                  <a:close/>
                </a:path>
              </a:pathLst>
            </a:custGeom>
          </p:spPr>
          <p:style>
            <a:lnRef idx="1">
              <a:schemeClr val="dk1"/>
            </a:lnRef>
            <a:fillRef idx="2">
              <a:schemeClr val="dk1"/>
            </a:fillRef>
            <a:effectRef idx="1">
              <a:schemeClr val="dk1"/>
            </a:effectRef>
            <a:fontRef idx="minor">
              <a:schemeClr val="dk1"/>
            </a:fontRef>
          </p:style>
          <p:txBody>
            <a:bodyPr rtlCol="0" anchor="ctr"/>
            <a:lstStyle/>
            <a:p>
              <a:pPr algn="ctr"/>
              <a:r>
                <a:rPr lang="es-CL" sz="675" dirty="0"/>
                <a:t>BSA</a:t>
              </a:r>
            </a:p>
          </p:txBody>
        </p:sp>
        <p:sp>
          <p:nvSpPr>
            <p:cNvPr id="18" name="Rectángulo 17">
              <a:extLst>
                <a:ext uri="{FF2B5EF4-FFF2-40B4-BE49-F238E27FC236}">
                  <a16:creationId xmlns:a16="http://schemas.microsoft.com/office/drawing/2014/main" id="{8CDF33BC-B678-4225-BA77-10D1151FBFB1}"/>
                </a:ext>
              </a:extLst>
            </p:cNvPr>
            <p:cNvSpPr/>
            <p:nvPr/>
          </p:nvSpPr>
          <p:spPr>
            <a:xfrm>
              <a:off x="2921794" y="5029201"/>
              <a:ext cx="1785938" cy="78581"/>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s-CL" sz="675" dirty="0"/>
                <a:t>Área </a:t>
              </a:r>
              <a:r>
                <a:rPr lang="es-CL" sz="675" dirty="0" err="1"/>
                <a:t>Graneles</a:t>
              </a:r>
              <a:endParaRPr lang="es-CL" sz="675" dirty="0"/>
            </a:p>
          </p:txBody>
        </p:sp>
        <p:sp>
          <p:nvSpPr>
            <p:cNvPr id="19" name="Rectángulo 18">
              <a:extLst>
                <a:ext uri="{FF2B5EF4-FFF2-40B4-BE49-F238E27FC236}">
                  <a16:creationId xmlns:a16="http://schemas.microsoft.com/office/drawing/2014/main" id="{64DD3125-D7B5-40D2-98E3-B78BC2C0DD84}"/>
                </a:ext>
              </a:extLst>
            </p:cNvPr>
            <p:cNvSpPr/>
            <p:nvPr/>
          </p:nvSpPr>
          <p:spPr>
            <a:xfrm>
              <a:off x="4707732" y="5029201"/>
              <a:ext cx="507206" cy="250031"/>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s-CL" sz="675" dirty="0" err="1"/>
                <a:t>Fepasa</a:t>
              </a:r>
              <a:endParaRPr lang="es-CL" sz="675" dirty="0"/>
            </a:p>
          </p:txBody>
        </p:sp>
        <p:sp>
          <p:nvSpPr>
            <p:cNvPr id="20" name="Forma libre 41">
              <a:extLst>
                <a:ext uri="{FF2B5EF4-FFF2-40B4-BE49-F238E27FC236}">
                  <a16:creationId xmlns:a16="http://schemas.microsoft.com/office/drawing/2014/main" id="{538BF663-2FEF-4587-86DD-3B16928EEEB4}"/>
                </a:ext>
              </a:extLst>
            </p:cNvPr>
            <p:cNvSpPr/>
            <p:nvPr/>
          </p:nvSpPr>
          <p:spPr>
            <a:xfrm>
              <a:off x="1664494" y="5010582"/>
              <a:ext cx="7336631" cy="290081"/>
            </a:xfrm>
            <a:custGeom>
              <a:avLst/>
              <a:gdLst>
                <a:gd name="connsiteX0" fmla="*/ 0 w 8591550"/>
                <a:gd name="connsiteY0" fmla="*/ 209550 h 333375"/>
                <a:gd name="connsiteX1" fmla="*/ 1114425 w 8591550"/>
                <a:gd name="connsiteY1" fmla="*/ 57150 h 333375"/>
                <a:gd name="connsiteX2" fmla="*/ 1714500 w 8591550"/>
                <a:gd name="connsiteY2" fmla="*/ 0 h 333375"/>
                <a:gd name="connsiteX3" fmla="*/ 5486400 w 8591550"/>
                <a:gd name="connsiteY3" fmla="*/ 19050 h 333375"/>
                <a:gd name="connsiteX4" fmla="*/ 6010275 w 8591550"/>
                <a:gd name="connsiteY4" fmla="*/ 9525 h 333375"/>
                <a:gd name="connsiteX5" fmla="*/ 6838950 w 8591550"/>
                <a:gd name="connsiteY5" fmla="*/ 209550 h 333375"/>
                <a:gd name="connsiteX6" fmla="*/ 7553325 w 8591550"/>
                <a:gd name="connsiteY6" fmla="*/ 333375 h 333375"/>
                <a:gd name="connsiteX7" fmla="*/ 8591550 w 8591550"/>
                <a:gd name="connsiteY7" fmla="*/ 295275 h 333375"/>
                <a:gd name="connsiteX0" fmla="*/ 0 w 9782175"/>
                <a:gd name="connsiteY0" fmla="*/ 209550 h 333375"/>
                <a:gd name="connsiteX1" fmla="*/ 1114425 w 9782175"/>
                <a:gd name="connsiteY1" fmla="*/ 57150 h 333375"/>
                <a:gd name="connsiteX2" fmla="*/ 1714500 w 9782175"/>
                <a:gd name="connsiteY2" fmla="*/ 0 h 333375"/>
                <a:gd name="connsiteX3" fmla="*/ 5486400 w 9782175"/>
                <a:gd name="connsiteY3" fmla="*/ 19050 h 333375"/>
                <a:gd name="connsiteX4" fmla="*/ 6010275 w 9782175"/>
                <a:gd name="connsiteY4" fmla="*/ 9525 h 333375"/>
                <a:gd name="connsiteX5" fmla="*/ 6838950 w 9782175"/>
                <a:gd name="connsiteY5" fmla="*/ 209550 h 333375"/>
                <a:gd name="connsiteX6" fmla="*/ 7553325 w 9782175"/>
                <a:gd name="connsiteY6" fmla="*/ 333375 h 333375"/>
                <a:gd name="connsiteX7" fmla="*/ 9782175 w 9782175"/>
                <a:gd name="connsiteY7" fmla="*/ 304800 h 333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82175" h="333375">
                  <a:moveTo>
                    <a:pt x="0" y="209550"/>
                  </a:moveTo>
                  <a:lnTo>
                    <a:pt x="1114425" y="57150"/>
                  </a:lnTo>
                  <a:lnTo>
                    <a:pt x="1714500" y="0"/>
                  </a:lnTo>
                  <a:lnTo>
                    <a:pt x="5486400" y="19050"/>
                  </a:lnTo>
                  <a:lnTo>
                    <a:pt x="6010275" y="9525"/>
                  </a:lnTo>
                  <a:lnTo>
                    <a:pt x="6838950" y="209550"/>
                  </a:lnTo>
                  <a:lnTo>
                    <a:pt x="7553325" y="333375"/>
                  </a:lnTo>
                  <a:lnTo>
                    <a:pt x="9782175" y="304800"/>
                  </a:lnTo>
                </a:path>
              </a:pathLst>
            </a:custGeom>
            <a:ln>
              <a:solidFill>
                <a:srgbClr val="FFFF00"/>
              </a:solidFill>
              <a:tailEnd type="stealth"/>
            </a:ln>
          </p:spPr>
          <p:style>
            <a:lnRef idx="3">
              <a:schemeClr val="accent3"/>
            </a:lnRef>
            <a:fillRef idx="0">
              <a:schemeClr val="accent3"/>
            </a:fillRef>
            <a:effectRef idx="2">
              <a:schemeClr val="accent3"/>
            </a:effectRef>
            <a:fontRef idx="minor">
              <a:schemeClr val="tx1"/>
            </a:fontRef>
          </p:style>
          <p:txBody>
            <a:bodyPr rtlCol="0" anchor="ctr"/>
            <a:lstStyle/>
            <a:p>
              <a:pPr algn="ctr"/>
              <a:endParaRPr lang="es-CL" sz="1013" dirty="0"/>
            </a:p>
          </p:txBody>
        </p:sp>
        <p:sp>
          <p:nvSpPr>
            <p:cNvPr id="21" name="CuadroTexto 20">
              <a:extLst>
                <a:ext uri="{FF2B5EF4-FFF2-40B4-BE49-F238E27FC236}">
                  <a16:creationId xmlns:a16="http://schemas.microsoft.com/office/drawing/2014/main" id="{80094511-43FD-4804-9041-36E4E91500FA}"/>
                </a:ext>
              </a:extLst>
            </p:cNvPr>
            <p:cNvSpPr txBox="1"/>
            <p:nvPr/>
          </p:nvSpPr>
          <p:spPr>
            <a:xfrm>
              <a:off x="8043863" y="5365469"/>
              <a:ext cx="871539" cy="273494"/>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defPPr>
                <a:defRPr lang="es-CL"/>
              </a:defPPr>
              <a:lvl1pPr algn="ctr">
                <a:defRPr sz="1350">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s-CL" sz="1013" dirty="0"/>
                <a:t>A PANUL</a:t>
              </a:r>
            </a:p>
          </p:txBody>
        </p:sp>
        <p:grpSp>
          <p:nvGrpSpPr>
            <p:cNvPr id="22" name="Grupo 21">
              <a:extLst>
                <a:ext uri="{FF2B5EF4-FFF2-40B4-BE49-F238E27FC236}">
                  <a16:creationId xmlns:a16="http://schemas.microsoft.com/office/drawing/2014/main" id="{D024AD16-8D3F-4017-83A3-CDE687C72636}"/>
                </a:ext>
              </a:extLst>
            </p:cNvPr>
            <p:cNvGrpSpPr/>
            <p:nvPr/>
          </p:nvGrpSpPr>
          <p:grpSpPr>
            <a:xfrm>
              <a:off x="4157663" y="3546117"/>
              <a:ext cx="4572000" cy="1411646"/>
              <a:chOff x="5543550" y="3585155"/>
              <a:chExt cx="6096000" cy="1882195"/>
            </a:xfrm>
          </p:grpSpPr>
          <p:sp>
            <p:nvSpPr>
              <p:cNvPr id="23" name="Llamada de flecha izquierda y derecha 40">
                <a:extLst>
                  <a:ext uri="{FF2B5EF4-FFF2-40B4-BE49-F238E27FC236}">
                    <a16:creationId xmlns:a16="http://schemas.microsoft.com/office/drawing/2014/main" id="{85059CEA-4AE2-41CB-9ABE-280443089127}"/>
                  </a:ext>
                </a:extLst>
              </p:cNvPr>
              <p:cNvSpPr/>
              <p:nvPr/>
            </p:nvSpPr>
            <p:spPr>
              <a:xfrm rot="3613156">
                <a:off x="6205028" y="3925166"/>
                <a:ext cx="1562602" cy="882580"/>
              </a:xfrm>
              <a:prstGeom prst="leftRightArrowCallou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CL" sz="675" dirty="0"/>
                  <a:t>In-</a:t>
                </a:r>
                <a:r>
                  <a:rPr lang="es-CL" sz="675" dirty="0" err="1"/>
                  <a:t>Out</a:t>
                </a:r>
                <a:r>
                  <a:rPr lang="es-CL" sz="675" dirty="0"/>
                  <a:t> Cont. Carga FFCC</a:t>
                </a:r>
              </a:p>
            </p:txBody>
          </p:sp>
          <p:sp>
            <p:nvSpPr>
              <p:cNvPr id="24" name="Forma libre 2">
                <a:extLst>
                  <a:ext uri="{FF2B5EF4-FFF2-40B4-BE49-F238E27FC236}">
                    <a16:creationId xmlns:a16="http://schemas.microsoft.com/office/drawing/2014/main" id="{AAC370F5-81BD-43BE-9E26-92E7F8996BA2}"/>
                  </a:ext>
                </a:extLst>
              </p:cNvPr>
              <p:cNvSpPr/>
              <p:nvPr/>
            </p:nvSpPr>
            <p:spPr>
              <a:xfrm>
                <a:off x="5543550" y="5095875"/>
                <a:ext cx="6096000" cy="371475"/>
              </a:xfrm>
              <a:custGeom>
                <a:avLst/>
                <a:gdLst>
                  <a:gd name="connsiteX0" fmla="*/ 0 w 6096000"/>
                  <a:gd name="connsiteY0" fmla="*/ 238125 h 371475"/>
                  <a:gd name="connsiteX1" fmla="*/ 0 w 6096000"/>
                  <a:gd name="connsiteY1" fmla="*/ 314325 h 371475"/>
                  <a:gd name="connsiteX2" fmla="*/ 6096000 w 6096000"/>
                  <a:gd name="connsiteY2" fmla="*/ 371475 h 371475"/>
                  <a:gd name="connsiteX3" fmla="*/ 6096000 w 6096000"/>
                  <a:gd name="connsiteY3" fmla="*/ 314325 h 371475"/>
                  <a:gd name="connsiteX4" fmla="*/ 6076950 w 6096000"/>
                  <a:gd name="connsiteY4" fmla="*/ 180975 h 371475"/>
                  <a:gd name="connsiteX5" fmla="*/ 4267200 w 6096000"/>
                  <a:gd name="connsiteY5" fmla="*/ 19050 h 371475"/>
                  <a:gd name="connsiteX6" fmla="*/ 619125 w 6096000"/>
                  <a:gd name="connsiteY6" fmla="*/ 0 h 371475"/>
                  <a:gd name="connsiteX7" fmla="*/ 19050 w 6096000"/>
                  <a:gd name="connsiteY7" fmla="*/ 114300 h 371475"/>
                  <a:gd name="connsiteX8" fmla="*/ 0 w 6096000"/>
                  <a:gd name="connsiteY8" fmla="*/ 238125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6000" h="371475">
                    <a:moveTo>
                      <a:pt x="0" y="238125"/>
                    </a:moveTo>
                    <a:lnTo>
                      <a:pt x="0" y="314325"/>
                    </a:lnTo>
                    <a:lnTo>
                      <a:pt x="6096000" y="371475"/>
                    </a:lnTo>
                    <a:lnTo>
                      <a:pt x="6096000" y="314325"/>
                    </a:lnTo>
                    <a:lnTo>
                      <a:pt x="6076950" y="180975"/>
                    </a:lnTo>
                    <a:lnTo>
                      <a:pt x="4267200" y="19050"/>
                    </a:lnTo>
                    <a:lnTo>
                      <a:pt x="619125" y="0"/>
                    </a:lnTo>
                    <a:lnTo>
                      <a:pt x="19050" y="114300"/>
                    </a:lnTo>
                    <a:lnTo>
                      <a:pt x="0" y="238125"/>
                    </a:lnTo>
                    <a:close/>
                  </a:path>
                </a:pathLst>
              </a:cu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CL" sz="1013" dirty="0"/>
                  <a:t>TERMINAL INTERMODAL BARRACAS</a:t>
                </a:r>
              </a:p>
            </p:txBody>
          </p:sp>
        </p:grpSp>
      </p:grpSp>
      <p:pic>
        <p:nvPicPr>
          <p:cNvPr id="25" name="Imagen 24">
            <a:extLst>
              <a:ext uri="{FF2B5EF4-FFF2-40B4-BE49-F238E27FC236}">
                <a16:creationId xmlns:a16="http://schemas.microsoft.com/office/drawing/2014/main" id="{AA6F7403-CFF6-4DD3-9A45-73996E835DE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5748" y="5153567"/>
            <a:ext cx="8883783" cy="1074110"/>
          </a:xfrm>
          <a:prstGeom prst="rect">
            <a:avLst/>
          </a:prstGeom>
        </p:spPr>
      </p:pic>
      <p:sp>
        <p:nvSpPr>
          <p:cNvPr id="26" name="Rectángulo redondeado 5">
            <a:extLst>
              <a:ext uri="{FF2B5EF4-FFF2-40B4-BE49-F238E27FC236}">
                <a16:creationId xmlns:a16="http://schemas.microsoft.com/office/drawing/2014/main" id="{535A0CEC-5356-464B-9AA7-55F41AE6604F}"/>
              </a:ext>
            </a:extLst>
          </p:cNvPr>
          <p:cNvSpPr/>
          <p:nvPr/>
        </p:nvSpPr>
        <p:spPr>
          <a:xfrm>
            <a:off x="5364088" y="1656017"/>
            <a:ext cx="2424751" cy="14394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4313" indent="-214313" algn="just">
              <a:buFont typeface="Arial" panose="020B0604020202020204" pitchFamily="34" charset="0"/>
              <a:buChar char="•"/>
            </a:pPr>
            <a:r>
              <a:rPr lang="es-CL" sz="1400" dirty="0"/>
              <a:t>Minimizar la distancia de porteo y la manipulación.</a:t>
            </a:r>
          </a:p>
          <a:p>
            <a:pPr marL="214313" indent="-214313" algn="just">
              <a:buFont typeface="Arial" panose="020B0604020202020204" pitchFamily="34" charset="0"/>
              <a:buChar char="•"/>
            </a:pPr>
            <a:r>
              <a:rPr lang="es-CL" sz="1400" dirty="0"/>
              <a:t>Carguío eficiente con equipamiento especializado sin mover los FFCC.</a:t>
            </a:r>
          </a:p>
        </p:txBody>
      </p:sp>
    </p:spTree>
    <p:extLst>
      <p:ext uri="{BB962C8B-B14F-4D97-AF65-F5344CB8AC3E}">
        <p14:creationId xmlns:p14="http://schemas.microsoft.com/office/powerpoint/2010/main" val="20396645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576AA3EE-99E1-441E-84FC-6552E1B09298}"/>
              </a:ext>
            </a:extLst>
          </p:cNvPr>
          <p:cNvSpPr txBox="1">
            <a:spLocks/>
          </p:cNvSpPr>
          <p:nvPr/>
        </p:nvSpPr>
        <p:spPr>
          <a:xfrm>
            <a:off x="992115" y="1023505"/>
            <a:ext cx="7159768" cy="475970"/>
          </a:xfrm>
          <a:prstGeom prst="rect">
            <a:avLst/>
          </a:prstGeom>
          <a:noFill/>
        </p:spPr>
        <p:txBody>
          <a:bodyPr>
            <a:noAutofit/>
          </a:bodyPr>
          <a:lstStyle>
            <a:defPPr>
              <a:defRPr lang="es-CL"/>
            </a:defPPr>
            <a:lvl1pPr defTabSz="914400">
              <a:lnSpc>
                <a:spcPct val="100000"/>
              </a:lnSpc>
              <a:spcBef>
                <a:spcPct val="0"/>
              </a:spcBef>
              <a:buNone/>
              <a:defRPr sz="3700">
                <a:solidFill>
                  <a:schemeClr val="tx1">
                    <a:lumMod val="75000"/>
                    <a:lumOff val="25000"/>
                  </a:schemeClr>
                </a:solidFill>
                <a:latin typeface="Arial" panose="020B0604020202020204" pitchFamily="34" charset="0"/>
                <a:ea typeface="+mj-ea"/>
                <a:cs typeface="Arial" panose="020B0604020202020204" pitchFamily="34" charset="0"/>
              </a:defRPr>
            </a:lvl1pPr>
          </a:lstStyle>
          <a:p>
            <a:pPr algn="ctr"/>
            <a:r>
              <a:rPr lang="es-CL" sz="2700" dirty="0"/>
              <a:t>Proyecto Preliminar Sector Estación Llolleo</a:t>
            </a:r>
          </a:p>
        </p:txBody>
      </p:sp>
      <p:pic>
        <p:nvPicPr>
          <p:cNvPr id="4" name="Imagen 3">
            <a:extLst>
              <a:ext uri="{FF2B5EF4-FFF2-40B4-BE49-F238E27FC236}">
                <a16:creationId xmlns:a16="http://schemas.microsoft.com/office/drawing/2014/main" id="{12720997-4F0D-4174-ACBE-81710350E52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935077" y="1418360"/>
            <a:ext cx="7273846" cy="4416136"/>
          </a:xfrm>
          <a:prstGeom prst="rect">
            <a:avLst/>
          </a:prstGeom>
        </p:spPr>
      </p:pic>
    </p:spTree>
    <p:extLst>
      <p:ext uri="{BB962C8B-B14F-4D97-AF65-F5344CB8AC3E}">
        <p14:creationId xmlns:p14="http://schemas.microsoft.com/office/powerpoint/2010/main" val="36946908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48F7F1D-C18C-4909-B52E-6F0E3A5DB55D}"/>
              </a:ext>
            </a:extLst>
          </p:cNvPr>
          <p:cNvSpPr>
            <a:spLocks noGrp="1"/>
          </p:cNvSpPr>
          <p:nvPr>
            <p:ph type="title"/>
          </p:nvPr>
        </p:nvSpPr>
        <p:spPr>
          <a:xfrm>
            <a:off x="404438" y="620688"/>
            <a:ext cx="7539912" cy="649164"/>
          </a:xfrm>
        </p:spPr>
        <p:txBody>
          <a:bodyPr/>
          <a:lstStyle/>
          <a:p>
            <a:r>
              <a:rPr lang="es-CL" altLang="es-CL" sz="2800" dirty="0"/>
              <a:t>Corredor Multimodal Santiago – San Antonio</a:t>
            </a:r>
            <a:br>
              <a:rPr lang="es-CL" altLang="es-CL" dirty="0"/>
            </a:br>
            <a:endParaRPr lang="es-ES" dirty="0"/>
          </a:p>
        </p:txBody>
      </p:sp>
      <p:pic>
        <p:nvPicPr>
          <p:cNvPr id="4" name="Imagen 5">
            <a:extLst>
              <a:ext uri="{FF2B5EF4-FFF2-40B4-BE49-F238E27FC236}">
                <a16:creationId xmlns:a16="http://schemas.microsoft.com/office/drawing/2014/main" id="{E58E8D38-7067-4263-A57A-BF552AC04CE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20688" y="2132856"/>
            <a:ext cx="7210425" cy="387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ángulo 4">
            <a:extLst>
              <a:ext uri="{FF2B5EF4-FFF2-40B4-BE49-F238E27FC236}">
                <a16:creationId xmlns:a16="http://schemas.microsoft.com/office/drawing/2014/main" id="{1890C4ED-0067-4757-98DB-7DF9E303A437}"/>
              </a:ext>
            </a:extLst>
          </p:cNvPr>
          <p:cNvSpPr/>
          <p:nvPr/>
        </p:nvSpPr>
        <p:spPr>
          <a:xfrm>
            <a:off x="5724855" y="2132856"/>
            <a:ext cx="3152775" cy="2959100"/>
          </a:xfrm>
          <a:prstGeom prst="rect">
            <a:avLst/>
          </a:prstGeom>
          <a:solidFill>
            <a:srgbClr val="26A9E0"/>
          </a:solidFill>
          <a:ln>
            <a:noFill/>
          </a:ln>
        </p:spPr>
        <p:style>
          <a:lnRef idx="1">
            <a:schemeClr val="accent1"/>
          </a:lnRef>
          <a:fillRef idx="3">
            <a:schemeClr val="accent1"/>
          </a:fillRef>
          <a:effectRef idx="2">
            <a:schemeClr val="accent1"/>
          </a:effectRef>
          <a:fontRef idx="minor">
            <a:schemeClr val="lt1"/>
          </a:fontRef>
        </p:style>
        <p:txBody>
          <a:bodyPr anchor="ctr"/>
          <a:lstStyle/>
          <a:p>
            <a:pPr marL="214313" indent="-214313" defTabSz="914378" eaLnBrk="1" fontAlgn="auto" hangingPunct="1">
              <a:lnSpc>
                <a:spcPct val="110000"/>
              </a:lnSpc>
              <a:spcBef>
                <a:spcPts val="0"/>
              </a:spcBef>
              <a:spcAft>
                <a:spcPts val="450"/>
              </a:spcAft>
              <a:buClr>
                <a:prstClr val="white"/>
              </a:buClr>
              <a:buFont typeface="Arial"/>
              <a:buChar char="•"/>
              <a:defRPr/>
            </a:pPr>
            <a:r>
              <a:rPr lang="es-CL" sz="1125" b="1" kern="0" dirty="0">
                <a:solidFill>
                  <a:prstClr val="white"/>
                </a:solidFill>
                <a:latin typeface="Arial"/>
                <a:cs typeface="Arial"/>
              </a:rPr>
              <a:t>CARACTERÍSTICAS DEL CORREDOR</a:t>
            </a:r>
            <a:r>
              <a:rPr lang="es-CL" sz="1050" b="1" kern="0" dirty="0">
                <a:solidFill>
                  <a:prstClr val="white"/>
                </a:solidFill>
                <a:latin typeface="Arial"/>
                <a:cs typeface="Arial"/>
              </a:rPr>
              <a:t>:</a:t>
            </a:r>
          </a:p>
          <a:p>
            <a:pPr marL="334566" lvl="1" indent="-133350" defTabSz="914378" eaLnBrk="1" fontAlgn="auto" hangingPunct="1">
              <a:lnSpc>
                <a:spcPct val="110000"/>
              </a:lnSpc>
              <a:spcBef>
                <a:spcPts val="0"/>
              </a:spcBef>
              <a:spcAft>
                <a:spcPts val="450"/>
              </a:spcAft>
              <a:buClr>
                <a:prstClr val="white"/>
              </a:buClr>
              <a:buFont typeface="Arial"/>
              <a:buChar char="•"/>
              <a:tabLst>
                <a:tab pos="269081" algn="l"/>
              </a:tabLst>
              <a:defRPr/>
            </a:pPr>
            <a:r>
              <a:rPr lang="es-CL" sz="1050" kern="0" dirty="0">
                <a:solidFill>
                  <a:prstClr val="white"/>
                </a:solidFill>
                <a:latin typeface="Arial"/>
                <a:cs typeface="Arial"/>
              </a:rPr>
              <a:t>Desvíos de cruzamiento de 1.200 metros</a:t>
            </a:r>
          </a:p>
          <a:p>
            <a:pPr marL="334566" lvl="1" indent="-133350" defTabSz="914378" eaLnBrk="1" fontAlgn="auto" hangingPunct="1">
              <a:lnSpc>
                <a:spcPct val="110000"/>
              </a:lnSpc>
              <a:spcBef>
                <a:spcPts val="0"/>
              </a:spcBef>
              <a:spcAft>
                <a:spcPts val="450"/>
              </a:spcAft>
              <a:buClr>
                <a:prstClr val="white"/>
              </a:buClr>
              <a:buFont typeface="Arial"/>
              <a:buChar char="•"/>
              <a:tabLst>
                <a:tab pos="269081" algn="l"/>
              </a:tabLst>
              <a:defRPr/>
            </a:pPr>
            <a:r>
              <a:rPr lang="es-CL" sz="1050" kern="0" dirty="0">
                <a:solidFill>
                  <a:prstClr val="white"/>
                </a:solidFill>
                <a:latin typeface="Arial"/>
                <a:cs typeface="Arial"/>
              </a:rPr>
              <a:t>Carros doble stacking (capacidad de 248 TEUs/tren) </a:t>
            </a:r>
          </a:p>
          <a:p>
            <a:pPr marL="334566" lvl="1" indent="-133350" defTabSz="914378" eaLnBrk="1" fontAlgn="auto" hangingPunct="1">
              <a:lnSpc>
                <a:spcPct val="110000"/>
              </a:lnSpc>
              <a:spcBef>
                <a:spcPts val="0"/>
              </a:spcBef>
              <a:spcAft>
                <a:spcPts val="450"/>
              </a:spcAft>
              <a:buClr>
                <a:prstClr val="white"/>
              </a:buClr>
              <a:buFont typeface="Arial"/>
              <a:buChar char="•"/>
              <a:tabLst>
                <a:tab pos="269081" algn="l"/>
              </a:tabLst>
              <a:defRPr/>
            </a:pPr>
            <a:r>
              <a:rPr lang="es-CL" sz="1050" kern="0" dirty="0">
                <a:solidFill>
                  <a:prstClr val="white"/>
                </a:solidFill>
                <a:latin typeface="Arial"/>
                <a:cs typeface="Arial"/>
              </a:rPr>
              <a:t>Vía doble a partir del año 2036   </a:t>
            </a:r>
          </a:p>
          <a:p>
            <a:pPr marL="334566" lvl="1" indent="-133350" defTabSz="914378" eaLnBrk="1" fontAlgn="auto" hangingPunct="1">
              <a:lnSpc>
                <a:spcPct val="110000"/>
              </a:lnSpc>
              <a:spcBef>
                <a:spcPts val="0"/>
              </a:spcBef>
              <a:spcAft>
                <a:spcPts val="450"/>
              </a:spcAft>
              <a:buClr>
                <a:prstClr val="white"/>
              </a:buClr>
              <a:buFont typeface="Arial"/>
              <a:buChar char="•"/>
              <a:tabLst>
                <a:tab pos="269081" algn="l"/>
              </a:tabLst>
              <a:defRPr/>
            </a:pPr>
            <a:r>
              <a:rPr lang="es-CL" sz="1050" kern="0" dirty="0">
                <a:solidFill>
                  <a:prstClr val="white"/>
                </a:solidFill>
                <a:latin typeface="Arial"/>
                <a:cs typeface="Arial"/>
              </a:rPr>
              <a:t>CIM en el sector de Malloco </a:t>
            </a:r>
          </a:p>
          <a:p>
            <a:pPr marL="570884" lvl="1" indent="-214313" defTabSz="914378" eaLnBrk="1" fontAlgn="auto" hangingPunct="1">
              <a:lnSpc>
                <a:spcPct val="110000"/>
              </a:lnSpc>
              <a:spcBef>
                <a:spcPts val="0"/>
              </a:spcBef>
              <a:spcAft>
                <a:spcPts val="450"/>
              </a:spcAft>
              <a:buClr>
                <a:prstClr val="white"/>
              </a:buClr>
              <a:buFont typeface="Arial"/>
              <a:buChar char="•"/>
              <a:defRPr/>
            </a:pPr>
            <a:endParaRPr lang="es-CL" sz="1050" kern="0" dirty="0">
              <a:solidFill>
                <a:prstClr val="white"/>
              </a:solidFill>
              <a:latin typeface="Arial"/>
              <a:cs typeface="Arial"/>
            </a:endParaRPr>
          </a:p>
          <a:p>
            <a:pPr marL="214313" indent="-214313" defTabSz="914378" eaLnBrk="1" fontAlgn="auto" hangingPunct="1">
              <a:lnSpc>
                <a:spcPct val="110000"/>
              </a:lnSpc>
              <a:spcBef>
                <a:spcPts val="0"/>
              </a:spcBef>
              <a:spcAft>
                <a:spcPts val="450"/>
              </a:spcAft>
              <a:buClr>
                <a:prstClr val="white"/>
              </a:buClr>
              <a:buFont typeface="Arial"/>
              <a:buChar char="•"/>
              <a:defRPr/>
            </a:pPr>
            <a:r>
              <a:rPr lang="es-CL" sz="1125" b="1" kern="0" dirty="0">
                <a:solidFill>
                  <a:prstClr val="white"/>
                </a:solidFill>
                <a:latin typeface="Arial"/>
                <a:cs typeface="Arial"/>
              </a:rPr>
              <a:t>TRANSFERENCIA PROYECTADA 40%</a:t>
            </a:r>
          </a:p>
        </p:txBody>
      </p:sp>
      <p:sp>
        <p:nvSpPr>
          <p:cNvPr id="6" name="CuadroTexto 1">
            <a:extLst>
              <a:ext uri="{FF2B5EF4-FFF2-40B4-BE49-F238E27FC236}">
                <a16:creationId xmlns:a16="http://schemas.microsoft.com/office/drawing/2014/main" id="{6B8C3E0F-5BB7-4F35-B284-65E45A125238}"/>
              </a:ext>
            </a:extLst>
          </p:cNvPr>
          <p:cNvSpPr txBox="1">
            <a:spLocks noChangeArrowheads="1"/>
          </p:cNvSpPr>
          <p:nvPr/>
        </p:nvSpPr>
        <p:spPr bwMode="auto">
          <a:xfrm>
            <a:off x="5762625" y="6087318"/>
            <a:ext cx="12207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lang="es-CL" altLang="es-CL" dirty="0"/>
              <a:t>Fuente EFE</a:t>
            </a:r>
          </a:p>
        </p:txBody>
      </p:sp>
    </p:spTree>
    <p:extLst>
      <p:ext uri="{BB962C8B-B14F-4D97-AF65-F5344CB8AC3E}">
        <p14:creationId xmlns:p14="http://schemas.microsoft.com/office/powerpoint/2010/main" val="2991846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0B2B6E8-94F8-482B-82EE-C30BC6760995}"/>
              </a:ext>
            </a:extLst>
          </p:cNvPr>
          <p:cNvSpPr>
            <a:spLocks noGrp="1"/>
          </p:cNvSpPr>
          <p:nvPr>
            <p:ph type="title"/>
          </p:nvPr>
        </p:nvSpPr>
        <p:spPr/>
        <p:txBody>
          <a:bodyPr/>
          <a:lstStyle/>
          <a:p>
            <a:r>
              <a:rPr lang="es-CL" dirty="0"/>
              <a:t>2. Urbanos Multimodales: Logística</a:t>
            </a:r>
          </a:p>
        </p:txBody>
      </p:sp>
    </p:spTree>
    <p:extLst>
      <p:ext uri="{BB962C8B-B14F-4D97-AF65-F5344CB8AC3E}">
        <p14:creationId xmlns:p14="http://schemas.microsoft.com/office/powerpoint/2010/main" val="37719253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a:extLst>
              <a:ext uri="{FF2B5EF4-FFF2-40B4-BE49-F238E27FC236}">
                <a16:creationId xmlns:a16="http://schemas.microsoft.com/office/drawing/2014/main" id="{4EE958E4-E600-434F-A735-4CDCAB2A2043}"/>
              </a:ext>
            </a:extLst>
          </p:cNvPr>
          <p:cNvSpPr txBox="1">
            <a:spLocks/>
          </p:cNvSpPr>
          <p:nvPr/>
        </p:nvSpPr>
        <p:spPr>
          <a:xfrm>
            <a:off x="610075" y="2223325"/>
            <a:ext cx="3664973" cy="752531"/>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CL" sz="2700" b="1" dirty="0">
                <a:solidFill>
                  <a:srgbClr val="495357"/>
                </a:solidFill>
                <a:latin typeface="+mn-lt"/>
                <a:ea typeface="+mn-ea"/>
                <a:cs typeface="+mn-cs"/>
              </a:rPr>
              <a:t>Layout operativo</a:t>
            </a:r>
            <a:br>
              <a:rPr lang="es-CL" sz="2700" b="1" dirty="0">
                <a:solidFill>
                  <a:srgbClr val="495357"/>
                </a:solidFill>
                <a:latin typeface="+mn-lt"/>
                <a:ea typeface="+mn-ea"/>
                <a:cs typeface="+mn-cs"/>
              </a:rPr>
            </a:br>
            <a:r>
              <a:rPr lang="es-CL" sz="2100" dirty="0">
                <a:solidFill>
                  <a:srgbClr val="495357"/>
                </a:solidFill>
                <a:latin typeface="+mn-lt"/>
                <a:ea typeface="+mn-ea"/>
                <a:cs typeface="+mn-cs"/>
              </a:rPr>
              <a:t>actual: 2018</a:t>
            </a:r>
            <a:endParaRPr lang="es-CL" sz="2700" dirty="0">
              <a:solidFill>
                <a:srgbClr val="495357"/>
              </a:solidFill>
              <a:latin typeface="+mn-lt"/>
              <a:ea typeface="+mn-ea"/>
              <a:cs typeface="+mn-cs"/>
            </a:endParaRPr>
          </a:p>
        </p:txBody>
      </p:sp>
      <p:sp>
        <p:nvSpPr>
          <p:cNvPr id="9" name="Marcador de contenido 2">
            <a:extLst>
              <a:ext uri="{FF2B5EF4-FFF2-40B4-BE49-F238E27FC236}">
                <a16:creationId xmlns:a16="http://schemas.microsoft.com/office/drawing/2014/main" id="{F855E6D9-387D-384F-B90C-E38F9A5CEED0}"/>
              </a:ext>
            </a:extLst>
          </p:cNvPr>
          <p:cNvSpPr txBox="1">
            <a:spLocks/>
          </p:cNvSpPr>
          <p:nvPr/>
        </p:nvSpPr>
        <p:spPr>
          <a:xfrm>
            <a:off x="272251" y="3255621"/>
            <a:ext cx="3813191" cy="2197241"/>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00075" lvl="1" indent="-257175">
              <a:lnSpc>
                <a:spcPct val="100000"/>
              </a:lnSpc>
              <a:spcBef>
                <a:spcPts val="0"/>
              </a:spcBef>
              <a:buFont typeface="+mj-lt"/>
              <a:buAutoNum type="alphaUcPeriod"/>
              <a:defRPr/>
            </a:pPr>
            <a:r>
              <a:rPr lang="es-CL" sz="1350" dirty="0">
                <a:solidFill>
                  <a:srgbClr val="495357"/>
                </a:solidFill>
              </a:rPr>
              <a:t>Acceso compartido por ambos terminales.</a:t>
            </a:r>
          </a:p>
          <a:p>
            <a:pPr marL="600075" lvl="1" indent="-257175">
              <a:lnSpc>
                <a:spcPct val="100000"/>
              </a:lnSpc>
              <a:spcBef>
                <a:spcPts val="0"/>
              </a:spcBef>
              <a:buFont typeface="+mj-lt"/>
              <a:buAutoNum type="alphaUcPeriod"/>
              <a:defRPr/>
            </a:pPr>
            <a:endParaRPr lang="es-CL" sz="1350" dirty="0">
              <a:solidFill>
                <a:srgbClr val="495357"/>
              </a:solidFill>
            </a:endParaRPr>
          </a:p>
          <a:p>
            <a:pPr marL="600075" lvl="1" indent="-257175">
              <a:lnSpc>
                <a:spcPct val="100000"/>
              </a:lnSpc>
              <a:spcBef>
                <a:spcPts val="0"/>
              </a:spcBef>
              <a:buFont typeface="+mj-lt"/>
              <a:buAutoNum type="alphaUcPeriod"/>
              <a:defRPr/>
            </a:pPr>
            <a:r>
              <a:rPr lang="es-CL" sz="1350" dirty="0">
                <a:solidFill>
                  <a:srgbClr val="495357"/>
                </a:solidFill>
              </a:rPr>
              <a:t>Punto de separados para STI/PCE revisión status de carga.</a:t>
            </a:r>
          </a:p>
          <a:p>
            <a:pPr marL="600075" lvl="1" indent="-257175">
              <a:lnSpc>
                <a:spcPct val="100000"/>
              </a:lnSpc>
              <a:spcBef>
                <a:spcPts val="0"/>
              </a:spcBef>
              <a:buFont typeface="+mj-lt"/>
              <a:buAutoNum type="alphaUcPeriod"/>
              <a:defRPr/>
            </a:pPr>
            <a:endParaRPr lang="es-CL" sz="1350" dirty="0">
              <a:solidFill>
                <a:srgbClr val="495357"/>
              </a:solidFill>
            </a:endParaRPr>
          </a:p>
          <a:p>
            <a:pPr marL="600075" lvl="1" indent="-257175">
              <a:lnSpc>
                <a:spcPct val="100000"/>
              </a:lnSpc>
              <a:spcBef>
                <a:spcPts val="0"/>
              </a:spcBef>
              <a:buFont typeface="+mj-lt"/>
              <a:buAutoNum type="alphaUcPeriod"/>
              <a:defRPr/>
            </a:pPr>
            <a:r>
              <a:rPr lang="es-CL" sz="1350" dirty="0">
                <a:solidFill>
                  <a:srgbClr val="495357"/>
                </a:solidFill>
              </a:rPr>
              <a:t>Área común Terminales para  no visados</a:t>
            </a:r>
          </a:p>
          <a:p>
            <a:pPr marL="600075" lvl="1" indent="-257175">
              <a:lnSpc>
                <a:spcPct val="100000"/>
              </a:lnSpc>
              <a:spcBef>
                <a:spcPts val="0"/>
              </a:spcBef>
              <a:buFont typeface="+mj-lt"/>
              <a:buAutoNum type="alphaUcPeriod"/>
              <a:defRPr/>
            </a:pPr>
            <a:endParaRPr lang="es-CL" sz="1350" dirty="0">
              <a:solidFill>
                <a:srgbClr val="495357"/>
              </a:solidFill>
            </a:endParaRPr>
          </a:p>
          <a:p>
            <a:pPr marL="600075" lvl="1" indent="-257175">
              <a:lnSpc>
                <a:spcPct val="100000"/>
              </a:lnSpc>
              <a:spcBef>
                <a:spcPts val="0"/>
              </a:spcBef>
              <a:buFont typeface="+mj-lt"/>
              <a:buAutoNum type="alphaUcPeriod"/>
              <a:defRPr/>
            </a:pPr>
            <a:r>
              <a:rPr lang="es-CL" sz="1350" dirty="0">
                <a:solidFill>
                  <a:srgbClr val="495357"/>
                </a:solidFill>
              </a:rPr>
              <a:t>Buffer sobre demanda.</a:t>
            </a:r>
          </a:p>
          <a:p>
            <a:pPr marL="600075" lvl="1" indent="-257175">
              <a:lnSpc>
                <a:spcPct val="100000"/>
              </a:lnSpc>
              <a:spcBef>
                <a:spcPts val="0"/>
              </a:spcBef>
              <a:buFont typeface="+mj-lt"/>
              <a:buAutoNum type="alphaUcPeriod"/>
              <a:defRPr/>
            </a:pPr>
            <a:endParaRPr lang="es-CL" sz="1350" dirty="0">
              <a:solidFill>
                <a:srgbClr val="495357"/>
              </a:solidFill>
            </a:endParaRPr>
          </a:p>
          <a:p>
            <a:pPr marL="600075" lvl="1" indent="-257175">
              <a:lnSpc>
                <a:spcPct val="100000"/>
              </a:lnSpc>
              <a:spcBef>
                <a:spcPts val="0"/>
              </a:spcBef>
              <a:buFont typeface="+mj-lt"/>
              <a:buAutoNum type="alphaUcPeriod"/>
              <a:defRPr/>
            </a:pPr>
            <a:r>
              <a:rPr lang="es-CL" sz="1350" dirty="0">
                <a:solidFill>
                  <a:srgbClr val="495357"/>
                </a:solidFill>
              </a:rPr>
              <a:t>Calle alternativa de salida Las Lilas,.</a:t>
            </a:r>
          </a:p>
        </p:txBody>
      </p:sp>
      <p:sp>
        <p:nvSpPr>
          <p:cNvPr id="11" name="Rectangle 4">
            <a:extLst>
              <a:ext uri="{FF2B5EF4-FFF2-40B4-BE49-F238E27FC236}">
                <a16:creationId xmlns:a16="http://schemas.microsoft.com/office/drawing/2014/main" id="{25F4BC03-659E-F942-80BA-30857680C5F9}"/>
              </a:ext>
            </a:extLst>
          </p:cNvPr>
          <p:cNvSpPr/>
          <p:nvPr/>
        </p:nvSpPr>
        <p:spPr>
          <a:xfrm>
            <a:off x="301641" y="1782366"/>
            <a:ext cx="9100456" cy="3973456"/>
          </a:xfrm>
          <a:prstGeom prst="rect">
            <a:avLst/>
          </a:prstGeom>
          <a:noFill/>
          <a:ln w="12700">
            <a:solidFill>
              <a:srgbClr val="1726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id-ID" sz="1350">
              <a:solidFill>
                <a:prstClr val="white"/>
              </a:solidFill>
              <a:latin typeface="Calibri" panose="020F0502020204030204"/>
            </a:endParaRPr>
          </a:p>
        </p:txBody>
      </p:sp>
      <p:cxnSp>
        <p:nvCxnSpPr>
          <p:cNvPr id="12" name="Straight Connector 3">
            <a:extLst>
              <a:ext uri="{FF2B5EF4-FFF2-40B4-BE49-F238E27FC236}">
                <a16:creationId xmlns:a16="http://schemas.microsoft.com/office/drawing/2014/main" id="{97824F70-BBFC-A54C-A29F-47B51B902683}"/>
              </a:ext>
            </a:extLst>
          </p:cNvPr>
          <p:cNvCxnSpPr>
            <a:cxnSpLocks/>
          </p:cNvCxnSpPr>
          <p:nvPr/>
        </p:nvCxnSpPr>
        <p:spPr>
          <a:xfrm rot="16200000">
            <a:off x="790960" y="2931149"/>
            <a:ext cx="0" cy="200025"/>
          </a:xfrm>
          <a:prstGeom prst="line">
            <a:avLst/>
          </a:prstGeom>
          <a:ln w="12700">
            <a:solidFill>
              <a:srgbClr val="17265D"/>
            </a:solidFill>
          </a:ln>
        </p:spPr>
        <p:style>
          <a:lnRef idx="1">
            <a:schemeClr val="accent1"/>
          </a:lnRef>
          <a:fillRef idx="0">
            <a:schemeClr val="accent1"/>
          </a:fillRef>
          <a:effectRef idx="0">
            <a:schemeClr val="accent1"/>
          </a:effectRef>
          <a:fontRef idx="minor">
            <a:schemeClr val="tx1"/>
          </a:fontRef>
        </p:style>
      </p:cxnSp>
      <p:grpSp>
        <p:nvGrpSpPr>
          <p:cNvPr id="14" name="Grupo 13">
            <a:extLst>
              <a:ext uri="{FF2B5EF4-FFF2-40B4-BE49-F238E27FC236}">
                <a16:creationId xmlns:a16="http://schemas.microsoft.com/office/drawing/2014/main" id="{100BC72A-B63F-DC4B-8C66-AC4D52427987}"/>
              </a:ext>
            </a:extLst>
          </p:cNvPr>
          <p:cNvGrpSpPr/>
          <p:nvPr/>
        </p:nvGrpSpPr>
        <p:grpSpPr>
          <a:xfrm>
            <a:off x="4354832" y="2318078"/>
            <a:ext cx="4895332" cy="3085362"/>
            <a:chOff x="2242541" y="1157564"/>
            <a:chExt cx="8056128" cy="5234422"/>
          </a:xfrm>
        </p:grpSpPr>
        <p:pic>
          <p:nvPicPr>
            <p:cNvPr id="15" name="Imagen 14">
              <a:extLst>
                <a:ext uri="{FF2B5EF4-FFF2-40B4-BE49-F238E27FC236}">
                  <a16:creationId xmlns:a16="http://schemas.microsoft.com/office/drawing/2014/main" id="{AB796D04-DCF5-6C46-816B-CF6E4825E638}"/>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242541" y="1157564"/>
              <a:ext cx="7929352" cy="5234422"/>
            </a:xfrm>
            <a:prstGeom prst="rect">
              <a:avLst/>
            </a:prstGeom>
          </p:spPr>
        </p:pic>
        <p:cxnSp>
          <p:nvCxnSpPr>
            <p:cNvPr id="16" name="Conector recto 15">
              <a:extLst>
                <a:ext uri="{FF2B5EF4-FFF2-40B4-BE49-F238E27FC236}">
                  <a16:creationId xmlns:a16="http://schemas.microsoft.com/office/drawing/2014/main" id="{012AF7F1-6567-A346-9E87-5615A808D191}"/>
                </a:ext>
              </a:extLst>
            </p:cNvPr>
            <p:cNvCxnSpPr/>
            <p:nvPr/>
          </p:nvCxnSpPr>
          <p:spPr>
            <a:xfrm flipH="1" flipV="1">
              <a:off x="6029325" y="4629150"/>
              <a:ext cx="476250" cy="16859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Conector recto 16">
              <a:extLst>
                <a:ext uri="{FF2B5EF4-FFF2-40B4-BE49-F238E27FC236}">
                  <a16:creationId xmlns:a16="http://schemas.microsoft.com/office/drawing/2014/main" id="{F2D09C1A-C869-7645-A1EE-9E1B59F991BE}"/>
                </a:ext>
              </a:extLst>
            </p:cNvPr>
            <p:cNvCxnSpPr>
              <a:cxnSpLocks/>
            </p:cNvCxnSpPr>
            <p:nvPr/>
          </p:nvCxnSpPr>
          <p:spPr>
            <a:xfrm>
              <a:off x="4438650" y="4552950"/>
              <a:ext cx="1590675" cy="762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Conector recto 17">
              <a:extLst>
                <a:ext uri="{FF2B5EF4-FFF2-40B4-BE49-F238E27FC236}">
                  <a16:creationId xmlns:a16="http://schemas.microsoft.com/office/drawing/2014/main" id="{5A60C675-6CF3-2F41-A4F0-F6208041215B}"/>
                </a:ext>
              </a:extLst>
            </p:cNvPr>
            <p:cNvCxnSpPr>
              <a:cxnSpLocks/>
            </p:cNvCxnSpPr>
            <p:nvPr/>
          </p:nvCxnSpPr>
          <p:spPr>
            <a:xfrm flipH="1">
              <a:off x="4438650" y="1809750"/>
              <a:ext cx="85725" cy="27432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Conector recto de flecha 18">
              <a:extLst>
                <a:ext uri="{FF2B5EF4-FFF2-40B4-BE49-F238E27FC236}">
                  <a16:creationId xmlns:a16="http://schemas.microsoft.com/office/drawing/2014/main" id="{E989B590-C438-6F41-9AAD-FF59CBC792AB}"/>
                </a:ext>
              </a:extLst>
            </p:cNvPr>
            <p:cNvCxnSpPr/>
            <p:nvPr/>
          </p:nvCxnSpPr>
          <p:spPr>
            <a:xfrm>
              <a:off x="4514850" y="1790700"/>
              <a:ext cx="4857750" cy="762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Conector recto 19">
              <a:extLst>
                <a:ext uri="{FF2B5EF4-FFF2-40B4-BE49-F238E27FC236}">
                  <a16:creationId xmlns:a16="http://schemas.microsoft.com/office/drawing/2014/main" id="{7F999C10-E8F9-C543-89A3-7701492B5875}"/>
                </a:ext>
              </a:extLst>
            </p:cNvPr>
            <p:cNvCxnSpPr/>
            <p:nvPr/>
          </p:nvCxnSpPr>
          <p:spPr>
            <a:xfrm flipH="1" flipV="1">
              <a:off x="6096000" y="4543425"/>
              <a:ext cx="476250" cy="1685925"/>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1" name="Conector recto 20">
              <a:extLst>
                <a:ext uri="{FF2B5EF4-FFF2-40B4-BE49-F238E27FC236}">
                  <a16:creationId xmlns:a16="http://schemas.microsoft.com/office/drawing/2014/main" id="{B9FE3F4A-AA1D-3E45-BA64-AFBD9AA7A58F}"/>
                </a:ext>
              </a:extLst>
            </p:cNvPr>
            <p:cNvCxnSpPr>
              <a:cxnSpLocks/>
            </p:cNvCxnSpPr>
            <p:nvPr/>
          </p:nvCxnSpPr>
          <p:spPr>
            <a:xfrm>
              <a:off x="4514850" y="4448175"/>
              <a:ext cx="1581150" cy="104776"/>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2" name="Conector recto 21">
              <a:extLst>
                <a:ext uri="{FF2B5EF4-FFF2-40B4-BE49-F238E27FC236}">
                  <a16:creationId xmlns:a16="http://schemas.microsoft.com/office/drawing/2014/main" id="{782D65E6-7EF7-5742-8345-C0CB715D5BEA}"/>
                </a:ext>
              </a:extLst>
            </p:cNvPr>
            <p:cNvCxnSpPr>
              <a:cxnSpLocks/>
            </p:cNvCxnSpPr>
            <p:nvPr/>
          </p:nvCxnSpPr>
          <p:spPr>
            <a:xfrm flipH="1">
              <a:off x="4524376" y="2500036"/>
              <a:ext cx="85725" cy="1948139"/>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3" name="Conector recto de flecha 22">
              <a:extLst>
                <a:ext uri="{FF2B5EF4-FFF2-40B4-BE49-F238E27FC236}">
                  <a16:creationId xmlns:a16="http://schemas.microsoft.com/office/drawing/2014/main" id="{FAD4A531-2572-1849-9872-180ABF4A9348}"/>
                </a:ext>
              </a:extLst>
            </p:cNvPr>
            <p:cNvCxnSpPr>
              <a:cxnSpLocks/>
            </p:cNvCxnSpPr>
            <p:nvPr/>
          </p:nvCxnSpPr>
          <p:spPr>
            <a:xfrm flipH="1">
              <a:off x="8924925" y="2786337"/>
              <a:ext cx="190500" cy="1661838"/>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Conector recto 23">
              <a:extLst>
                <a:ext uri="{FF2B5EF4-FFF2-40B4-BE49-F238E27FC236}">
                  <a16:creationId xmlns:a16="http://schemas.microsoft.com/office/drawing/2014/main" id="{431BBAE2-B6CF-6646-A3E5-6E663728C6F0}"/>
                </a:ext>
              </a:extLst>
            </p:cNvPr>
            <p:cNvCxnSpPr>
              <a:cxnSpLocks/>
            </p:cNvCxnSpPr>
            <p:nvPr/>
          </p:nvCxnSpPr>
          <p:spPr>
            <a:xfrm>
              <a:off x="4600576" y="2500587"/>
              <a:ext cx="4514849" cy="28575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sp>
          <p:nvSpPr>
            <p:cNvPr id="26" name="CuadroTexto 25">
              <a:extLst>
                <a:ext uri="{FF2B5EF4-FFF2-40B4-BE49-F238E27FC236}">
                  <a16:creationId xmlns:a16="http://schemas.microsoft.com/office/drawing/2014/main" id="{F019BF80-C112-1047-ABCA-C99945B04E6B}"/>
                </a:ext>
              </a:extLst>
            </p:cNvPr>
            <p:cNvSpPr txBox="1"/>
            <p:nvPr/>
          </p:nvSpPr>
          <p:spPr>
            <a:xfrm>
              <a:off x="5691279" y="1615640"/>
              <a:ext cx="1771650" cy="509099"/>
            </a:xfrm>
            <a:prstGeom prst="rect">
              <a:avLst/>
            </a:prstGeom>
            <a:noFill/>
          </p:spPr>
          <p:txBody>
            <a:bodyPr wrap="square" rtlCol="0">
              <a:spAutoFit/>
            </a:bodyPr>
            <a:lstStyle/>
            <a:p>
              <a:pPr algn="ctr" defTabSz="685800">
                <a:defRPr/>
              </a:pPr>
              <a:r>
                <a:rPr lang="es-CL" sz="1350" b="1" dirty="0">
                  <a:solidFill>
                    <a:prstClr val="white"/>
                  </a:solidFill>
                  <a:latin typeface="Calibri" panose="020F0502020204030204"/>
                </a:rPr>
                <a:t>Ingreso STI</a:t>
              </a:r>
            </a:p>
          </p:txBody>
        </p:sp>
        <p:sp>
          <p:nvSpPr>
            <p:cNvPr id="27" name="CuadroTexto 26">
              <a:extLst>
                <a:ext uri="{FF2B5EF4-FFF2-40B4-BE49-F238E27FC236}">
                  <a16:creationId xmlns:a16="http://schemas.microsoft.com/office/drawing/2014/main" id="{23E1A0FE-0D47-C842-B3AC-C4ACF856387C}"/>
                </a:ext>
              </a:extLst>
            </p:cNvPr>
            <p:cNvSpPr txBox="1"/>
            <p:nvPr/>
          </p:nvSpPr>
          <p:spPr>
            <a:xfrm>
              <a:off x="5881687" y="2488322"/>
              <a:ext cx="1771650" cy="509099"/>
            </a:xfrm>
            <a:prstGeom prst="rect">
              <a:avLst/>
            </a:prstGeom>
            <a:noFill/>
          </p:spPr>
          <p:txBody>
            <a:bodyPr wrap="square" rtlCol="0">
              <a:spAutoFit/>
            </a:bodyPr>
            <a:lstStyle/>
            <a:p>
              <a:pPr algn="ctr" defTabSz="685800">
                <a:defRPr/>
              </a:pPr>
              <a:r>
                <a:rPr lang="es-CL" sz="1350" b="1" dirty="0">
                  <a:solidFill>
                    <a:prstClr val="white"/>
                  </a:solidFill>
                  <a:latin typeface="Calibri" panose="020F0502020204030204"/>
                </a:rPr>
                <a:t>Ingreso PCE</a:t>
              </a:r>
            </a:p>
          </p:txBody>
        </p:sp>
        <p:sp>
          <p:nvSpPr>
            <p:cNvPr id="28" name="Rectángulo 27">
              <a:extLst>
                <a:ext uri="{FF2B5EF4-FFF2-40B4-BE49-F238E27FC236}">
                  <a16:creationId xmlns:a16="http://schemas.microsoft.com/office/drawing/2014/main" id="{9DC841E7-07E5-7C49-9432-69FAB05F3914}"/>
                </a:ext>
              </a:extLst>
            </p:cNvPr>
            <p:cNvSpPr/>
            <p:nvPr/>
          </p:nvSpPr>
          <p:spPr>
            <a:xfrm rot="163007">
              <a:off x="5508158" y="2132702"/>
              <a:ext cx="3616287" cy="379531"/>
            </a:xfrm>
            <a:prstGeom prst="rect">
              <a:avLst/>
            </a:prstGeom>
            <a:noFill/>
            <a:ln>
              <a:solidFill>
                <a:schemeClr val="accent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s-CL" sz="1350">
                <a:solidFill>
                  <a:prstClr val="white"/>
                </a:solidFill>
                <a:latin typeface="Calibri" panose="020F0502020204030204"/>
              </a:endParaRPr>
            </a:p>
          </p:txBody>
        </p:sp>
        <p:sp>
          <p:nvSpPr>
            <p:cNvPr id="29" name="CuadroTexto 28">
              <a:extLst>
                <a:ext uri="{FF2B5EF4-FFF2-40B4-BE49-F238E27FC236}">
                  <a16:creationId xmlns:a16="http://schemas.microsoft.com/office/drawing/2014/main" id="{18037814-2858-8341-A0FF-7AFA213D99DB}"/>
                </a:ext>
              </a:extLst>
            </p:cNvPr>
            <p:cNvSpPr txBox="1"/>
            <p:nvPr/>
          </p:nvSpPr>
          <p:spPr>
            <a:xfrm>
              <a:off x="5233987" y="2018016"/>
              <a:ext cx="3324225" cy="509099"/>
            </a:xfrm>
            <a:prstGeom prst="rect">
              <a:avLst/>
            </a:prstGeom>
            <a:noFill/>
          </p:spPr>
          <p:txBody>
            <a:bodyPr wrap="square" rtlCol="0">
              <a:spAutoFit/>
            </a:bodyPr>
            <a:lstStyle/>
            <a:p>
              <a:pPr algn="ctr" defTabSz="685800">
                <a:defRPr/>
              </a:pPr>
              <a:r>
                <a:rPr lang="es-CL" sz="1350" dirty="0">
                  <a:solidFill>
                    <a:prstClr val="white"/>
                  </a:solidFill>
                  <a:latin typeface="Calibri" panose="020F0502020204030204"/>
                </a:rPr>
                <a:t>Buffer sobre demanda</a:t>
              </a:r>
            </a:p>
          </p:txBody>
        </p:sp>
        <p:sp>
          <p:nvSpPr>
            <p:cNvPr id="30" name="Rectángulo 29">
              <a:extLst>
                <a:ext uri="{FF2B5EF4-FFF2-40B4-BE49-F238E27FC236}">
                  <a16:creationId xmlns:a16="http://schemas.microsoft.com/office/drawing/2014/main" id="{5C7BA6F0-65F0-6541-BB4F-2B1699F992D5}"/>
                </a:ext>
              </a:extLst>
            </p:cNvPr>
            <p:cNvSpPr/>
            <p:nvPr/>
          </p:nvSpPr>
          <p:spPr>
            <a:xfrm>
              <a:off x="2952751" y="1822294"/>
              <a:ext cx="1419222" cy="743197"/>
            </a:xfrm>
            <a:prstGeom prst="rect">
              <a:avLst/>
            </a:prstGeom>
            <a:noFill/>
            <a:ln>
              <a:solidFill>
                <a:srgbClr val="FFFF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s-CL" sz="1350">
                <a:solidFill>
                  <a:prstClr val="white"/>
                </a:solidFill>
                <a:latin typeface="Calibri" panose="020F0502020204030204"/>
              </a:endParaRPr>
            </a:p>
          </p:txBody>
        </p:sp>
        <p:sp>
          <p:nvSpPr>
            <p:cNvPr id="31" name="CuadroTexto 30">
              <a:extLst>
                <a:ext uri="{FF2B5EF4-FFF2-40B4-BE49-F238E27FC236}">
                  <a16:creationId xmlns:a16="http://schemas.microsoft.com/office/drawing/2014/main" id="{431FA516-16FD-484D-98A6-9150956E78CE}"/>
                </a:ext>
              </a:extLst>
            </p:cNvPr>
            <p:cNvSpPr txBox="1"/>
            <p:nvPr/>
          </p:nvSpPr>
          <p:spPr>
            <a:xfrm>
              <a:off x="3060501" y="1796939"/>
              <a:ext cx="1181100" cy="861553"/>
            </a:xfrm>
            <a:prstGeom prst="rect">
              <a:avLst/>
            </a:prstGeom>
            <a:noFill/>
          </p:spPr>
          <p:txBody>
            <a:bodyPr wrap="square" rtlCol="0">
              <a:spAutoFit/>
            </a:bodyPr>
            <a:lstStyle/>
            <a:p>
              <a:pPr algn="ctr" defTabSz="685800">
                <a:defRPr/>
              </a:pPr>
              <a:r>
                <a:rPr lang="es-CL" sz="1350" b="1" dirty="0">
                  <a:solidFill>
                    <a:prstClr val="white"/>
                  </a:solidFill>
                  <a:latin typeface="Calibri" panose="020F0502020204030204"/>
                </a:rPr>
                <a:t>No visados</a:t>
              </a:r>
            </a:p>
          </p:txBody>
        </p:sp>
        <p:sp>
          <p:nvSpPr>
            <p:cNvPr id="32" name="CuadroTexto 31">
              <a:extLst>
                <a:ext uri="{FF2B5EF4-FFF2-40B4-BE49-F238E27FC236}">
                  <a16:creationId xmlns:a16="http://schemas.microsoft.com/office/drawing/2014/main" id="{BCF18E46-F876-FA4A-B298-B16A116AFD19}"/>
                </a:ext>
              </a:extLst>
            </p:cNvPr>
            <p:cNvSpPr txBox="1"/>
            <p:nvPr/>
          </p:nvSpPr>
          <p:spPr>
            <a:xfrm>
              <a:off x="8527019" y="3307051"/>
              <a:ext cx="1771650" cy="861553"/>
            </a:xfrm>
            <a:prstGeom prst="rect">
              <a:avLst/>
            </a:prstGeom>
            <a:noFill/>
          </p:spPr>
          <p:txBody>
            <a:bodyPr wrap="square" rtlCol="0">
              <a:spAutoFit/>
            </a:bodyPr>
            <a:lstStyle/>
            <a:p>
              <a:pPr algn="ctr" defTabSz="685800">
                <a:defRPr/>
              </a:pPr>
              <a:r>
                <a:rPr lang="es-CL" sz="1350" b="1" dirty="0">
                  <a:solidFill>
                    <a:prstClr val="white"/>
                  </a:solidFill>
                  <a:latin typeface="Calibri" panose="020F0502020204030204"/>
                </a:rPr>
                <a:t>concesión PCE</a:t>
              </a:r>
            </a:p>
          </p:txBody>
        </p:sp>
      </p:grpSp>
      <p:pic>
        <p:nvPicPr>
          <p:cNvPr id="33" name="Imagen 32">
            <a:extLst>
              <a:ext uri="{FF2B5EF4-FFF2-40B4-BE49-F238E27FC236}">
                <a16:creationId xmlns:a16="http://schemas.microsoft.com/office/drawing/2014/main" id="{2BB666B5-9DCA-F24A-A2FB-D75BDE6C686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158153" y="1102178"/>
            <a:ext cx="757052" cy="476081"/>
          </a:xfrm>
          <a:prstGeom prst="rect">
            <a:avLst/>
          </a:prstGeom>
        </p:spPr>
      </p:pic>
    </p:spTree>
    <p:extLst>
      <p:ext uri="{BB962C8B-B14F-4D97-AF65-F5344CB8AC3E}">
        <p14:creationId xmlns:p14="http://schemas.microsoft.com/office/powerpoint/2010/main" val="2641665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a:extLst>
              <a:ext uri="{FF2B5EF4-FFF2-40B4-BE49-F238E27FC236}">
                <a16:creationId xmlns:a16="http://schemas.microsoft.com/office/drawing/2014/main" id="{4EE958E4-E600-434F-A735-4CDCAB2A2043}"/>
              </a:ext>
            </a:extLst>
          </p:cNvPr>
          <p:cNvSpPr txBox="1">
            <a:spLocks/>
          </p:cNvSpPr>
          <p:nvPr/>
        </p:nvSpPr>
        <p:spPr>
          <a:xfrm>
            <a:off x="610075" y="2145898"/>
            <a:ext cx="3664973" cy="752531"/>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CL" sz="2700" b="1" dirty="0">
                <a:solidFill>
                  <a:srgbClr val="495357"/>
                </a:solidFill>
                <a:latin typeface="+mn-lt"/>
                <a:ea typeface="+mn-ea"/>
                <a:cs typeface="+mn-cs"/>
              </a:rPr>
              <a:t>Cambios vialidades</a:t>
            </a:r>
            <a:br>
              <a:rPr lang="es-CL" sz="2700" b="1" dirty="0">
                <a:solidFill>
                  <a:srgbClr val="495357"/>
                </a:solidFill>
                <a:latin typeface="+mn-lt"/>
                <a:ea typeface="+mn-ea"/>
                <a:cs typeface="+mn-cs"/>
              </a:rPr>
            </a:br>
            <a:r>
              <a:rPr lang="es-CL" sz="2100" dirty="0">
                <a:solidFill>
                  <a:srgbClr val="495357"/>
                </a:solidFill>
                <a:latin typeface="+mn-lt"/>
                <a:ea typeface="+mn-ea"/>
                <a:cs typeface="+mn-cs"/>
              </a:rPr>
              <a:t>sujeto a resultado de simulaciones 2018-2019</a:t>
            </a:r>
            <a:endParaRPr lang="es-CL" sz="2700" dirty="0">
              <a:solidFill>
                <a:srgbClr val="495357"/>
              </a:solidFill>
              <a:latin typeface="+mn-lt"/>
              <a:ea typeface="+mn-ea"/>
              <a:cs typeface="+mn-cs"/>
            </a:endParaRPr>
          </a:p>
        </p:txBody>
      </p:sp>
      <p:sp>
        <p:nvSpPr>
          <p:cNvPr id="9" name="Marcador de contenido 2">
            <a:extLst>
              <a:ext uri="{FF2B5EF4-FFF2-40B4-BE49-F238E27FC236}">
                <a16:creationId xmlns:a16="http://schemas.microsoft.com/office/drawing/2014/main" id="{F855E6D9-387D-384F-B90C-E38F9A5CEED0}"/>
              </a:ext>
            </a:extLst>
          </p:cNvPr>
          <p:cNvSpPr txBox="1">
            <a:spLocks/>
          </p:cNvSpPr>
          <p:nvPr/>
        </p:nvSpPr>
        <p:spPr>
          <a:xfrm>
            <a:off x="272251" y="3255621"/>
            <a:ext cx="3202850" cy="2197241"/>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1" indent="0">
              <a:lnSpc>
                <a:spcPct val="100000"/>
              </a:lnSpc>
              <a:spcBef>
                <a:spcPts val="0"/>
              </a:spcBef>
              <a:buNone/>
              <a:defRPr/>
            </a:pPr>
            <a:r>
              <a:rPr lang="es-CL" sz="1350" dirty="0">
                <a:solidFill>
                  <a:srgbClr val="495357"/>
                </a:solidFill>
              </a:rPr>
              <a:t>Simulación para cambio de vialidades de avenida costanera </a:t>
            </a:r>
          </a:p>
          <a:p>
            <a:pPr marL="342900" lvl="1" indent="0">
              <a:lnSpc>
                <a:spcPct val="100000"/>
              </a:lnSpc>
              <a:spcBef>
                <a:spcPts val="0"/>
              </a:spcBef>
              <a:buNone/>
              <a:defRPr/>
            </a:pPr>
            <a:endParaRPr lang="es-CL" sz="1350" dirty="0">
              <a:solidFill>
                <a:srgbClr val="495357"/>
              </a:solidFill>
            </a:endParaRPr>
          </a:p>
          <a:p>
            <a:pPr marL="342900" lvl="1" indent="0">
              <a:lnSpc>
                <a:spcPct val="100000"/>
              </a:lnSpc>
              <a:spcBef>
                <a:spcPts val="0"/>
              </a:spcBef>
              <a:buNone/>
              <a:defRPr/>
            </a:pPr>
            <a:r>
              <a:rPr lang="es-CL" sz="1350" dirty="0">
                <a:solidFill>
                  <a:srgbClr val="495357"/>
                </a:solidFill>
              </a:rPr>
              <a:t>Posibilitar salida de STI por vía independiente de la rotonda</a:t>
            </a:r>
          </a:p>
        </p:txBody>
      </p:sp>
      <p:sp>
        <p:nvSpPr>
          <p:cNvPr id="11" name="Rectangle 4">
            <a:extLst>
              <a:ext uri="{FF2B5EF4-FFF2-40B4-BE49-F238E27FC236}">
                <a16:creationId xmlns:a16="http://schemas.microsoft.com/office/drawing/2014/main" id="{25F4BC03-659E-F942-80BA-30857680C5F9}"/>
              </a:ext>
            </a:extLst>
          </p:cNvPr>
          <p:cNvSpPr/>
          <p:nvPr/>
        </p:nvSpPr>
        <p:spPr>
          <a:xfrm>
            <a:off x="301641" y="1782366"/>
            <a:ext cx="9100456" cy="3973456"/>
          </a:xfrm>
          <a:prstGeom prst="rect">
            <a:avLst/>
          </a:prstGeom>
          <a:noFill/>
          <a:ln w="12700">
            <a:solidFill>
              <a:srgbClr val="1726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id-ID" sz="1350">
              <a:solidFill>
                <a:prstClr val="white"/>
              </a:solidFill>
              <a:latin typeface="Calibri" panose="020F0502020204030204"/>
            </a:endParaRPr>
          </a:p>
        </p:txBody>
      </p:sp>
      <p:cxnSp>
        <p:nvCxnSpPr>
          <p:cNvPr id="12" name="Straight Connector 3">
            <a:extLst>
              <a:ext uri="{FF2B5EF4-FFF2-40B4-BE49-F238E27FC236}">
                <a16:creationId xmlns:a16="http://schemas.microsoft.com/office/drawing/2014/main" id="{97824F70-BBFC-A54C-A29F-47B51B902683}"/>
              </a:ext>
            </a:extLst>
          </p:cNvPr>
          <p:cNvCxnSpPr>
            <a:cxnSpLocks/>
          </p:cNvCxnSpPr>
          <p:nvPr/>
        </p:nvCxnSpPr>
        <p:spPr>
          <a:xfrm rot="16200000">
            <a:off x="790960" y="2931149"/>
            <a:ext cx="0" cy="200025"/>
          </a:xfrm>
          <a:prstGeom prst="line">
            <a:avLst/>
          </a:prstGeom>
          <a:ln w="12700">
            <a:solidFill>
              <a:srgbClr val="17265D"/>
            </a:solidFill>
          </a:ln>
        </p:spPr>
        <p:style>
          <a:lnRef idx="1">
            <a:schemeClr val="accent1"/>
          </a:lnRef>
          <a:fillRef idx="0">
            <a:schemeClr val="accent1"/>
          </a:fillRef>
          <a:effectRef idx="0">
            <a:schemeClr val="accent1"/>
          </a:effectRef>
          <a:fontRef idx="minor">
            <a:schemeClr val="tx1"/>
          </a:fontRef>
        </p:style>
      </p:cxnSp>
      <p:grpSp>
        <p:nvGrpSpPr>
          <p:cNvPr id="25" name="Grupo 24">
            <a:extLst>
              <a:ext uri="{FF2B5EF4-FFF2-40B4-BE49-F238E27FC236}">
                <a16:creationId xmlns:a16="http://schemas.microsoft.com/office/drawing/2014/main" id="{9AAD295C-E428-8843-A7BE-8847B308A795}"/>
              </a:ext>
            </a:extLst>
          </p:cNvPr>
          <p:cNvGrpSpPr/>
          <p:nvPr/>
        </p:nvGrpSpPr>
        <p:grpSpPr>
          <a:xfrm>
            <a:off x="4248314" y="2223326"/>
            <a:ext cx="4990910" cy="3211406"/>
            <a:chOff x="2026659" y="811789"/>
            <a:chExt cx="8138682" cy="5234422"/>
          </a:xfrm>
        </p:grpSpPr>
        <p:grpSp>
          <p:nvGrpSpPr>
            <p:cNvPr id="33" name="Grupo 32">
              <a:extLst>
                <a:ext uri="{FF2B5EF4-FFF2-40B4-BE49-F238E27FC236}">
                  <a16:creationId xmlns:a16="http://schemas.microsoft.com/office/drawing/2014/main" id="{1B03586E-A5F6-0446-BBC1-AFF3662CD8C0}"/>
                </a:ext>
              </a:extLst>
            </p:cNvPr>
            <p:cNvGrpSpPr/>
            <p:nvPr/>
          </p:nvGrpSpPr>
          <p:grpSpPr>
            <a:xfrm>
              <a:off x="2026659" y="811789"/>
              <a:ext cx="8138682" cy="5234422"/>
              <a:chOff x="2026659" y="811789"/>
              <a:chExt cx="8138682" cy="5234422"/>
            </a:xfrm>
          </p:grpSpPr>
          <p:grpSp>
            <p:nvGrpSpPr>
              <p:cNvPr id="38" name="Grupo 37">
                <a:extLst>
                  <a:ext uri="{FF2B5EF4-FFF2-40B4-BE49-F238E27FC236}">
                    <a16:creationId xmlns:a16="http://schemas.microsoft.com/office/drawing/2014/main" id="{462AB715-2208-514E-8929-40F5753E6D9C}"/>
                  </a:ext>
                </a:extLst>
              </p:cNvPr>
              <p:cNvGrpSpPr/>
              <p:nvPr/>
            </p:nvGrpSpPr>
            <p:grpSpPr>
              <a:xfrm>
                <a:off x="2026659" y="811789"/>
                <a:ext cx="8138682" cy="5234422"/>
                <a:chOff x="2033211" y="1157564"/>
                <a:chExt cx="8138682" cy="5234422"/>
              </a:xfrm>
            </p:grpSpPr>
            <p:pic>
              <p:nvPicPr>
                <p:cNvPr id="41" name="Imagen 40">
                  <a:extLst>
                    <a:ext uri="{FF2B5EF4-FFF2-40B4-BE49-F238E27FC236}">
                      <a16:creationId xmlns:a16="http://schemas.microsoft.com/office/drawing/2014/main" id="{E1B002EC-FE6B-1D45-9376-AD058BAD96E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33211" y="1157564"/>
                  <a:ext cx="8138682" cy="5234422"/>
                </a:xfrm>
                <a:prstGeom prst="rect">
                  <a:avLst/>
                </a:prstGeom>
              </p:spPr>
            </p:pic>
            <p:cxnSp>
              <p:nvCxnSpPr>
                <p:cNvPr id="42" name="Conector recto 41">
                  <a:extLst>
                    <a:ext uri="{FF2B5EF4-FFF2-40B4-BE49-F238E27FC236}">
                      <a16:creationId xmlns:a16="http://schemas.microsoft.com/office/drawing/2014/main" id="{9C5F9006-84FF-5548-8DE6-06245E5487DD}"/>
                    </a:ext>
                  </a:extLst>
                </p:cNvPr>
                <p:cNvCxnSpPr/>
                <p:nvPr/>
              </p:nvCxnSpPr>
              <p:spPr>
                <a:xfrm flipH="1" flipV="1">
                  <a:off x="6029325" y="4629150"/>
                  <a:ext cx="476250" cy="16859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 name="Conector recto 42">
                  <a:extLst>
                    <a:ext uri="{FF2B5EF4-FFF2-40B4-BE49-F238E27FC236}">
                      <a16:creationId xmlns:a16="http://schemas.microsoft.com/office/drawing/2014/main" id="{DFEBE5CA-72D3-CC49-9863-5CBFBEC7757D}"/>
                    </a:ext>
                  </a:extLst>
                </p:cNvPr>
                <p:cNvCxnSpPr>
                  <a:cxnSpLocks/>
                </p:cNvCxnSpPr>
                <p:nvPr/>
              </p:nvCxnSpPr>
              <p:spPr>
                <a:xfrm>
                  <a:off x="4438650" y="4552950"/>
                  <a:ext cx="1590675" cy="762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 name="Conector recto 43">
                  <a:extLst>
                    <a:ext uri="{FF2B5EF4-FFF2-40B4-BE49-F238E27FC236}">
                      <a16:creationId xmlns:a16="http://schemas.microsoft.com/office/drawing/2014/main" id="{9030DED7-DACF-964D-A815-D14DE215B847}"/>
                    </a:ext>
                  </a:extLst>
                </p:cNvPr>
                <p:cNvCxnSpPr>
                  <a:cxnSpLocks/>
                </p:cNvCxnSpPr>
                <p:nvPr/>
              </p:nvCxnSpPr>
              <p:spPr>
                <a:xfrm flipH="1">
                  <a:off x="4438650" y="1809750"/>
                  <a:ext cx="85725" cy="27432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Conector recto de flecha 44">
                  <a:extLst>
                    <a:ext uri="{FF2B5EF4-FFF2-40B4-BE49-F238E27FC236}">
                      <a16:creationId xmlns:a16="http://schemas.microsoft.com/office/drawing/2014/main" id="{C8A5961F-585D-0943-B440-4B3A83654AD9}"/>
                    </a:ext>
                  </a:extLst>
                </p:cNvPr>
                <p:cNvCxnSpPr/>
                <p:nvPr/>
              </p:nvCxnSpPr>
              <p:spPr>
                <a:xfrm>
                  <a:off x="4514850" y="1790700"/>
                  <a:ext cx="4857750" cy="762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6" name="Conector recto 45">
                  <a:extLst>
                    <a:ext uri="{FF2B5EF4-FFF2-40B4-BE49-F238E27FC236}">
                      <a16:creationId xmlns:a16="http://schemas.microsoft.com/office/drawing/2014/main" id="{CB66E4ED-AC0D-434B-AC2D-17D4EB5C275E}"/>
                    </a:ext>
                  </a:extLst>
                </p:cNvPr>
                <p:cNvCxnSpPr/>
                <p:nvPr/>
              </p:nvCxnSpPr>
              <p:spPr>
                <a:xfrm flipH="1" flipV="1">
                  <a:off x="6096000" y="4543425"/>
                  <a:ext cx="476250" cy="1685925"/>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7" name="Conector recto 46">
                  <a:extLst>
                    <a:ext uri="{FF2B5EF4-FFF2-40B4-BE49-F238E27FC236}">
                      <a16:creationId xmlns:a16="http://schemas.microsoft.com/office/drawing/2014/main" id="{F7787CCA-D209-394A-BDF0-BC5CCAF12021}"/>
                    </a:ext>
                  </a:extLst>
                </p:cNvPr>
                <p:cNvCxnSpPr>
                  <a:cxnSpLocks/>
                </p:cNvCxnSpPr>
                <p:nvPr/>
              </p:nvCxnSpPr>
              <p:spPr>
                <a:xfrm>
                  <a:off x="4514850" y="4448175"/>
                  <a:ext cx="1581150" cy="104776"/>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8" name="Conector recto 47">
                  <a:extLst>
                    <a:ext uri="{FF2B5EF4-FFF2-40B4-BE49-F238E27FC236}">
                      <a16:creationId xmlns:a16="http://schemas.microsoft.com/office/drawing/2014/main" id="{DA628E47-FD26-EA47-89A5-585FCEA9F14C}"/>
                    </a:ext>
                  </a:extLst>
                </p:cNvPr>
                <p:cNvCxnSpPr>
                  <a:cxnSpLocks/>
                </p:cNvCxnSpPr>
                <p:nvPr/>
              </p:nvCxnSpPr>
              <p:spPr>
                <a:xfrm flipH="1">
                  <a:off x="4524375" y="2667000"/>
                  <a:ext cx="76201" cy="1781175"/>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9" name="Conector recto de flecha 48">
                  <a:extLst>
                    <a:ext uri="{FF2B5EF4-FFF2-40B4-BE49-F238E27FC236}">
                      <a16:creationId xmlns:a16="http://schemas.microsoft.com/office/drawing/2014/main" id="{9300F483-3062-D442-BD0E-2561BC9229DC}"/>
                    </a:ext>
                  </a:extLst>
                </p:cNvPr>
                <p:cNvCxnSpPr>
                  <a:cxnSpLocks/>
                </p:cNvCxnSpPr>
                <p:nvPr/>
              </p:nvCxnSpPr>
              <p:spPr>
                <a:xfrm flipH="1">
                  <a:off x="8924925" y="2952750"/>
                  <a:ext cx="190500" cy="1495425"/>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50" name="Conector recto 49">
                  <a:extLst>
                    <a:ext uri="{FF2B5EF4-FFF2-40B4-BE49-F238E27FC236}">
                      <a16:creationId xmlns:a16="http://schemas.microsoft.com/office/drawing/2014/main" id="{A1C77CCF-BBF4-F847-852C-4422EE06FAFC}"/>
                    </a:ext>
                  </a:extLst>
                </p:cNvPr>
                <p:cNvCxnSpPr>
                  <a:cxnSpLocks/>
                </p:cNvCxnSpPr>
                <p:nvPr/>
              </p:nvCxnSpPr>
              <p:spPr>
                <a:xfrm>
                  <a:off x="4600576" y="2667000"/>
                  <a:ext cx="4514849" cy="28575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sp>
              <p:nvSpPr>
                <p:cNvPr id="51" name="CuadroTexto 50">
                  <a:extLst>
                    <a:ext uri="{FF2B5EF4-FFF2-40B4-BE49-F238E27FC236}">
                      <a16:creationId xmlns:a16="http://schemas.microsoft.com/office/drawing/2014/main" id="{22BE9128-FD7D-B14C-87C3-9359961F2ACB}"/>
                    </a:ext>
                  </a:extLst>
                </p:cNvPr>
                <p:cNvSpPr txBox="1"/>
                <p:nvPr/>
              </p:nvSpPr>
              <p:spPr>
                <a:xfrm>
                  <a:off x="5800724" y="1377364"/>
                  <a:ext cx="1771651" cy="489118"/>
                </a:xfrm>
                <a:prstGeom prst="rect">
                  <a:avLst/>
                </a:prstGeom>
                <a:noFill/>
              </p:spPr>
              <p:txBody>
                <a:bodyPr wrap="square" rtlCol="0">
                  <a:spAutoFit/>
                </a:bodyPr>
                <a:lstStyle/>
                <a:p>
                  <a:pPr algn="ctr" defTabSz="685800">
                    <a:defRPr/>
                  </a:pPr>
                  <a:r>
                    <a:rPr lang="es-CL" sz="1350" b="1" dirty="0">
                      <a:solidFill>
                        <a:prstClr val="white"/>
                      </a:solidFill>
                      <a:latin typeface="Calibri" panose="020F0502020204030204"/>
                    </a:rPr>
                    <a:t>STI</a:t>
                  </a:r>
                </a:p>
              </p:txBody>
            </p:sp>
            <p:sp>
              <p:nvSpPr>
                <p:cNvPr id="52" name="CuadroTexto 51">
                  <a:extLst>
                    <a:ext uri="{FF2B5EF4-FFF2-40B4-BE49-F238E27FC236}">
                      <a16:creationId xmlns:a16="http://schemas.microsoft.com/office/drawing/2014/main" id="{3236313A-AA62-A341-91EA-AC75C25F15CF}"/>
                    </a:ext>
                  </a:extLst>
                </p:cNvPr>
                <p:cNvSpPr txBox="1"/>
                <p:nvPr/>
              </p:nvSpPr>
              <p:spPr>
                <a:xfrm>
                  <a:off x="5800724" y="2857499"/>
                  <a:ext cx="1771651" cy="489118"/>
                </a:xfrm>
                <a:prstGeom prst="rect">
                  <a:avLst/>
                </a:prstGeom>
                <a:noFill/>
              </p:spPr>
              <p:txBody>
                <a:bodyPr wrap="square" rtlCol="0">
                  <a:spAutoFit/>
                </a:bodyPr>
                <a:lstStyle/>
                <a:p>
                  <a:pPr algn="ctr" defTabSz="685800">
                    <a:defRPr/>
                  </a:pPr>
                  <a:r>
                    <a:rPr lang="es-CL" sz="1350" b="1" dirty="0">
                      <a:solidFill>
                        <a:prstClr val="white"/>
                      </a:solidFill>
                      <a:latin typeface="Calibri" panose="020F0502020204030204"/>
                    </a:rPr>
                    <a:t> PCE</a:t>
                  </a:r>
                </a:p>
              </p:txBody>
            </p:sp>
            <p:sp>
              <p:nvSpPr>
                <p:cNvPr id="53" name="Rectángulo 52">
                  <a:extLst>
                    <a:ext uri="{FF2B5EF4-FFF2-40B4-BE49-F238E27FC236}">
                      <a16:creationId xmlns:a16="http://schemas.microsoft.com/office/drawing/2014/main" id="{1B2C1CC6-B4BA-D143-9241-1BB9153C38F0}"/>
                    </a:ext>
                  </a:extLst>
                </p:cNvPr>
                <p:cNvSpPr/>
                <p:nvPr/>
              </p:nvSpPr>
              <p:spPr>
                <a:xfrm>
                  <a:off x="4610101" y="1923802"/>
                  <a:ext cx="4514849" cy="743197"/>
                </a:xfrm>
                <a:prstGeom prst="rect">
                  <a:avLst/>
                </a:prstGeom>
                <a:noFill/>
                <a:ln>
                  <a:solidFill>
                    <a:schemeClr val="accent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s-CL" sz="1350">
                    <a:solidFill>
                      <a:prstClr val="white"/>
                    </a:solidFill>
                    <a:latin typeface="Calibri" panose="020F0502020204030204"/>
                  </a:endParaRPr>
                </a:p>
              </p:txBody>
            </p:sp>
            <p:sp>
              <p:nvSpPr>
                <p:cNvPr id="54" name="CuadroTexto 53">
                  <a:extLst>
                    <a:ext uri="{FF2B5EF4-FFF2-40B4-BE49-F238E27FC236}">
                      <a16:creationId xmlns:a16="http://schemas.microsoft.com/office/drawing/2014/main" id="{16FFBFBE-A30E-E845-9048-4FAD8FCD7C15}"/>
                    </a:ext>
                  </a:extLst>
                </p:cNvPr>
                <p:cNvSpPr txBox="1"/>
                <p:nvPr/>
              </p:nvSpPr>
              <p:spPr>
                <a:xfrm>
                  <a:off x="5600701" y="2091137"/>
                  <a:ext cx="2162174" cy="827738"/>
                </a:xfrm>
                <a:prstGeom prst="rect">
                  <a:avLst/>
                </a:prstGeom>
                <a:noFill/>
              </p:spPr>
              <p:txBody>
                <a:bodyPr wrap="square" rtlCol="0">
                  <a:spAutoFit/>
                </a:bodyPr>
                <a:lstStyle/>
                <a:p>
                  <a:pPr algn="ctr" defTabSz="685800">
                    <a:defRPr/>
                  </a:pPr>
                  <a:r>
                    <a:rPr lang="es-CL" sz="1350" b="1" dirty="0">
                      <a:solidFill>
                        <a:prstClr val="white"/>
                      </a:solidFill>
                      <a:latin typeface="Calibri" panose="020F0502020204030204"/>
                    </a:rPr>
                    <a:t>Buffer terminales</a:t>
                  </a:r>
                </a:p>
              </p:txBody>
            </p:sp>
            <p:sp>
              <p:nvSpPr>
                <p:cNvPr id="55" name="Rectángulo 54">
                  <a:extLst>
                    <a:ext uri="{FF2B5EF4-FFF2-40B4-BE49-F238E27FC236}">
                      <a16:creationId xmlns:a16="http://schemas.microsoft.com/office/drawing/2014/main" id="{3795DEC9-86BF-3D4E-969C-5D111E03B96C}"/>
                    </a:ext>
                  </a:extLst>
                </p:cNvPr>
                <p:cNvSpPr/>
                <p:nvPr/>
              </p:nvSpPr>
              <p:spPr>
                <a:xfrm>
                  <a:off x="3181349" y="1822294"/>
                  <a:ext cx="1190624" cy="743197"/>
                </a:xfrm>
                <a:prstGeom prst="rect">
                  <a:avLst/>
                </a:prstGeom>
                <a:noFill/>
                <a:ln>
                  <a:solidFill>
                    <a:srgbClr val="FFFF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s-CL" sz="1350">
                    <a:solidFill>
                      <a:prstClr val="white"/>
                    </a:solidFill>
                    <a:latin typeface="Calibri" panose="020F0502020204030204"/>
                  </a:endParaRPr>
                </a:p>
              </p:txBody>
            </p:sp>
            <p:sp>
              <p:nvSpPr>
                <p:cNvPr id="56" name="CuadroTexto 55">
                  <a:extLst>
                    <a:ext uri="{FF2B5EF4-FFF2-40B4-BE49-F238E27FC236}">
                      <a16:creationId xmlns:a16="http://schemas.microsoft.com/office/drawing/2014/main" id="{3BCF1EF4-44D7-A94D-A0A3-92F96421E234}"/>
                    </a:ext>
                  </a:extLst>
                </p:cNvPr>
                <p:cNvSpPr txBox="1"/>
                <p:nvPr/>
              </p:nvSpPr>
              <p:spPr>
                <a:xfrm>
                  <a:off x="3181348" y="1870728"/>
                  <a:ext cx="1181100" cy="827738"/>
                </a:xfrm>
                <a:prstGeom prst="rect">
                  <a:avLst/>
                </a:prstGeom>
                <a:noFill/>
              </p:spPr>
              <p:txBody>
                <a:bodyPr wrap="square" rtlCol="0">
                  <a:spAutoFit/>
                </a:bodyPr>
                <a:lstStyle/>
                <a:p>
                  <a:pPr algn="ctr" defTabSz="685800">
                    <a:defRPr/>
                  </a:pPr>
                  <a:r>
                    <a:rPr lang="es-CL" sz="1350" b="1" dirty="0">
                      <a:solidFill>
                        <a:prstClr val="white"/>
                      </a:solidFill>
                      <a:latin typeface="Calibri" panose="020F0502020204030204"/>
                    </a:rPr>
                    <a:t>No visados</a:t>
                  </a:r>
                </a:p>
              </p:txBody>
            </p:sp>
          </p:grpSp>
          <p:cxnSp>
            <p:nvCxnSpPr>
              <p:cNvPr id="39" name="Conector recto de flecha 38">
                <a:extLst>
                  <a:ext uri="{FF2B5EF4-FFF2-40B4-BE49-F238E27FC236}">
                    <a16:creationId xmlns:a16="http://schemas.microsoft.com/office/drawing/2014/main" id="{61E4A75B-4181-D142-B0B6-1A2F3C49B152}"/>
                  </a:ext>
                </a:extLst>
              </p:cNvPr>
              <p:cNvCxnSpPr/>
              <p:nvPr/>
            </p:nvCxnSpPr>
            <p:spPr>
              <a:xfrm flipH="1" flipV="1">
                <a:off x="4474960" y="1400213"/>
                <a:ext cx="4686300" cy="129080"/>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40" name="Conector recto de flecha 39">
                <a:extLst>
                  <a:ext uri="{FF2B5EF4-FFF2-40B4-BE49-F238E27FC236}">
                    <a16:creationId xmlns:a16="http://schemas.microsoft.com/office/drawing/2014/main" id="{78A85A7D-C0BB-4242-9B9E-61BC1F14834F}"/>
                  </a:ext>
                </a:extLst>
              </p:cNvPr>
              <p:cNvCxnSpPr/>
              <p:nvPr/>
            </p:nvCxnSpPr>
            <p:spPr>
              <a:xfrm>
                <a:off x="4386557" y="1478262"/>
                <a:ext cx="0" cy="2952328"/>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grpSp>
        <p:cxnSp>
          <p:nvCxnSpPr>
            <p:cNvPr id="34" name="Conector recto de flecha 33">
              <a:extLst>
                <a:ext uri="{FF2B5EF4-FFF2-40B4-BE49-F238E27FC236}">
                  <a16:creationId xmlns:a16="http://schemas.microsoft.com/office/drawing/2014/main" id="{667CBA9F-F366-A64E-81B7-497EEFA28A11}"/>
                </a:ext>
              </a:extLst>
            </p:cNvPr>
            <p:cNvCxnSpPr/>
            <p:nvPr/>
          </p:nvCxnSpPr>
          <p:spPr>
            <a:xfrm>
              <a:off x="4432099" y="4406612"/>
              <a:ext cx="1478801" cy="0"/>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35" name="Elipse 34">
              <a:extLst>
                <a:ext uri="{FF2B5EF4-FFF2-40B4-BE49-F238E27FC236}">
                  <a16:creationId xmlns:a16="http://schemas.microsoft.com/office/drawing/2014/main" id="{91CCD275-6CC7-654F-B37E-921AACC07E61}"/>
                </a:ext>
              </a:extLst>
            </p:cNvPr>
            <p:cNvSpPr/>
            <p:nvPr/>
          </p:nvSpPr>
          <p:spPr>
            <a:xfrm>
              <a:off x="4125980" y="3937469"/>
              <a:ext cx="936088" cy="807004"/>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s-CL" sz="1350" dirty="0">
                <a:solidFill>
                  <a:prstClr val="white"/>
                </a:solidFill>
                <a:latin typeface="Calibri" panose="020F0502020204030204"/>
              </a:endParaRPr>
            </a:p>
          </p:txBody>
        </p:sp>
        <p:sp>
          <p:nvSpPr>
            <p:cNvPr id="36" name="Elipse 35">
              <a:extLst>
                <a:ext uri="{FF2B5EF4-FFF2-40B4-BE49-F238E27FC236}">
                  <a16:creationId xmlns:a16="http://schemas.microsoft.com/office/drawing/2014/main" id="{02A692D1-6BFB-BF41-B3F5-1C72203725E0}"/>
                </a:ext>
              </a:extLst>
            </p:cNvPr>
            <p:cNvSpPr/>
            <p:nvPr/>
          </p:nvSpPr>
          <p:spPr>
            <a:xfrm>
              <a:off x="5771080" y="4048464"/>
              <a:ext cx="681366" cy="669829"/>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s-CL" sz="1350" dirty="0">
                <a:solidFill>
                  <a:prstClr val="white"/>
                </a:solidFill>
                <a:latin typeface="Calibri" panose="020F0502020204030204"/>
              </a:endParaRPr>
            </a:p>
          </p:txBody>
        </p:sp>
        <p:sp>
          <p:nvSpPr>
            <p:cNvPr id="37" name="Elipse 36">
              <a:extLst>
                <a:ext uri="{FF2B5EF4-FFF2-40B4-BE49-F238E27FC236}">
                  <a16:creationId xmlns:a16="http://schemas.microsoft.com/office/drawing/2014/main" id="{D15DD7B5-AB2E-784F-9124-9831D98F6951}"/>
                </a:ext>
              </a:extLst>
            </p:cNvPr>
            <p:cNvSpPr/>
            <p:nvPr/>
          </p:nvSpPr>
          <p:spPr>
            <a:xfrm>
              <a:off x="8488579" y="3371013"/>
              <a:ext cx="681366" cy="669829"/>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s-CL" sz="1350" dirty="0">
                <a:solidFill>
                  <a:prstClr val="white"/>
                </a:solidFill>
                <a:latin typeface="Calibri" panose="020F0502020204030204"/>
              </a:endParaRPr>
            </a:p>
          </p:txBody>
        </p:sp>
      </p:grpSp>
      <p:pic>
        <p:nvPicPr>
          <p:cNvPr id="57" name="Imagen 56">
            <a:extLst>
              <a:ext uri="{FF2B5EF4-FFF2-40B4-BE49-F238E27FC236}">
                <a16:creationId xmlns:a16="http://schemas.microsoft.com/office/drawing/2014/main" id="{C43F8630-75AC-B843-8466-37406EEB7EC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158153" y="1102178"/>
            <a:ext cx="757052" cy="476081"/>
          </a:xfrm>
          <a:prstGeom prst="rect">
            <a:avLst/>
          </a:prstGeom>
        </p:spPr>
      </p:pic>
    </p:spTree>
    <p:extLst>
      <p:ext uri="{BB962C8B-B14F-4D97-AF65-F5344CB8AC3E}">
        <p14:creationId xmlns:p14="http://schemas.microsoft.com/office/powerpoint/2010/main" val="29529877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a:extLst>
              <a:ext uri="{FF2B5EF4-FFF2-40B4-BE49-F238E27FC236}">
                <a16:creationId xmlns:a16="http://schemas.microsoft.com/office/drawing/2014/main" id="{4EE958E4-E600-434F-A735-4CDCAB2A2043}"/>
              </a:ext>
            </a:extLst>
          </p:cNvPr>
          <p:cNvSpPr txBox="1">
            <a:spLocks/>
          </p:cNvSpPr>
          <p:nvPr/>
        </p:nvSpPr>
        <p:spPr>
          <a:xfrm>
            <a:off x="610075" y="2068206"/>
            <a:ext cx="3664973" cy="752531"/>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CL" sz="2700" b="1" dirty="0">
                <a:solidFill>
                  <a:srgbClr val="495357"/>
                </a:solidFill>
                <a:latin typeface="+mn-lt"/>
                <a:ea typeface="+mn-ea"/>
                <a:cs typeface="+mn-cs"/>
              </a:rPr>
              <a:t>Mejoras corto plazo</a:t>
            </a:r>
            <a:br>
              <a:rPr lang="es-CL" sz="2700" b="1" dirty="0">
                <a:solidFill>
                  <a:srgbClr val="495357"/>
                </a:solidFill>
                <a:latin typeface="+mn-lt"/>
                <a:ea typeface="+mn-ea"/>
                <a:cs typeface="+mn-cs"/>
              </a:rPr>
            </a:br>
            <a:r>
              <a:rPr lang="es-CL" sz="2100" dirty="0">
                <a:solidFill>
                  <a:srgbClr val="495357"/>
                </a:solidFill>
                <a:latin typeface="+mn-lt"/>
                <a:ea typeface="+mn-ea"/>
                <a:cs typeface="+mn-cs"/>
              </a:rPr>
              <a:t>vialidad 2019</a:t>
            </a:r>
            <a:endParaRPr lang="es-CL" sz="2700" dirty="0">
              <a:solidFill>
                <a:srgbClr val="495357"/>
              </a:solidFill>
              <a:latin typeface="+mn-lt"/>
              <a:ea typeface="+mn-ea"/>
              <a:cs typeface="+mn-cs"/>
            </a:endParaRPr>
          </a:p>
        </p:txBody>
      </p:sp>
      <p:sp>
        <p:nvSpPr>
          <p:cNvPr id="9" name="Marcador de contenido 2">
            <a:extLst>
              <a:ext uri="{FF2B5EF4-FFF2-40B4-BE49-F238E27FC236}">
                <a16:creationId xmlns:a16="http://schemas.microsoft.com/office/drawing/2014/main" id="{F855E6D9-387D-384F-B90C-E38F9A5CEED0}"/>
              </a:ext>
            </a:extLst>
          </p:cNvPr>
          <p:cNvSpPr txBox="1">
            <a:spLocks/>
          </p:cNvSpPr>
          <p:nvPr/>
        </p:nvSpPr>
        <p:spPr>
          <a:xfrm>
            <a:off x="272250" y="3091633"/>
            <a:ext cx="3733890" cy="2197241"/>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00075" lvl="1" indent="-257175">
              <a:lnSpc>
                <a:spcPct val="100000"/>
              </a:lnSpc>
              <a:spcBef>
                <a:spcPts val="0"/>
              </a:spcBef>
              <a:buFont typeface="+mj-lt"/>
              <a:buAutoNum type="alphaUcPeriod"/>
              <a:defRPr/>
            </a:pPr>
            <a:r>
              <a:rPr lang="es-CL" sz="1350" dirty="0">
                <a:solidFill>
                  <a:srgbClr val="495357"/>
                </a:solidFill>
              </a:rPr>
              <a:t>Habilitación Calle de salida.</a:t>
            </a:r>
          </a:p>
          <a:p>
            <a:pPr marL="600075" lvl="1" indent="-257175">
              <a:lnSpc>
                <a:spcPct val="100000"/>
              </a:lnSpc>
              <a:spcBef>
                <a:spcPts val="0"/>
              </a:spcBef>
              <a:buFont typeface="+mj-lt"/>
              <a:buAutoNum type="alphaUcPeriod"/>
              <a:defRPr/>
            </a:pPr>
            <a:endParaRPr lang="es-CL" sz="1350" dirty="0">
              <a:solidFill>
                <a:srgbClr val="495357"/>
              </a:solidFill>
            </a:endParaRPr>
          </a:p>
          <a:p>
            <a:pPr marL="600075" lvl="1" indent="-257175">
              <a:lnSpc>
                <a:spcPct val="100000"/>
              </a:lnSpc>
              <a:spcBef>
                <a:spcPts val="0"/>
              </a:spcBef>
              <a:buFont typeface="+mj-lt"/>
              <a:buAutoNum type="alphaUcPeriod"/>
              <a:defRPr/>
            </a:pPr>
            <a:r>
              <a:rPr lang="es-CL" sz="1350" dirty="0">
                <a:solidFill>
                  <a:srgbClr val="495357"/>
                </a:solidFill>
              </a:rPr>
              <a:t>Habilitación segunda pista de 1ero de enero.</a:t>
            </a:r>
          </a:p>
          <a:p>
            <a:pPr marL="600075" lvl="1" indent="-257175">
              <a:lnSpc>
                <a:spcPct val="100000"/>
              </a:lnSpc>
              <a:spcBef>
                <a:spcPts val="0"/>
              </a:spcBef>
              <a:buFont typeface="+mj-lt"/>
              <a:buAutoNum type="alphaUcPeriod"/>
              <a:defRPr/>
            </a:pPr>
            <a:endParaRPr lang="es-CL" sz="1350" dirty="0">
              <a:solidFill>
                <a:srgbClr val="495357"/>
              </a:solidFill>
            </a:endParaRPr>
          </a:p>
          <a:p>
            <a:pPr marL="600075" lvl="1" indent="-257175">
              <a:lnSpc>
                <a:spcPct val="100000"/>
              </a:lnSpc>
              <a:spcBef>
                <a:spcPts val="0"/>
              </a:spcBef>
              <a:buFont typeface="+mj-lt"/>
              <a:buAutoNum type="alphaUcPeriod"/>
              <a:defRPr/>
            </a:pPr>
            <a:r>
              <a:rPr lang="es-CL" sz="1350" dirty="0">
                <a:solidFill>
                  <a:srgbClr val="495357"/>
                </a:solidFill>
              </a:rPr>
              <a:t>Habilitación segunda pista de Aníbal Pinto. </a:t>
            </a:r>
          </a:p>
          <a:p>
            <a:pPr marL="600075" lvl="1" indent="-257175">
              <a:lnSpc>
                <a:spcPct val="100000"/>
              </a:lnSpc>
              <a:spcBef>
                <a:spcPts val="0"/>
              </a:spcBef>
              <a:buFont typeface="+mj-lt"/>
              <a:buAutoNum type="alphaUcPeriod"/>
              <a:defRPr/>
            </a:pPr>
            <a:endParaRPr lang="es-CL" sz="1350" dirty="0">
              <a:solidFill>
                <a:srgbClr val="495357"/>
              </a:solidFill>
            </a:endParaRPr>
          </a:p>
          <a:p>
            <a:pPr marL="600075" lvl="1" indent="-257175">
              <a:lnSpc>
                <a:spcPct val="100000"/>
              </a:lnSpc>
              <a:spcBef>
                <a:spcPts val="0"/>
              </a:spcBef>
              <a:buFont typeface="+mj-lt"/>
              <a:buAutoNum type="alphaUcPeriod"/>
              <a:defRPr/>
            </a:pPr>
            <a:r>
              <a:rPr lang="es-CL" sz="1350" dirty="0">
                <a:solidFill>
                  <a:srgbClr val="495357"/>
                </a:solidFill>
              </a:rPr>
              <a:t>Mejora vial sector rotonda. </a:t>
            </a:r>
            <a:r>
              <a:rPr lang="es-CL" sz="1200" dirty="0">
                <a:solidFill>
                  <a:srgbClr val="495357"/>
                </a:solidFill>
              </a:rPr>
              <a:t>Implementaremos una solución inmediata con barreas new jersey. A Mediano Plazo se trabaja en una solución de estándar vial. (6 meses).</a:t>
            </a:r>
            <a:endParaRPr lang="es-ES" sz="1200" dirty="0">
              <a:solidFill>
                <a:srgbClr val="495357"/>
              </a:solidFill>
            </a:endParaRPr>
          </a:p>
        </p:txBody>
      </p:sp>
      <p:sp>
        <p:nvSpPr>
          <p:cNvPr id="11" name="Rectangle 4">
            <a:extLst>
              <a:ext uri="{FF2B5EF4-FFF2-40B4-BE49-F238E27FC236}">
                <a16:creationId xmlns:a16="http://schemas.microsoft.com/office/drawing/2014/main" id="{25F4BC03-659E-F942-80BA-30857680C5F9}"/>
              </a:ext>
            </a:extLst>
          </p:cNvPr>
          <p:cNvSpPr/>
          <p:nvPr/>
        </p:nvSpPr>
        <p:spPr>
          <a:xfrm>
            <a:off x="301641" y="1782366"/>
            <a:ext cx="9100456" cy="3973456"/>
          </a:xfrm>
          <a:prstGeom prst="rect">
            <a:avLst/>
          </a:prstGeom>
          <a:noFill/>
          <a:ln w="12700">
            <a:solidFill>
              <a:srgbClr val="1726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id-ID" sz="1350">
              <a:solidFill>
                <a:prstClr val="white"/>
              </a:solidFill>
              <a:latin typeface="Calibri" panose="020F0502020204030204"/>
            </a:endParaRPr>
          </a:p>
        </p:txBody>
      </p:sp>
      <p:cxnSp>
        <p:nvCxnSpPr>
          <p:cNvPr id="12" name="Straight Connector 3">
            <a:extLst>
              <a:ext uri="{FF2B5EF4-FFF2-40B4-BE49-F238E27FC236}">
                <a16:creationId xmlns:a16="http://schemas.microsoft.com/office/drawing/2014/main" id="{97824F70-BBFC-A54C-A29F-47B51B902683}"/>
              </a:ext>
            </a:extLst>
          </p:cNvPr>
          <p:cNvCxnSpPr>
            <a:cxnSpLocks/>
          </p:cNvCxnSpPr>
          <p:nvPr/>
        </p:nvCxnSpPr>
        <p:spPr>
          <a:xfrm rot="16200000">
            <a:off x="790960" y="2767161"/>
            <a:ext cx="0" cy="200025"/>
          </a:xfrm>
          <a:prstGeom prst="line">
            <a:avLst/>
          </a:prstGeom>
          <a:ln w="12700">
            <a:solidFill>
              <a:srgbClr val="17265D"/>
            </a:solidFill>
          </a:ln>
        </p:spPr>
        <p:style>
          <a:lnRef idx="1">
            <a:schemeClr val="accent1"/>
          </a:lnRef>
          <a:fillRef idx="0">
            <a:schemeClr val="accent1"/>
          </a:fillRef>
          <a:effectRef idx="0">
            <a:schemeClr val="accent1"/>
          </a:effectRef>
          <a:fontRef idx="minor">
            <a:schemeClr val="tx1"/>
          </a:fontRef>
        </p:style>
      </p:cxnSp>
      <p:grpSp>
        <p:nvGrpSpPr>
          <p:cNvPr id="32" name="Grupo 31">
            <a:extLst>
              <a:ext uri="{FF2B5EF4-FFF2-40B4-BE49-F238E27FC236}">
                <a16:creationId xmlns:a16="http://schemas.microsoft.com/office/drawing/2014/main" id="{F8495636-732D-DE45-91EC-DAB8C3140431}"/>
              </a:ext>
            </a:extLst>
          </p:cNvPr>
          <p:cNvGrpSpPr/>
          <p:nvPr/>
        </p:nvGrpSpPr>
        <p:grpSpPr>
          <a:xfrm>
            <a:off x="4170106" y="2037622"/>
            <a:ext cx="5021863" cy="3390731"/>
            <a:chOff x="2954983" y="710279"/>
            <a:chExt cx="9012349" cy="5967502"/>
          </a:xfrm>
        </p:grpSpPr>
        <p:pic>
          <p:nvPicPr>
            <p:cNvPr id="57" name="Imagen 56">
              <a:extLst>
                <a:ext uri="{FF2B5EF4-FFF2-40B4-BE49-F238E27FC236}">
                  <a16:creationId xmlns:a16="http://schemas.microsoft.com/office/drawing/2014/main" id="{1E030524-4BFC-1149-8929-300C6B1235E7}"/>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954983" y="710279"/>
              <a:ext cx="9012349" cy="5967502"/>
            </a:xfrm>
            <a:prstGeom prst="rect">
              <a:avLst/>
            </a:prstGeom>
          </p:spPr>
        </p:pic>
        <p:sp>
          <p:nvSpPr>
            <p:cNvPr id="58" name="Forma libre: forma 3">
              <a:extLst>
                <a:ext uri="{FF2B5EF4-FFF2-40B4-BE49-F238E27FC236}">
                  <a16:creationId xmlns:a16="http://schemas.microsoft.com/office/drawing/2014/main" id="{EE4BFF14-9B0C-FF4B-8252-EBF6E5A5D8CC}"/>
                </a:ext>
              </a:extLst>
            </p:cNvPr>
            <p:cNvSpPr/>
            <p:nvPr/>
          </p:nvSpPr>
          <p:spPr>
            <a:xfrm>
              <a:off x="5454888" y="4256693"/>
              <a:ext cx="394138" cy="346841"/>
            </a:xfrm>
            <a:custGeom>
              <a:avLst/>
              <a:gdLst>
                <a:gd name="connsiteX0" fmla="*/ 0 w 394138"/>
                <a:gd name="connsiteY0" fmla="*/ 0 h 346841"/>
                <a:gd name="connsiteX1" fmla="*/ 126124 w 394138"/>
                <a:gd name="connsiteY1" fmla="*/ 157655 h 346841"/>
                <a:gd name="connsiteX2" fmla="*/ 299545 w 394138"/>
                <a:gd name="connsiteY2" fmla="*/ 283779 h 346841"/>
                <a:gd name="connsiteX3" fmla="*/ 394138 w 394138"/>
                <a:gd name="connsiteY3" fmla="*/ 346841 h 346841"/>
              </a:gdLst>
              <a:ahLst/>
              <a:cxnLst>
                <a:cxn ang="0">
                  <a:pos x="connsiteX0" y="connsiteY0"/>
                </a:cxn>
                <a:cxn ang="0">
                  <a:pos x="connsiteX1" y="connsiteY1"/>
                </a:cxn>
                <a:cxn ang="0">
                  <a:pos x="connsiteX2" y="connsiteY2"/>
                </a:cxn>
                <a:cxn ang="0">
                  <a:pos x="connsiteX3" y="connsiteY3"/>
                </a:cxn>
              </a:cxnLst>
              <a:rect l="l" t="t" r="r" b="b"/>
              <a:pathLst>
                <a:path w="394138" h="346841">
                  <a:moveTo>
                    <a:pt x="0" y="0"/>
                  </a:moveTo>
                  <a:lnTo>
                    <a:pt x="126124" y="157655"/>
                  </a:lnTo>
                  <a:lnTo>
                    <a:pt x="299545" y="283779"/>
                  </a:lnTo>
                  <a:lnTo>
                    <a:pt x="394138" y="346841"/>
                  </a:lnTo>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s-ES" sz="1350">
                <a:solidFill>
                  <a:prstClr val="white"/>
                </a:solidFill>
                <a:latin typeface="Calibri" panose="020F0502020204030204"/>
              </a:endParaRPr>
            </a:p>
          </p:txBody>
        </p:sp>
        <p:cxnSp>
          <p:nvCxnSpPr>
            <p:cNvPr id="59" name="Conector recto 58">
              <a:extLst>
                <a:ext uri="{FF2B5EF4-FFF2-40B4-BE49-F238E27FC236}">
                  <a16:creationId xmlns:a16="http://schemas.microsoft.com/office/drawing/2014/main" id="{92921F80-396A-6B4C-8200-26FDDD9F209F}"/>
                </a:ext>
              </a:extLst>
            </p:cNvPr>
            <p:cNvCxnSpPr>
              <a:cxnSpLocks/>
            </p:cNvCxnSpPr>
            <p:nvPr/>
          </p:nvCxnSpPr>
          <p:spPr>
            <a:xfrm>
              <a:off x="6006681" y="4508941"/>
              <a:ext cx="1213945" cy="94593"/>
            </a:xfrm>
            <a:prstGeom prst="line">
              <a:avLst/>
            </a:prstGeom>
            <a:ln w="603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Conector recto 59">
              <a:extLst>
                <a:ext uri="{FF2B5EF4-FFF2-40B4-BE49-F238E27FC236}">
                  <a16:creationId xmlns:a16="http://schemas.microsoft.com/office/drawing/2014/main" id="{B1A13B39-33DE-1446-BFFA-D5D3A18FA6FF}"/>
                </a:ext>
              </a:extLst>
            </p:cNvPr>
            <p:cNvCxnSpPr/>
            <p:nvPr/>
          </p:nvCxnSpPr>
          <p:spPr>
            <a:xfrm>
              <a:off x="7362516" y="4729659"/>
              <a:ext cx="236483" cy="756744"/>
            </a:xfrm>
            <a:prstGeom prst="line">
              <a:avLst/>
            </a:prstGeom>
            <a:ln w="66675">
              <a:solidFill>
                <a:srgbClr val="00B0F0"/>
              </a:solidFill>
            </a:ln>
          </p:spPr>
          <p:style>
            <a:lnRef idx="1">
              <a:schemeClr val="accent1"/>
            </a:lnRef>
            <a:fillRef idx="0">
              <a:schemeClr val="accent1"/>
            </a:fillRef>
            <a:effectRef idx="0">
              <a:schemeClr val="accent1"/>
            </a:effectRef>
            <a:fontRef idx="minor">
              <a:schemeClr val="tx1"/>
            </a:fontRef>
          </p:style>
        </p:cxnSp>
        <p:pic>
          <p:nvPicPr>
            <p:cNvPr id="61" name="Picture 2" descr="image003">
              <a:extLst>
                <a:ext uri="{FF2B5EF4-FFF2-40B4-BE49-F238E27FC236}">
                  <a16:creationId xmlns:a16="http://schemas.microsoft.com/office/drawing/2014/main" id="{90A4494A-5939-AE4E-9CA0-6BE5CF9B3AA4}"/>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8362837" y="3373823"/>
              <a:ext cx="3531476" cy="2270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 name="CuadroTexto 61">
              <a:extLst>
                <a:ext uri="{FF2B5EF4-FFF2-40B4-BE49-F238E27FC236}">
                  <a16:creationId xmlns:a16="http://schemas.microsoft.com/office/drawing/2014/main" id="{0A4C1D4A-03F4-8944-8EA4-D36B3E84D57D}"/>
                </a:ext>
              </a:extLst>
            </p:cNvPr>
            <p:cNvSpPr txBox="1"/>
            <p:nvPr/>
          </p:nvSpPr>
          <p:spPr>
            <a:xfrm>
              <a:off x="5169187" y="4389449"/>
              <a:ext cx="325638" cy="528128"/>
            </a:xfrm>
            <a:prstGeom prst="rect">
              <a:avLst/>
            </a:prstGeom>
            <a:solidFill>
              <a:schemeClr val="tx1">
                <a:alpha val="51000"/>
              </a:schemeClr>
            </a:solidFill>
          </p:spPr>
          <p:txBody>
            <a:bodyPr wrap="square" rtlCol="0">
              <a:spAutoFit/>
            </a:bodyPr>
            <a:lstStyle/>
            <a:p>
              <a:pPr defTabSz="685800">
                <a:defRPr/>
              </a:pPr>
              <a:r>
                <a:rPr lang="es-CL" sz="1350" b="1" dirty="0">
                  <a:solidFill>
                    <a:prstClr val="white"/>
                  </a:solidFill>
                  <a:latin typeface="Calibri" panose="020F0502020204030204"/>
                </a:rPr>
                <a:t>A</a:t>
              </a:r>
              <a:endParaRPr lang="es-ES" sz="1350" b="1" dirty="0">
                <a:solidFill>
                  <a:prstClr val="white"/>
                </a:solidFill>
                <a:latin typeface="Calibri" panose="020F0502020204030204"/>
              </a:endParaRPr>
            </a:p>
          </p:txBody>
        </p:sp>
        <p:sp>
          <p:nvSpPr>
            <p:cNvPr id="63" name="CuadroTexto 62">
              <a:extLst>
                <a:ext uri="{FF2B5EF4-FFF2-40B4-BE49-F238E27FC236}">
                  <a16:creationId xmlns:a16="http://schemas.microsoft.com/office/drawing/2014/main" id="{A13C4654-F9BD-A94B-B9A8-0BB0CCB0E298}"/>
                </a:ext>
              </a:extLst>
            </p:cNvPr>
            <p:cNvSpPr txBox="1"/>
            <p:nvPr/>
          </p:nvSpPr>
          <p:spPr>
            <a:xfrm>
              <a:off x="6474215" y="4635815"/>
              <a:ext cx="325638" cy="528128"/>
            </a:xfrm>
            <a:prstGeom prst="rect">
              <a:avLst/>
            </a:prstGeom>
            <a:solidFill>
              <a:schemeClr val="tx1">
                <a:alpha val="51000"/>
              </a:schemeClr>
            </a:solidFill>
          </p:spPr>
          <p:txBody>
            <a:bodyPr wrap="square" rtlCol="0">
              <a:spAutoFit/>
            </a:bodyPr>
            <a:lstStyle/>
            <a:p>
              <a:pPr defTabSz="685800">
                <a:defRPr/>
              </a:pPr>
              <a:r>
                <a:rPr lang="es-CL" sz="1350" b="1" dirty="0">
                  <a:solidFill>
                    <a:prstClr val="white"/>
                  </a:solidFill>
                  <a:latin typeface="Calibri" panose="020F0502020204030204"/>
                </a:rPr>
                <a:t>B</a:t>
              </a:r>
              <a:endParaRPr lang="es-ES" sz="1350" b="1" dirty="0">
                <a:solidFill>
                  <a:prstClr val="white"/>
                </a:solidFill>
                <a:latin typeface="Calibri" panose="020F0502020204030204"/>
              </a:endParaRPr>
            </a:p>
          </p:txBody>
        </p:sp>
        <p:sp>
          <p:nvSpPr>
            <p:cNvPr id="64" name="CuadroTexto 63">
              <a:extLst>
                <a:ext uri="{FF2B5EF4-FFF2-40B4-BE49-F238E27FC236}">
                  <a16:creationId xmlns:a16="http://schemas.microsoft.com/office/drawing/2014/main" id="{64559E51-4A67-BB40-B5DA-76E64DFB3AD8}"/>
                </a:ext>
              </a:extLst>
            </p:cNvPr>
            <p:cNvSpPr txBox="1"/>
            <p:nvPr/>
          </p:nvSpPr>
          <p:spPr>
            <a:xfrm>
              <a:off x="7034164" y="4901260"/>
              <a:ext cx="325638" cy="528128"/>
            </a:xfrm>
            <a:prstGeom prst="rect">
              <a:avLst/>
            </a:prstGeom>
            <a:solidFill>
              <a:schemeClr val="tx1">
                <a:alpha val="51000"/>
              </a:schemeClr>
            </a:solidFill>
          </p:spPr>
          <p:txBody>
            <a:bodyPr wrap="square" rtlCol="0">
              <a:spAutoFit/>
            </a:bodyPr>
            <a:lstStyle/>
            <a:p>
              <a:pPr defTabSz="685800">
                <a:defRPr/>
              </a:pPr>
              <a:r>
                <a:rPr lang="es-CL" sz="1350" b="1" dirty="0">
                  <a:solidFill>
                    <a:prstClr val="white"/>
                  </a:solidFill>
                  <a:latin typeface="Calibri" panose="020F0502020204030204"/>
                </a:rPr>
                <a:t>C</a:t>
              </a:r>
              <a:endParaRPr lang="es-ES" sz="1350" b="1" dirty="0">
                <a:solidFill>
                  <a:prstClr val="white"/>
                </a:solidFill>
                <a:latin typeface="Calibri" panose="020F0502020204030204"/>
              </a:endParaRPr>
            </a:p>
          </p:txBody>
        </p:sp>
      </p:grpSp>
      <p:pic>
        <p:nvPicPr>
          <p:cNvPr id="65" name="Imagen 64">
            <a:extLst>
              <a:ext uri="{FF2B5EF4-FFF2-40B4-BE49-F238E27FC236}">
                <a16:creationId xmlns:a16="http://schemas.microsoft.com/office/drawing/2014/main" id="{FA98C077-08F7-1344-81FB-D0D56BC2EF1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158153" y="1102178"/>
            <a:ext cx="757052" cy="476081"/>
          </a:xfrm>
          <a:prstGeom prst="rect">
            <a:avLst/>
          </a:prstGeom>
        </p:spPr>
      </p:pic>
    </p:spTree>
    <p:extLst>
      <p:ext uri="{BB962C8B-B14F-4D97-AF65-F5344CB8AC3E}">
        <p14:creationId xmlns:p14="http://schemas.microsoft.com/office/powerpoint/2010/main" val="7420576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ángulo 36">
            <a:extLst>
              <a:ext uri="{FF2B5EF4-FFF2-40B4-BE49-F238E27FC236}">
                <a16:creationId xmlns:a16="http://schemas.microsoft.com/office/drawing/2014/main" id="{2498DC43-86FF-394E-97A5-C5CA2B3614CD}"/>
              </a:ext>
            </a:extLst>
          </p:cNvPr>
          <p:cNvSpPr/>
          <p:nvPr/>
        </p:nvSpPr>
        <p:spPr>
          <a:xfrm>
            <a:off x="-65333" y="1979076"/>
            <a:ext cx="2061553" cy="4021675"/>
          </a:xfrm>
          <a:prstGeom prst="rect">
            <a:avLst/>
          </a:prstGeom>
          <a:solidFill>
            <a:srgbClr val="495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350"/>
          </a:p>
        </p:txBody>
      </p:sp>
      <p:sp>
        <p:nvSpPr>
          <p:cNvPr id="30" name="Rectángulo 29">
            <a:extLst>
              <a:ext uri="{FF2B5EF4-FFF2-40B4-BE49-F238E27FC236}">
                <a16:creationId xmlns:a16="http://schemas.microsoft.com/office/drawing/2014/main" id="{38DA59EB-C812-4B0F-9750-80CEB1E26613}"/>
              </a:ext>
            </a:extLst>
          </p:cNvPr>
          <p:cNvSpPr/>
          <p:nvPr/>
        </p:nvSpPr>
        <p:spPr>
          <a:xfrm>
            <a:off x="-63678" y="2250396"/>
            <a:ext cx="1933679" cy="3831818"/>
          </a:xfrm>
          <a:prstGeom prst="rect">
            <a:avLst/>
          </a:prstGeom>
        </p:spPr>
        <p:txBody>
          <a:bodyPr wrap="square">
            <a:spAutoFit/>
          </a:bodyPr>
          <a:lstStyle/>
          <a:p>
            <a:pPr marL="600075" lvl="1" indent="-257175">
              <a:buClr>
                <a:srgbClr val="00C6FD"/>
              </a:buClr>
              <a:buFont typeface="+mj-lt"/>
              <a:buAutoNum type="alphaUcPeriod"/>
            </a:pPr>
            <a:r>
              <a:rPr lang="es-CL" sz="1350" dirty="0">
                <a:solidFill>
                  <a:schemeClr val="bg1"/>
                </a:solidFill>
              </a:rPr>
              <a:t>Área de Espera de camiones no visados</a:t>
            </a:r>
          </a:p>
          <a:p>
            <a:pPr marL="600075" lvl="1" indent="-257175">
              <a:buClr>
                <a:srgbClr val="00C6FD"/>
              </a:buClr>
              <a:buFont typeface="+mj-lt"/>
              <a:buAutoNum type="alphaUcPeriod"/>
            </a:pPr>
            <a:endParaRPr lang="es-CL" sz="1350" dirty="0">
              <a:solidFill>
                <a:schemeClr val="bg1"/>
              </a:solidFill>
            </a:endParaRPr>
          </a:p>
          <a:p>
            <a:pPr marL="600075" lvl="1" indent="-257175">
              <a:buClr>
                <a:srgbClr val="00C6FD"/>
              </a:buClr>
              <a:buFont typeface="+mj-lt"/>
              <a:buAutoNum type="alphaUcPeriod"/>
            </a:pPr>
            <a:r>
              <a:rPr lang="es-CL" sz="1350" dirty="0">
                <a:solidFill>
                  <a:schemeClr val="bg1"/>
                </a:solidFill>
              </a:rPr>
              <a:t>Se habilita buffers de espera y acceso para STI y PCE en PLISA. Descongestiona Rotonda </a:t>
            </a:r>
          </a:p>
          <a:p>
            <a:pPr marL="600075" lvl="1" indent="-257175">
              <a:buClr>
                <a:srgbClr val="00C6FD"/>
              </a:buClr>
              <a:buFont typeface="+mj-lt"/>
              <a:buAutoNum type="alphaUcPeriod"/>
            </a:pPr>
            <a:endParaRPr lang="es-CL" sz="1350" dirty="0">
              <a:solidFill>
                <a:schemeClr val="bg1"/>
              </a:solidFill>
            </a:endParaRPr>
          </a:p>
          <a:p>
            <a:pPr marL="600075" lvl="1" indent="-257175">
              <a:buClr>
                <a:srgbClr val="00C6FD"/>
              </a:buClr>
              <a:buFont typeface="+mj-lt"/>
              <a:buAutoNum type="alphaUcPeriod"/>
            </a:pPr>
            <a:r>
              <a:rPr lang="es-CL" sz="1350" dirty="0">
                <a:solidFill>
                  <a:schemeClr val="bg1"/>
                </a:solidFill>
              </a:rPr>
              <a:t>Adición de 4 hectáreas para generar zona de espera adicional</a:t>
            </a:r>
            <a:r>
              <a:rPr lang="es-CL" sz="1350" dirty="0"/>
              <a:t>.</a:t>
            </a:r>
          </a:p>
          <a:p>
            <a:pPr marL="600075" lvl="1" indent="-257175">
              <a:buFont typeface="+mj-lt"/>
              <a:buAutoNum type="alphaUcPeriod"/>
            </a:pPr>
            <a:endParaRPr lang="es-CL" sz="1350" dirty="0"/>
          </a:p>
        </p:txBody>
      </p:sp>
      <p:grpSp>
        <p:nvGrpSpPr>
          <p:cNvPr id="4" name="Grupo 3">
            <a:extLst>
              <a:ext uri="{FF2B5EF4-FFF2-40B4-BE49-F238E27FC236}">
                <a16:creationId xmlns:a16="http://schemas.microsoft.com/office/drawing/2014/main" id="{45F96871-E2B5-784D-9E63-2775F6574C22}"/>
              </a:ext>
            </a:extLst>
          </p:cNvPr>
          <p:cNvGrpSpPr/>
          <p:nvPr/>
        </p:nvGrpSpPr>
        <p:grpSpPr>
          <a:xfrm>
            <a:off x="1870002" y="1979076"/>
            <a:ext cx="7273998" cy="4021675"/>
            <a:chOff x="2866664" y="1873584"/>
            <a:chExt cx="8840201" cy="4906319"/>
          </a:xfrm>
        </p:grpSpPr>
        <p:sp>
          <p:nvSpPr>
            <p:cNvPr id="47" name="Elipse 46">
              <a:extLst>
                <a:ext uri="{FF2B5EF4-FFF2-40B4-BE49-F238E27FC236}">
                  <a16:creationId xmlns:a16="http://schemas.microsoft.com/office/drawing/2014/main" id="{72BD4EF3-B3B1-4A2B-B6A9-C1E974BC73F1}"/>
                </a:ext>
              </a:extLst>
            </p:cNvPr>
            <p:cNvSpPr/>
            <p:nvPr/>
          </p:nvSpPr>
          <p:spPr>
            <a:xfrm>
              <a:off x="5552461" y="2542799"/>
              <a:ext cx="134107" cy="129055"/>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350"/>
            </a:p>
          </p:txBody>
        </p:sp>
        <p:sp>
          <p:nvSpPr>
            <p:cNvPr id="46" name="Elipse 45">
              <a:extLst>
                <a:ext uri="{FF2B5EF4-FFF2-40B4-BE49-F238E27FC236}">
                  <a16:creationId xmlns:a16="http://schemas.microsoft.com/office/drawing/2014/main" id="{32FADA26-0844-45B9-8182-9A3373D5FB7E}"/>
                </a:ext>
              </a:extLst>
            </p:cNvPr>
            <p:cNvSpPr/>
            <p:nvPr/>
          </p:nvSpPr>
          <p:spPr>
            <a:xfrm>
              <a:off x="5656942" y="2530033"/>
              <a:ext cx="145736" cy="129055"/>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350"/>
            </a:p>
          </p:txBody>
        </p:sp>
        <p:sp>
          <p:nvSpPr>
            <p:cNvPr id="27" name="CuadroTexto 26">
              <a:extLst>
                <a:ext uri="{FF2B5EF4-FFF2-40B4-BE49-F238E27FC236}">
                  <a16:creationId xmlns:a16="http://schemas.microsoft.com/office/drawing/2014/main" id="{B0FF7412-0906-425B-BD3B-BD8EF83E8F4F}"/>
                </a:ext>
              </a:extLst>
            </p:cNvPr>
            <p:cNvSpPr txBox="1"/>
            <p:nvPr/>
          </p:nvSpPr>
          <p:spPr>
            <a:xfrm>
              <a:off x="6985821" y="5373700"/>
              <a:ext cx="244229" cy="366091"/>
            </a:xfrm>
            <a:prstGeom prst="rect">
              <a:avLst/>
            </a:prstGeom>
            <a:solidFill>
              <a:schemeClr val="tx1">
                <a:alpha val="51000"/>
              </a:schemeClr>
            </a:solidFill>
          </p:spPr>
          <p:txBody>
            <a:bodyPr wrap="square" rtlCol="0">
              <a:spAutoFit/>
            </a:bodyPr>
            <a:lstStyle/>
            <a:p>
              <a:r>
                <a:rPr lang="es-CL" sz="1350" b="1" dirty="0">
                  <a:solidFill>
                    <a:schemeClr val="bg1"/>
                  </a:solidFill>
                </a:rPr>
                <a:t>A</a:t>
              </a:r>
              <a:endParaRPr lang="es-ES" sz="1350" b="1" dirty="0">
                <a:solidFill>
                  <a:schemeClr val="bg1"/>
                </a:solidFill>
              </a:endParaRPr>
            </a:p>
          </p:txBody>
        </p:sp>
        <p:grpSp>
          <p:nvGrpSpPr>
            <p:cNvPr id="11" name="Grupo 10">
              <a:extLst>
                <a:ext uri="{FF2B5EF4-FFF2-40B4-BE49-F238E27FC236}">
                  <a16:creationId xmlns:a16="http://schemas.microsoft.com/office/drawing/2014/main" id="{596A3CC9-7295-482C-98C5-920DB6BCBADB}"/>
                </a:ext>
              </a:extLst>
            </p:cNvPr>
            <p:cNvGrpSpPr/>
            <p:nvPr/>
          </p:nvGrpSpPr>
          <p:grpSpPr>
            <a:xfrm>
              <a:off x="2995463" y="1873584"/>
              <a:ext cx="8711402" cy="4906319"/>
              <a:chOff x="305272" y="1139968"/>
              <a:chExt cx="8711402" cy="4906319"/>
            </a:xfrm>
          </p:grpSpPr>
          <p:grpSp>
            <p:nvGrpSpPr>
              <p:cNvPr id="9" name="Grupo 8">
                <a:extLst>
                  <a:ext uri="{FF2B5EF4-FFF2-40B4-BE49-F238E27FC236}">
                    <a16:creationId xmlns:a16="http://schemas.microsoft.com/office/drawing/2014/main" id="{4F1F0888-D9A6-4C39-8688-320828F7B3D2}"/>
                  </a:ext>
                </a:extLst>
              </p:cNvPr>
              <p:cNvGrpSpPr/>
              <p:nvPr/>
            </p:nvGrpSpPr>
            <p:grpSpPr>
              <a:xfrm>
                <a:off x="305272" y="1139968"/>
                <a:ext cx="8711402" cy="4906319"/>
                <a:chOff x="-77023" y="1412776"/>
                <a:chExt cx="8711402" cy="4906319"/>
              </a:xfrm>
            </p:grpSpPr>
            <p:grpSp>
              <p:nvGrpSpPr>
                <p:cNvPr id="7" name="Grupo 6">
                  <a:extLst>
                    <a:ext uri="{FF2B5EF4-FFF2-40B4-BE49-F238E27FC236}">
                      <a16:creationId xmlns:a16="http://schemas.microsoft.com/office/drawing/2014/main" id="{935099AA-8F0C-46D8-9F57-73B66A606717}"/>
                    </a:ext>
                  </a:extLst>
                </p:cNvPr>
                <p:cNvGrpSpPr/>
                <p:nvPr/>
              </p:nvGrpSpPr>
              <p:grpSpPr>
                <a:xfrm>
                  <a:off x="-77023" y="1412776"/>
                  <a:ext cx="8711402" cy="4906319"/>
                  <a:chOff x="323528" y="1114969"/>
                  <a:chExt cx="8711402" cy="4906319"/>
                </a:xfrm>
              </p:grpSpPr>
              <p:grpSp>
                <p:nvGrpSpPr>
                  <p:cNvPr id="5" name="Grupo 4">
                    <a:extLst>
                      <a:ext uri="{FF2B5EF4-FFF2-40B4-BE49-F238E27FC236}">
                        <a16:creationId xmlns:a16="http://schemas.microsoft.com/office/drawing/2014/main" id="{A24921DC-6808-4597-B6AF-7CCDE835D038}"/>
                      </a:ext>
                    </a:extLst>
                  </p:cNvPr>
                  <p:cNvGrpSpPr/>
                  <p:nvPr/>
                </p:nvGrpSpPr>
                <p:grpSpPr>
                  <a:xfrm>
                    <a:off x="323528" y="1114969"/>
                    <a:ext cx="8711402" cy="4906319"/>
                    <a:chOff x="2142579" y="1323895"/>
                    <a:chExt cx="6958877" cy="4475627"/>
                  </a:xfrm>
                </p:grpSpPr>
                <p:pic>
                  <p:nvPicPr>
                    <p:cNvPr id="54" name="Imagen 53">
                      <a:extLst>
                        <a:ext uri="{FF2B5EF4-FFF2-40B4-BE49-F238E27FC236}">
                          <a16:creationId xmlns:a16="http://schemas.microsoft.com/office/drawing/2014/main" id="{73D6CBD4-836E-4EA2-BC67-0A5927BF8658}"/>
                        </a:ext>
                      </a:extLst>
                    </p:cNvPr>
                    <p:cNvPicPr>
                      <a:picLocks noChangeAspect="1"/>
                    </p:cNvPicPr>
                    <p:nvPr/>
                  </p:nvPicPr>
                  <p:blipFill>
                    <a:blip r:embed="rId2"/>
                    <a:stretch>
                      <a:fillRect/>
                    </a:stretch>
                  </p:blipFill>
                  <p:spPr>
                    <a:xfrm>
                      <a:off x="2142579" y="1323895"/>
                      <a:ext cx="6958877" cy="4475627"/>
                    </a:xfrm>
                    <a:prstGeom prst="rect">
                      <a:avLst/>
                    </a:prstGeom>
                  </p:spPr>
                </p:pic>
                <p:cxnSp>
                  <p:nvCxnSpPr>
                    <p:cNvPr id="123" name="Conector recto 122">
                      <a:extLst>
                        <a:ext uri="{FF2B5EF4-FFF2-40B4-BE49-F238E27FC236}">
                          <a16:creationId xmlns:a16="http://schemas.microsoft.com/office/drawing/2014/main" id="{8439B0FC-7415-41B9-9027-BA772C1F0E7F}"/>
                        </a:ext>
                      </a:extLst>
                    </p:cNvPr>
                    <p:cNvCxnSpPr>
                      <a:cxnSpLocks/>
                    </p:cNvCxnSpPr>
                    <p:nvPr/>
                  </p:nvCxnSpPr>
                  <p:spPr>
                    <a:xfrm>
                      <a:off x="4229146" y="4113661"/>
                      <a:ext cx="1296122" cy="159826"/>
                    </a:xfrm>
                    <a:prstGeom prst="line">
                      <a:avLst/>
                    </a:prstGeom>
                    <a:ln w="571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43" name="Conector recto 42">
                      <a:extLst>
                        <a:ext uri="{FF2B5EF4-FFF2-40B4-BE49-F238E27FC236}">
                          <a16:creationId xmlns:a16="http://schemas.microsoft.com/office/drawing/2014/main" id="{A410449E-5CBA-4CE6-BEE0-7C02501147A2}"/>
                        </a:ext>
                      </a:extLst>
                    </p:cNvPr>
                    <p:cNvCxnSpPr>
                      <a:cxnSpLocks/>
                    </p:cNvCxnSpPr>
                    <p:nvPr/>
                  </p:nvCxnSpPr>
                  <p:spPr>
                    <a:xfrm flipH="1" flipV="1">
                      <a:off x="4231425" y="1830986"/>
                      <a:ext cx="4472" cy="2280238"/>
                    </a:xfrm>
                    <a:prstGeom prst="line">
                      <a:avLst/>
                    </a:prstGeom>
                    <a:ln w="571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45" name="Conector recto 44">
                      <a:extLst>
                        <a:ext uri="{FF2B5EF4-FFF2-40B4-BE49-F238E27FC236}">
                          <a16:creationId xmlns:a16="http://schemas.microsoft.com/office/drawing/2014/main" id="{7413C182-CCCE-41DB-8D09-30F7FC8A88DB}"/>
                        </a:ext>
                      </a:extLst>
                    </p:cNvPr>
                    <p:cNvCxnSpPr>
                      <a:cxnSpLocks/>
                    </p:cNvCxnSpPr>
                    <p:nvPr/>
                  </p:nvCxnSpPr>
                  <p:spPr>
                    <a:xfrm flipH="1" flipV="1">
                      <a:off x="7708359" y="2671853"/>
                      <a:ext cx="161089" cy="765821"/>
                    </a:xfrm>
                    <a:prstGeom prst="line">
                      <a:avLst/>
                    </a:prstGeom>
                    <a:ln w="57150">
                      <a:solidFill>
                        <a:srgbClr val="92D050"/>
                      </a:solidFill>
                    </a:ln>
                  </p:spPr>
                  <p:style>
                    <a:lnRef idx="1">
                      <a:schemeClr val="accent1"/>
                    </a:lnRef>
                    <a:fillRef idx="0">
                      <a:schemeClr val="accent1"/>
                    </a:fillRef>
                    <a:effectRef idx="0">
                      <a:schemeClr val="accent1"/>
                    </a:effectRef>
                    <a:fontRef idx="minor">
                      <a:schemeClr val="tx1"/>
                    </a:fontRef>
                  </p:style>
                </p:cxnSp>
                <p:sp>
                  <p:nvSpPr>
                    <p:cNvPr id="6" name="Rectángulo: esquinas redondeadas 5">
                      <a:extLst>
                        <a:ext uri="{FF2B5EF4-FFF2-40B4-BE49-F238E27FC236}">
                          <a16:creationId xmlns:a16="http://schemas.microsoft.com/office/drawing/2014/main" id="{960CA9BF-9733-482F-A6D2-004C42C7241F}"/>
                        </a:ext>
                      </a:extLst>
                    </p:cNvPr>
                    <p:cNvSpPr/>
                    <p:nvPr/>
                  </p:nvSpPr>
                  <p:spPr>
                    <a:xfrm>
                      <a:off x="4571326" y="1900372"/>
                      <a:ext cx="3270367" cy="268981"/>
                    </a:xfrm>
                    <a:prstGeom prst="roundRect">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350" b="1" dirty="0">
                          <a:solidFill>
                            <a:srgbClr val="FF0000"/>
                          </a:solidFill>
                        </a:rPr>
                        <a:t>Buffer STI</a:t>
                      </a:r>
                      <a:endParaRPr lang="es-ES" sz="1350" b="1" dirty="0">
                        <a:solidFill>
                          <a:srgbClr val="FF0000"/>
                        </a:solidFill>
                      </a:endParaRPr>
                    </a:p>
                  </p:txBody>
                </p:sp>
                <p:sp>
                  <p:nvSpPr>
                    <p:cNvPr id="65" name="Rectángulo: esquinas redondeadas 64">
                      <a:extLst>
                        <a:ext uri="{FF2B5EF4-FFF2-40B4-BE49-F238E27FC236}">
                          <a16:creationId xmlns:a16="http://schemas.microsoft.com/office/drawing/2014/main" id="{51E36219-783D-4CDA-BD9D-144AB5C6EF31}"/>
                        </a:ext>
                      </a:extLst>
                    </p:cNvPr>
                    <p:cNvSpPr/>
                    <p:nvPr/>
                  </p:nvSpPr>
                  <p:spPr>
                    <a:xfrm>
                      <a:off x="4622980" y="2319231"/>
                      <a:ext cx="3218713" cy="339855"/>
                    </a:xfrm>
                    <a:prstGeom prst="roundRect">
                      <a:avLst/>
                    </a:prstGeom>
                    <a:noFill/>
                    <a:ln w="412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350" dirty="0">
                          <a:solidFill>
                            <a:srgbClr val="92D050"/>
                          </a:solidFill>
                        </a:rPr>
                        <a:t>Buffer PCE</a:t>
                      </a:r>
                      <a:endParaRPr lang="es-ES" sz="1350" dirty="0">
                        <a:solidFill>
                          <a:srgbClr val="92D050"/>
                        </a:solidFill>
                      </a:endParaRPr>
                    </a:p>
                  </p:txBody>
                </p:sp>
                <p:cxnSp>
                  <p:nvCxnSpPr>
                    <p:cNvPr id="66" name="Conector recto 65">
                      <a:extLst>
                        <a:ext uri="{FF2B5EF4-FFF2-40B4-BE49-F238E27FC236}">
                          <a16:creationId xmlns:a16="http://schemas.microsoft.com/office/drawing/2014/main" id="{DD733EEE-CC86-4EEC-971E-F2BF1D876E6D}"/>
                        </a:ext>
                      </a:extLst>
                    </p:cNvPr>
                    <p:cNvCxnSpPr>
                      <a:cxnSpLocks/>
                      <a:stCxn id="65" idx="1"/>
                    </p:cNvCxnSpPr>
                    <p:nvPr/>
                  </p:nvCxnSpPr>
                  <p:spPr>
                    <a:xfrm flipH="1">
                      <a:off x="4268632" y="2489159"/>
                      <a:ext cx="354348" cy="169927"/>
                    </a:xfrm>
                    <a:prstGeom prst="line">
                      <a:avLst/>
                    </a:prstGeom>
                    <a:ln w="571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67" name="Conector recto 66">
                      <a:extLst>
                        <a:ext uri="{FF2B5EF4-FFF2-40B4-BE49-F238E27FC236}">
                          <a16:creationId xmlns:a16="http://schemas.microsoft.com/office/drawing/2014/main" id="{F204325A-F6F0-456F-93DC-613A3CAFB8D5}"/>
                        </a:ext>
                      </a:extLst>
                    </p:cNvPr>
                    <p:cNvCxnSpPr>
                      <a:cxnSpLocks/>
                    </p:cNvCxnSpPr>
                    <p:nvPr/>
                  </p:nvCxnSpPr>
                  <p:spPr>
                    <a:xfrm flipH="1" flipV="1">
                      <a:off x="4224835" y="1900373"/>
                      <a:ext cx="346491" cy="3582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92" name="Conector recto 91">
                    <a:extLst>
                      <a:ext uri="{FF2B5EF4-FFF2-40B4-BE49-F238E27FC236}">
                        <a16:creationId xmlns:a16="http://schemas.microsoft.com/office/drawing/2014/main" id="{BF5BBE94-81E0-414D-8724-68AA3C2FEA69}"/>
                      </a:ext>
                    </a:extLst>
                  </p:cNvPr>
                  <p:cNvCxnSpPr>
                    <a:cxnSpLocks/>
                  </p:cNvCxnSpPr>
                  <p:nvPr/>
                </p:nvCxnSpPr>
                <p:spPr>
                  <a:xfrm>
                    <a:off x="3017718" y="4247326"/>
                    <a:ext cx="1429198" cy="20215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2" name="Conector recto 121">
                    <a:extLst>
                      <a:ext uri="{FF2B5EF4-FFF2-40B4-BE49-F238E27FC236}">
                        <a16:creationId xmlns:a16="http://schemas.microsoft.com/office/drawing/2014/main" id="{C1A9A7C3-F227-4478-9C42-1F33E09383CE}"/>
                      </a:ext>
                    </a:extLst>
                  </p:cNvPr>
                  <p:cNvCxnSpPr/>
                  <p:nvPr/>
                </p:nvCxnSpPr>
                <p:spPr>
                  <a:xfrm flipH="1" flipV="1">
                    <a:off x="4517830" y="4417647"/>
                    <a:ext cx="321470" cy="127873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4" name="Conector recto 123">
                    <a:extLst>
                      <a:ext uri="{FF2B5EF4-FFF2-40B4-BE49-F238E27FC236}">
                        <a16:creationId xmlns:a16="http://schemas.microsoft.com/office/drawing/2014/main" id="{41E2FD90-5487-45BF-9817-075C2C4D057A}"/>
                      </a:ext>
                    </a:extLst>
                  </p:cNvPr>
                  <p:cNvCxnSpPr>
                    <a:cxnSpLocks/>
                  </p:cNvCxnSpPr>
                  <p:nvPr/>
                </p:nvCxnSpPr>
                <p:spPr>
                  <a:xfrm flipV="1">
                    <a:off x="2859425" y="1670858"/>
                    <a:ext cx="19088" cy="2295443"/>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Conector recto 41">
                    <a:extLst>
                      <a:ext uri="{FF2B5EF4-FFF2-40B4-BE49-F238E27FC236}">
                        <a16:creationId xmlns:a16="http://schemas.microsoft.com/office/drawing/2014/main" id="{4CA23CED-AB07-47C1-969D-3D7AD2360743}"/>
                      </a:ext>
                    </a:extLst>
                  </p:cNvPr>
                  <p:cNvCxnSpPr>
                    <a:cxnSpLocks/>
                  </p:cNvCxnSpPr>
                  <p:nvPr/>
                </p:nvCxnSpPr>
                <p:spPr>
                  <a:xfrm flipH="1" flipV="1">
                    <a:off x="4619899" y="4306633"/>
                    <a:ext cx="302147" cy="1217564"/>
                  </a:xfrm>
                  <a:prstGeom prst="line">
                    <a:avLst/>
                  </a:prstGeom>
                  <a:ln w="57150">
                    <a:solidFill>
                      <a:srgbClr val="92D050"/>
                    </a:solidFill>
                  </a:ln>
                </p:spPr>
                <p:style>
                  <a:lnRef idx="1">
                    <a:schemeClr val="accent1"/>
                  </a:lnRef>
                  <a:fillRef idx="0">
                    <a:schemeClr val="accent1"/>
                  </a:fillRef>
                  <a:effectRef idx="0">
                    <a:schemeClr val="accent1"/>
                  </a:effectRef>
                  <a:fontRef idx="minor">
                    <a:schemeClr val="tx1"/>
                  </a:fontRef>
                </p:style>
              </p:cxnSp>
            </p:grpSp>
            <p:cxnSp>
              <p:nvCxnSpPr>
                <p:cNvPr id="68" name="Conector recto 67">
                  <a:extLst>
                    <a:ext uri="{FF2B5EF4-FFF2-40B4-BE49-F238E27FC236}">
                      <a16:creationId xmlns:a16="http://schemas.microsoft.com/office/drawing/2014/main" id="{C41EC45F-5424-4C86-946D-B09157416F6B}"/>
                    </a:ext>
                  </a:extLst>
                </p:cNvPr>
                <p:cNvCxnSpPr>
                  <a:cxnSpLocks/>
                  <a:stCxn id="6" idx="3"/>
                </p:cNvCxnSpPr>
                <p:nvPr/>
              </p:nvCxnSpPr>
              <p:spPr>
                <a:xfrm>
                  <a:off x="7057357" y="2192161"/>
                  <a:ext cx="500823" cy="0"/>
                </a:xfrm>
                <a:prstGeom prst="line">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1" name="Conector recto de flecha 40">
                  <a:extLst>
                    <a:ext uri="{FF2B5EF4-FFF2-40B4-BE49-F238E27FC236}">
                      <a16:creationId xmlns:a16="http://schemas.microsoft.com/office/drawing/2014/main" id="{97F8E9CA-6F0F-4785-A9DE-4A1A34B8F5DB}"/>
                    </a:ext>
                  </a:extLst>
                </p:cNvPr>
                <p:cNvCxnSpPr>
                  <a:cxnSpLocks/>
                </p:cNvCxnSpPr>
                <p:nvPr/>
              </p:nvCxnSpPr>
              <p:spPr>
                <a:xfrm>
                  <a:off x="7092101" y="3729965"/>
                  <a:ext cx="190847" cy="347107"/>
                </a:xfrm>
                <a:prstGeom prst="straightConnector1">
                  <a:avLst/>
                </a:prstGeom>
                <a:ln w="57150">
                  <a:solidFill>
                    <a:srgbClr val="92D050"/>
                  </a:solidFill>
                  <a:tailEnd type="triangle"/>
                </a:ln>
              </p:spPr>
              <p:style>
                <a:lnRef idx="1">
                  <a:schemeClr val="accent1"/>
                </a:lnRef>
                <a:fillRef idx="0">
                  <a:schemeClr val="accent1"/>
                </a:fillRef>
                <a:effectRef idx="0">
                  <a:schemeClr val="accent1"/>
                </a:effectRef>
                <a:fontRef idx="minor">
                  <a:schemeClr val="tx1"/>
                </a:fontRef>
              </p:style>
            </p:cxnSp>
          </p:grpSp>
          <p:sp>
            <p:nvSpPr>
              <p:cNvPr id="103" name="Rectángulo 102">
                <a:extLst>
                  <a:ext uri="{FF2B5EF4-FFF2-40B4-BE49-F238E27FC236}">
                    <a16:creationId xmlns:a16="http://schemas.microsoft.com/office/drawing/2014/main" id="{DE5ED6A6-AB68-4C8F-B3C4-D29E1D3F735B}"/>
                  </a:ext>
                </a:extLst>
              </p:cNvPr>
              <p:cNvSpPr/>
              <p:nvPr/>
            </p:nvSpPr>
            <p:spPr>
              <a:xfrm>
                <a:off x="1063589" y="1781490"/>
                <a:ext cx="1427483" cy="560762"/>
              </a:xfrm>
              <a:prstGeom prst="rect">
                <a:avLst/>
              </a:prstGeom>
              <a:noFill/>
              <a:ln w="50800">
                <a:solidFill>
                  <a:srgbClr val="FFFF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350"/>
              </a:p>
            </p:txBody>
          </p:sp>
        </p:grpSp>
        <p:cxnSp>
          <p:nvCxnSpPr>
            <p:cNvPr id="31" name="Conector recto 30">
              <a:extLst>
                <a:ext uri="{FF2B5EF4-FFF2-40B4-BE49-F238E27FC236}">
                  <a16:creationId xmlns:a16="http://schemas.microsoft.com/office/drawing/2014/main" id="{ED5E1263-E154-4049-BA60-8F6142FE975B}"/>
                </a:ext>
              </a:extLst>
            </p:cNvPr>
            <p:cNvCxnSpPr>
              <a:cxnSpLocks/>
            </p:cNvCxnSpPr>
            <p:nvPr/>
          </p:nvCxnSpPr>
          <p:spPr>
            <a:xfrm>
              <a:off x="5656942" y="2429473"/>
              <a:ext cx="4973724" cy="0"/>
            </a:xfrm>
            <a:prstGeom prst="line">
              <a:avLst/>
            </a:prstGeom>
            <a:ln w="5715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2" name="Rectángulo 1">
              <a:extLst>
                <a:ext uri="{FF2B5EF4-FFF2-40B4-BE49-F238E27FC236}">
                  <a16:creationId xmlns:a16="http://schemas.microsoft.com/office/drawing/2014/main" id="{D667D62F-C2DF-4027-8EC2-DC6B1DDF5981}"/>
                </a:ext>
              </a:extLst>
            </p:cNvPr>
            <p:cNvSpPr/>
            <p:nvPr/>
          </p:nvSpPr>
          <p:spPr>
            <a:xfrm>
              <a:off x="3055515" y="5047325"/>
              <a:ext cx="858879" cy="812024"/>
            </a:xfrm>
            <a:prstGeom prst="rect">
              <a:avLst/>
            </a:prstGeom>
            <a:noFill/>
            <a:ln w="66675">
              <a:solidFill>
                <a:srgbClr val="FFFF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350"/>
            </a:p>
          </p:txBody>
        </p:sp>
        <p:sp>
          <p:nvSpPr>
            <p:cNvPr id="104" name="CuadroTexto 103">
              <a:extLst>
                <a:ext uri="{FF2B5EF4-FFF2-40B4-BE49-F238E27FC236}">
                  <a16:creationId xmlns:a16="http://schemas.microsoft.com/office/drawing/2014/main" id="{3B23128B-B611-4DB7-80B5-B99544DBB868}"/>
                </a:ext>
              </a:extLst>
            </p:cNvPr>
            <p:cNvSpPr txBox="1"/>
            <p:nvPr/>
          </p:nvSpPr>
          <p:spPr>
            <a:xfrm>
              <a:off x="2866664" y="1923111"/>
              <a:ext cx="1383498" cy="450574"/>
            </a:xfrm>
            <a:prstGeom prst="rect">
              <a:avLst/>
            </a:prstGeom>
            <a:noFill/>
          </p:spPr>
          <p:txBody>
            <a:bodyPr wrap="square" rtlCol="0">
              <a:spAutoFit/>
            </a:bodyPr>
            <a:lstStyle/>
            <a:p>
              <a:pPr algn="ctr"/>
              <a:r>
                <a:rPr lang="es-CL" sz="900" b="1" dirty="0">
                  <a:solidFill>
                    <a:schemeClr val="bg1"/>
                  </a:solidFill>
                </a:rPr>
                <a:t>Camiones indocumentados</a:t>
              </a:r>
            </a:p>
          </p:txBody>
        </p:sp>
      </p:grpSp>
      <p:sp>
        <p:nvSpPr>
          <p:cNvPr id="32" name="Título 1">
            <a:extLst>
              <a:ext uri="{FF2B5EF4-FFF2-40B4-BE49-F238E27FC236}">
                <a16:creationId xmlns:a16="http://schemas.microsoft.com/office/drawing/2014/main" id="{864863FC-7E71-CD49-B9B7-C5E408967AC4}"/>
              </a:ext>
            </a:extLst>
          </p:cNvPr>
          <p:cNvSpPr txBox="1">
            <a:spLocks/>
          </p:cNvSpPr>
          <p:nvPr/>
        </p:nvSpPr>
        <p:spPr>
          <a:xfrm>
            <a:off x="198975" y="1066041"/>
            <a:ext cx="6533552" cy="693051"/>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s-CL" sz="2100" dirty="0">
                <a:solidFill>
                  <a:srgbClr val="495357"/>
                </a:solidFill>
                <a:latin typeface="Arial" panose="020B0604020202020204" pitchFamily="34" charset="0"/>
                <a:cs typeface="Arial" panose="020B0604020202020204" pitchFamily="34" charset="0"/>
              </a:rPr>
              <a:t>Se agregan </a:t>
            </a:r>
            <a:r>
              <a:rPr lang="es-CL" sz="2100" dirty="0">
                <a:solidFill>
                  <a:srgbClr val="00C6FD"/>
                </a:solidFill>
                <a:latin typeface="Arial" panose="020B0604020202020204" pitchFamily="34" charset="0"/>
                <a:cs typeface="Arial" panose="020B0604020202020204" pitchFamily="34" charset="0"/>
              </a:rPr>
              <a:t>12 ha infraestructura adicional </a:t>
            </a:r>
            <a:r>
              <a:rPr lang="es-CL" sz="2100" dirty="0">
                <a:solidFill>
                  <a:srgbClr val="495357"/>
                </a:solidFill>
                <a:latin typeface="Arial" panose="020B0604020202020204" pitchFamily="34" charset="0"/>
                <a:cs typeface="Arial" panose="020B0604020202020204" pitchFamily="34" charset="0"/>
              </a:rPr>
              <a:t>para zona de espera de camiones, retirándolos de vialidades</a:t>
            </a:r>
            <a:endParaRPr lang="es-CL" sz="1200" dirty="0">
              <a:solidFill>
                <a:srgbClr val="495357"/>
              </a:solidFill>
              <a:latin typeface="Arial" panose="020B0604020202020204" pitchFamily="34" charset="0"/>
              <a:cs typeface="Arial" panose="020B0604020202020204" pitchFamily="34" charset="0"/>
            </a:endParaRPr>
          </a:p>
        </p:txBody>
      </p:sp>
      <p:cxnSp>
        <p:nvCxnSpPr>
          <p:cNvPr id="36" name="Straight Connector 3">
            <a:extLst>
              <a:ext uri="{FF2B5EF4-FFF2-40B4-BE49-F238E27FC236}">
                <a16:creationId xmlns:a16="http://schemas.microsoft.com/office/drawing/2014/main" id="{C4343876-F01C-4146-9A8C-AA6C1A5EBE20}"/>
              </a:ext>
            </a:extLst>
          </p:cNvPr>
          <p:cNvCxnSpPr>
            <a:cxnSpLocks/>
          </p:cNvCxnSpPr>
          <p:nvPr/>
        </p:nvCxnSpPr>
        <p:spPr>
          <a:xfrm rot="16200000">
            <a:off x="371675" y="1722044"/>
            <a:ext cx="0" cy="200025"/>
          </a:xfrm>
          <a:prstGeom prst="line">
            <a:avLst/>
          </a:prstGeom>
          <a:ln>
            <a:solidFill>
              <a:srgbClr val="495357"/>
            </a:solidFill>
          </a:ln>
        </p:spPr>
        <p:style>
          <a:lnRef idx="1">
            <a:schemeClr val="accent1"/>
          </a:lnRef>
          <a:fillRef idx="0">
            <a:schemeClr val="accent1"/>
          </a:fillRef>
          <a:effectRef idx="0">
            <a:schemeClr val="accent1"/>
          </a:effectRef>
          <a:fontRef idx="minor">
            <a:schemeClr val="tx1"/>
          </a:fontRef>
        </p:style>
      </p:cxnSp>
      <p:sp>
        <p:nvSpPr>
          <p:cNvPr id="38" name="Elipse 37">
            <a:extLst>
              <a:ext uri="{FF2B5EF4-FFF2-40B4-BE49-F238E27FC236}">
                <a16:creationId xmlns:a16="http://schemas.microsoft.com/office/drawing/2014/main" id="{4640E644-154A-B849-91EF-1171F77F463B}"/>
              </a:ext>
            </a:extLst>
          </p:cNvPr>
          <p:cNvSpPr/>
          <p:nvPr/>
        </p:nvSpPr>
        <p:spPr>
          <a:xfrm>
            <a:off x="3046974" y="2612274"/>
            <a:ext cx="225643" cy="225643"/>
          </a:xfrm>
          <a:prstGeom prst="ellipse">
            <a:avLst/>
          </a:prstGeom>
          <a:solidFill>
            <a:srgbClr val="FFFF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050" b="1" dirty="0">
                <a:solidFill>
                  <a:schemeClr val="tx1"/>
                </a:solidFill>
                <a:latin typeface="Arial"/>
                <a:cs typeface="Arial"/>
              </a:rPr>
              <a:t>A</a:t>
            </a:r>
          </a:p>
        </p:txBody>
      </p:sp>
      <p:sp>
        <p:nvSpPr>
          <p:cNvPr id="39" name="Elipse 38">
            <a:extLst>
              <a:ext uri="{FF2B5EF4-FFF2-40B4-BE49-F238E27FC236}">
                <a16:creationId xmlns:a16="http://schemas.microsoft.com/office/drawing/2014/main" id="{F1C149D1-3A18-8B48-8FDB-D90BB9348B7C}"/>
              </a:ext>
            </a:extLst>
          </p:cNvPr>
          <p:cNvSpPr/>
          <p:nvPr/>
        </p:nvSpPr>
        <p:spPr>
          <a:xfrm>
            <a:off x="2265930" y="4800552"/>
            <a:ext cx="225643" cy="225643"/>
          </a:xfrm>
          <a:prstGeom prst="ellipse">
            <a:avLst/>
          </a:prstGeom>
          <a:solidFill>
            <a:srgbClr val="FFFF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050" b="1" dirty="0">
                <a:solidFill>
                  <a:schemeClr val="tx1"/>
                </a:solidFill>
                <a:latin typeface="Arial"/>
                <a:cs typeface="Arial"/>
              </a:rPr>
              <a:t>C</a:t>
            </a:r>
          </a:p>
        </p:txBody>
      </p:sp>
      <p:sp>
        <p:nvSpPr>
          <p:cNvPr id="44" name="Elipse 43">
            <a:extLst>
              <a:ext uri="{FF2B5EF4-FFF2-40B4-BE49-F238E27FC236}">
                <a16:creationId xmlns:a16="http://schemas.microsoft.com/office/drawing/2014/main" id="{F2BDC349-33D1-CE46-BDA2-43FFEA680CC3}"/>
              </a:ext>
            </a:extLst>
          </p:cNvPr>
          <p:cNvSpPr/>
          <p:nvPr/>
        </p:nvSpPr>
        <p:spPr>
          <a:xfrm>
            <a:off x="4936803" y="2509615"/>
            <a:ext cx="225643" cy="225643"/>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050" b="1" dirty="0">
                <a:latin typeface="Arial"/>
                <a:cs typeface="Arial"/>
              </a:rPr>
              <a:t>B </a:t>
            </a:r>
          </a:p>
        </p:txBody>
      </p:sp>
    </p:spTree>
    <p:extLst>
      <p:ext uri="{BB962C8B-B14F-4D97-AF65-F5344CB8AC3E}">
        <p14:creationId xmlns:p14="http://schemas.microsoft.com/office/powerpoint/2010/main" val="37015201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upo 29">
            <a:extLst>
              <a:ext uri="{FF2B5EF4-FFF2-40B4-BE49-F238E27FC236}">
                <a16:creationId xmlns:a16="http://schemas.microsoft.com/office/drawing/2014/main" id="{80281449-65FF-4ABF-9C86-4A789444ACD2}"/>
              </a:ext>
            </a:extLst>
          </p:cNvPr>
          <p:cNvGrpSpPr/>
          <p:nvPr/>
        </p:nvGrpSpPr>
        <p:grpSpPr>
          <a:xfrm>
            <a:off x="17365" y="1556792"/>
            <a:ext cx="9144000" cy="4509120"/>
            <a:chOff x="0" y="-1"/>
            <a:chExt cx="12192000" cy="6858001"/>
          </a:xfrm>
        </p:grpSpPr>
        <p:pic>
          <p:nvPicPr>
            <p:cNvPr id="3" name="Imagen 2">
              <a:extLst>
                <a:ext uri="{FF2B5EF4-FFF2-40B4-BE49-F238E27FC236}">
                  <a16:creationId xmlns:a16="http://schemas.microsoft.com/office/drawing/2014/main" id="{58D74A35-F08D-47C8-8190-6C0D44B4D04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1"/>
              <a:ext cx="12192000" cy="6858001"/>
            </a:xfrm>
            <a:prstGeom prst="rect">
              <a:avLst/>
            </a:prstGeom>
          </p:spPr>
        </p:pic>
        <p:grpSp>
          <p:nvGrpSpPr>
            <p:cNvPr id="4" name="Grupo 3">
              <a:extLst>
                <a:ext uri="{FF2B5EF4-FFF2-40B4-BE49-F238E27FC236}">
                  <a16:creationId xmlns:a16="http://schemas.microsoft.com/office/drawing/2014/main" id="{3E7345AA-61A9-4466-9B04-993E54F7BF65}"/>
                </a:ext>
              </a:extLst>
            </p:cNvPr>
            <p:cNvGrpSpPr/>
            <p:nvPr/>
          </p:nvGrpSpPr>
          <p:grpSpPr>
            <a:xfrm>
              <a:off x="6461903" y="400699"/>
              <a:ext cx="673100" cy="673100"/>
              <a:chOff x="7467333" y="838200"/>
              <a:chExt cx="673100" cy="673100"/>
            </a:xfrm>
          </p:grpSpPr>
          <p:sp>
            <p:nvSpPr>
              <p:cNvPr id="5" name="Rectángulo 4">
                <a:extLst>
                  <a:ext uri="{FF2B5EF4-FFF2-40B4-BE49-F238E27FC236}">
                    <a16:creationId xmlns:a16="http://schemas.microsoft.com/office/drawing/2014/main" id="{FD1D1277-86DC-43DD-93E5-94D0F7ECFFAD}"/>
                  </a:ext>
                </a:extLst>
              </p:cNvPr>
              <p:cNvSpPr/>
              <p:nvPr/>
            </p:nvSpPr>
            <p:spPr>
              <a:xfrm>
                <a:off x="7467333" y="838200"/>
                <a:ext cx="673100" cy="673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6" name="Imagen 5">
                <a:extLst>
                  <a:ext uri="{FF2B5EF4-FFF2-40B4-BE49-F238E27FC236}">
                    <a16:creationId xmlns:a16="http://schemas.microsoft.com/office/drawing/2014/main" id="{38FE522C-37A5-494D-969B-5356A86A84E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570118" y="931325"/>
                <a:ext cx="480367" cy="463732"/>
              </a:xfrm>
              <a:prstGeom prst="rect">
                <a:avLst/>
              </a:prstGeom>
            </p:spPr>
          </p:pic>
        </p:grpSp>
        <p:grpSp>
          <p:nvGrpSpPr>
            <p:cNvPr id="7" name="Grupo 6">
              <a:extLst>
                <a:ext uri="{FF2B5EF4-FFF2-40B4-BE49-F238E27FC236}">
                  <a16:creationId xmlns:a16="http://schemas.microsoft.com/office/drawing/2014/main" id="{DDB31A81-BA7B-4188-80F2-C5483559E21F}"/>
                </a:ext>
              </a:extLst>
            </p:cNvPr>
            <p:cNvGrpSpPr/>
            <p:nvPr/>
          </p:nvGrpSpPr>
          <p:grpSpPr>
            <a:xfrm>
              <a:off x="9037931" y="4473754"/>
              <a:ext cx="673100" cy="673100"/>
              <a:chOff x="5435333" y="5232400"/>
              <a:chExt cx="673100" cy="673100"/>
            </a:xfrm>
          </p:grpSpPr>
          <p:sp>
            <p:nvSpPr>
              <p:cNvPr id="8" name="Rectángulo 7">
                <a:extLst>
                  <a:ext uri="{FF2B5EF4-FFF2-40B4-BE49-F238E27FC236}">
                    <a16:creationId xmlns:a16="http://schemas.microsoft.com/office/drawing/2014/main" id="{D9CAF0FA-F2D7-434C-845B-F17EC9B7360A}"/>
                  </a:ext>
                </a:extLst>
              </p:cNvPr>
              <p:cNvSpPr/>
              <p:nvPr/>
            </p:nvSpPr>
            <p:spPr>
              <a:xfrm>
                <a:off x="5435333" y="5232400"/>
                <a:ext cx="673100" cy="673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9" name="Imagen 8">
                <a:extLst>
                  <a:ext uri="{FF2B5EF4-FFF2-40B4-BE49-F238E27FC236}">
                    <a16:creationId xmlns:a16="http://schemas.microsoft.com/office/drawing/2014/main" id="{DDB7F1B0-3A7B-45A0-A207-F218F385C92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80473" y="5373695"/>
                <a:ext cx="583477" cy="359643"/>
              </a:xfrm>
              <a:prstGeom prst="rect">
                <a:avLst/>
              </a:prstGeom>
            </p:spPr>
          </p:pic>
        </p:grpSp>
        <p:grpSp>
          <p:nvGrpSpPr>
            <p:cNvPr id="10" name="Grupo 9">
              <a:extLst>
                <a:ext uri="{FF2B5EF4-FFF2-40B4-BE49-F238E27FC236}">
                  <a16:creationId xmlns:a16="http://schemas.microsoft.com/office/drawing/2014/main" id="{BDEE46B9-6951-45CA-9377-DA7A1A9B4FB0}"/>
                </a:ext>
              </a:extLst>
            </p:cNvPr>
            <p:cNvGrpSpPr/>
            <p:nvPr/>
          </p:nvGrpSpPr>
          <p:grpSpPr>
            <a:xfrm>
              <a:off x="7688480" y="2938435"/>
              <a:ext cx="1035989" cy="1035989"/>
              <a:chOff x="7278624" y="3582683"/>
              <a:chExt cx="1109294" cy="1109294"/>
            </a:xfrm>
          </p:grpSpPr>
          <p:sp>
            <p:nvSpPr>
              <p:cNvPr id="11" name="Rectángulo 10">
                <a:extLst>
                  <a:ext uri="{FF2B5EF4-FFF2-40B4-BE49-F238E27FC236}">
                    <a16:creationId xmlns:a16="http://schemas.microsoft.com/office/drawing/2014/main" id="{CDDC5E96-766A-41DC-BC1A-A8BCFF3CD83F}"/>
                  </a:ext>
                </a:extLst>
              </p:cNvPr>
              <p:cNvSpPr/>
              <p:nvPr/>
            </p:nvSpPr>
            <p:spPr>
              <a:xfrm>
                <a:off x="7278624" y="3582683"/>
                <a:ext cx="1109294" cy="11092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12" name="Imagen 11" descr="PuertoSanAntonioLogo.jpg">
                <a:extLst>
                  <a:ext uri="{FF2B5EF4-FFF2-40B4-BE49-F238E27FC236}">
                    <a16:creationId xmlns:a16="http://schemas.microsoft.com/office/drawing/2014/main" id="{7BD9650E-6968-42CB-A2D7-68B66722636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480754" y="3924054"/>
                <a:ext cx="741353" cy="394337"/>
              </a:xfrm>
              <a:prstGeom prst="rect">
                <a:avLst/>
              </a:prstGeom>
            </p:spPr>
          </p:pic>
        </p:grpSp>
        <p:grpSp>
          <p:nvGrpSpPr>
            <p:cNvPr id="13" name="Grupo 12">
              <a:extLst>
                <a:ext uri="{FF2B5EF4-FFF2-40B4-BE49-F238E27FC236}">
                  <a16:creationId xmlns:a16="http://schemas.microsoft.com/office/drawing/2014/main" id="{8C8DC971-B466-4D38-A0A7-25F46317C1BE}"/>
                </a:ext>
              </a:extLst>
            </p:cNvPr>
            <p:cNvGrpSpPr/>
            <p:nvPr/>
          </p:nvGrpSpPr>
          <p:grpSpPr>
            <a:xfrm>
              <a:off x="5304426" y="3667124"/>
              <a:ext cx="791575" cy="791575"/>
              <a:chOff x="3090672" y="3381515"/>
              <a:chExt cx="791575" cy="791575"/>
            </a:xfrm>
          </p:grpSpPr>
          <p:sp>
            <p:nvSpPr>
              <p:cNvPr id="14" name="Rectángulo 13">
                <a:extLst>
                  <a:ext uri="{FF2B5EF4-FFF2-40B4-BE49-F238E27FC236}">
                    <a16:creationId xmlns:a16="http://schemas.microsoft.com/office/drawing/2014/main" id="{BBDCBF3F-EFB3-48AB-ADE7-C3894170209D}"/>
                  </a:ext>
                </a:extLst>
              </p:cNvPr>
              <p:cNvSpPr/>
              <p:nvPr/>
            </p:nvSpPr>
            <p:spPr>
              <a:xfrm>
                <a:off x="3090672" y="3381515"/>
                <a:ext cx="791575" cy="7915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15" name="Imagen 14" descr="logo_panul_2016ok.png">
                <a:extLst>
                  <a:ext uri="{FF2B5EF4-FFF2-40B4-BE49-F238E27FC236}">
                    <a16:creationId xmlns:a16="http://schemas.microsoft.com/office/drawing/2014/main" id="{56DDC5F0-747A-42BB-9BE0-5FF3CED834CE}"/>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3161894" y="3637547"/>
                <a:ext cx="690469" cy="251928"/>
              </a:xfrm>
              <a:prstGeom prst="rect">
                <a:avLst/>
              </a:prstGeom>
            </p:spPr>
          </p:pic>
        </p:grpSp>
        <p:grpSp>
          <p:nvGrpSpPr>
            <p:cNvPr id="16" name="Grupo 15">
              <a:extLst>
                <a:ext uri="{FF2B5EF4-FFF2-40B4-BE49-F238E27FC236}">
                  <a16:creationId xmlns:a16="http://schemas.microsoft.com/office/drawing/2014/main" id="{015F8BD6-223E-4444-AFDA-6577E3BCFF25}"/>
                </a:ext>
              </a:extLst>
            </p:cNvPr>
            <p:cNvGrpSpPr/>
            <p:nvPr/>
          </p:nvGrpSpPr>
          <p:grpSpPr>
            <a:xfrm>
              <a:off x="4744595" y="957558"/>
              <a:ext cx="791575" cy="791575"/>
              <a:chOff x="5138928" y="1186955"/>
              <a:chExt cx="791575" cy="791575"/>
            </a:xfrm>
          </p:grpSpPr>
          <p:sp>
            <p:nvSpPr>
              <p:cNvPr id="17" name="Rectángulo 16">
                <a:extLst>
                  <a:ext uri="{FF2B5EF4-FFF2-40B4-BE49-F238E27FC236}">
                    <a16:creationId xmlns:a16="http://schemas.microsoft.com/office/drawing/2014/main" id="{61D18A50-BADB-4EDC-B486-9F057914BE3A}"/>
                  </a:ext>
                </a:extLst>
              </p:cNvPr>
              <p:cNvSpPr/>
              <p:nvPr/>
            </p:nvSpPr>
            <p:spPr>
              <a:xfrm>
                <a:off x="5138928" y="1186955"/>
                <a:ext cx="791575" cy="7915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18" name="Imagen 17">
                <a:extLst>
                  <a:ext uri="{FF2B5EF4-FFF2-40B4-BE49-F238E27FC236}">
                    <a16:creationId xmlns:a16="http://schemas.microsoft.com/office/drawing/2014/main" id="{9ECAAA89-83B7-4D28-A164-B559DB599286}"/>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l="15894" t="-760" r="16828" b="81161"/>
              <a:stretch/>
            </p:blipFill>
            <p:spPr>
              <a:xfrm>
                <a:off x="5167001" y="1469587"/>
                <a:ext cx="730298" cy="268063"/>
              </a:xfrm>
              <a:prstGeom prst="rect">
                <a:avLst/>
              </a:prstGeom>
            </p:spPr>
          </p:pic>
        </p:grpSp>
        <p:grpSp>
          <p:nvGrpSpPr>
            <p:cNvPr id="19" name="Grupo 18">
              <a:extLst>
                <a:ext uri="{FF2B5EF4-FFF2-40B4-BE49-F238E27FC236}">
                  <a16:creationId xmlns:a16="http://schemas.microsoft.com/office/drawing/2014/main" id="{C68CE77E-FE65-4218-8ED1-2048D97F2F3D}"/>
                </a:ext>
              </a:extLst>
            </p:cNvPr>
            <p:cNvGrpSpPr/>
            <p:nvPr/>
          </p:nvGrpSpPr>
          <p:grpSpPr>
            <a:xfrm>
              <a:off x="8978855" y="1073801"/>
              <a:ext cx="791575" cy="791575"/>
              <a:chOff x="9052560" y="1205243"/>
              <a:chExt cx="791575" cy="791575"/>
            </a:xfrm>
          </p:grpSpPr>
          <p:sp>
            <p:nvSpPr>
              <p:cNvPr id="20" name="Rectángulo 19">
                <a:extLst>
                  <a:ext uri="{FF2B5EF4-FFF2-40B4-BE49-F238E27FC236}">
                    <a16:creationId xmlns:a16="http://schemas.microsoft.com/office/drawing/2014/main" id="{4261C632-F7F5-4A1C-A660-6617F52A3426}"/>
                  </a:ext>
                </a:extLst>
              </p:cNvPr>
              <p:cNvSpPr/>
              <p:nvPr/>
            </p:nvSpPr>
            <p:spPr>
              <a:xfrm>
                <a:off x="9052560" y="1205243"/>
                <a:ext cx="791575" cy="7915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21" name="Imagen 20">
                <a:extLst>
                  <a:ext uri="{FF2B5EF4-FFF2-40B4-BE49-F238E27FC236}">
                    <a16:creationId xmlns:a16="http://schemas.microsoft.com/office/drawing/2014/main" id="{DDA05A5E-515C-4851-ADB4-D30FE1BC5196}"/>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l="31866" r="34956" b="75573"/>
              <a:stretch/>
            </p:blipFill>
            <p:spPr>
              <a:xfrm>
                <a:off x="9193446" y="1421177"/>
                <a:ext cx="509480" cy="382201"/>
              </a:xfrm>
              <a:prstGeom prst="rect">
                <a:avLst/>
              </a:prstGeom>
            </p:spPr>
          </p:pic>
        </p:grpSp>
        <p:grpSp>
          <p:nvGrpSpPr>
            <p:cNvPr id="22" name="Grupo 21">
              <a:extLst>
                <a:ext uri="{FF2B5EF4-FFF2-40B4-BE49-F238E27FC236}">
                  <a16:creationId xmlns:a16="http://schemas.microsoft.com/office/drawing/2014/main" id="{21448975-C586-4656-834D-F0AE301FDFD9}"/>
                </a:ext>
              </a:extLst>
            </p:cNvPr>
            <p:cNvGrpSpPr/>
            <p:nvPr/>
          </p:nvGrpSpPr>
          <p:grpSpPr>
            <a:xfrm>
              <a:off x="10913297" y="4062910"/>
              <a:ext cx="674327" cy="674326"/>
              <a:chOff x="8813053" y="4998061"/>
              <a:chExt cx="674326" cy="674326"/>
            </a:xfrm>
          </p:grpSpPr>
          <p:sp>
            <p:nvSpPr>
              <p:cNvPr id="23" name="Rectángulo 22">
                <a:extLst>
                  <a:ext uri="{FF2B5EF4-FFF2-40B4-BE49-F238E27FC236}">
                    <a16:creationId xmlns:a16="http://schemas.microsoft.com/office/drawing/2014/main" id="{78ED1693-CA0D-49DC-B167-3A5F0EA584F5}"/>
                  </a:ext>
                </a:extLst>
              </p:cNvPr>
              <p:cNvSpPr/>
              <p:nvPr/>
            </p:nvSpPr>
            <p:spPr>
              <a:xfrm>
                <a:off x="8813053" y="4998061"/>
                <a:ext cx="674326" cy="6743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24" name="Imagen 23" descr="sitio9_circulo.png">
                <a:extLst>
                  <a:ext uri="{FF2B5EF4-FFF2-40B4-BE49-F238E27FC236}">
                    <a16:creationId xmlns:a16="http://schemas.microsoft.com/office/drawing/2014/main" id="{FECAE331-CC44-4414-A8B1-4A3C8CF00C76}"/>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8901316" y="5090985"/>
                <a:ext cx="504861" cy="497800"/>
              </a:xfrm>
              <a:prstGeom prst="rect">
                <a:avLst/>
              </a:prstGeom>
            </p:spPr>
          </p:pic>
        </p:grpSp>
        <p:sp>
          <p:nvSpPr>
            <p:cNvPr id="25" name="Rectangle 2">
              <a:extLst>
                <a:ext uri="{FF2B5EF4-FFF2-40B4-BE49-F238E27FC236}">
                  <a16:creationId xmlns:a16="http://schemas.microsoft.com/office/drawing/2014/main" id="{5180DE5D-BFFF-4C54-BDBA-CDFBB822CFE9}"/>
                </a:ext>
              </a:extLst>
            </p:cNvPr>
            <p:cNvSpPr/>
            <p:nvPr/>
          </p:nvSpPr>
          <p:spPr>
            <a:xfrm>
              <a:off x="7582861" y="2841723"/>
              <a:ext cx="1234849" cy="1221189"/>
            </a:xfrm>
            <a:prstGeom prst="rect">
              <a:avLst/>
            </a:prstGeom>
            <a:noFill/>
            <a:ln w="28575">
              <a:solidFill>
                <a:srgbClr val="00B6E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6" name="Marcador de número de diapositiva 5">
              <a:extLst>
                <a:ext uri="{FF2B5EF4-FFF2-40B4-BE49-F238E27FC236}">
                  <a16:creationId xmlns:a16="http://schemas.microsoft.com/office/drawing/2014/main" id="{BC0297C0-90CA-43A2-A673-B60FD46860CB}"/>
                </a:ext>
              </a:extLst>
            </p:cNvPr>
            <p:cNvSpPr txBox="1">
              <a:spLocks/>
            </p:cNvSpPr>
            <p:nvPr/>
          </p:nvSpPr>
          <p:spPr>
            <a:xfrm>
              <a:off x="9635201" y="6426958"/>
              <a:ext cx="2468880" cy="328613"/>
            </a:xfrm>
            <a:prstGeom prst="rect">
              <a:avLst/>
            </a:prstGeom>
          </p:spPr>
          <p:txBody>
            <a:bodyPr vert="horz" lIns="85579" tIns="42790" rIns="85579" bIns="42790" rtlCol="0" anchor="ctr"/>
            <a:lstStyle>
              <a:defPPr>
                <a:defRPr lang="es-CL"/>
              </a:defPPr>
              <a:lvl1pPr marL="0" algn="r" defTabSz="713160" rtl="0" eaLnBrk="1" latinLnBrk="0" hangingPunct="1">
                <a:defRPr sz="900" kern="1200">
                  <a:solidFill>
                    <a:schemeClr val="tx1">
                      <a:tint val="75000"/>
                    </a:schemeClr>
                  </a:solidFill>
                  <a:latin typeface="+mn-lt"/>
                  <a:ea typeface="+mn-ea"/>
                  <a:cs typeface="+mn-cs"/>
                </a:defRPr>
              </a:lvl1pPr>
              <a:lvl2pPr marL="356580" algn="l" defTabSz="713160" rtl="0" eaLnBrk="1" latinLnBrk="0" hangingPunct="1">
                <a:defRPr sz="1400" kern="1200">
                  <a:solidFill>
                    <a:schemeClr val="tx1"/>
                  </a:solidFill>
                  <a:latin typeface="+mn-lt"/>
                  <a:ea typeface="+mn-ea"/>
                  <a:cs typeface="+mn-cs"/>
                </a:defRPr>
              </a:lvl2pPr>
              <a:lvl3pPr marL="713160" algn="l" defTabSz="713160" rtl="0" eaLnBrk="1" latinLnBrk="0" hangingPunct="1">
                <a:defRPr sz="1400" kern="1200">
                  <a:solidFill>
                    <a:schemeClr val="tx1"/>
                  </a:solidFill>
                  <a:latin typeface="+mn-lt"/>
                  <a:ea typeface="+mn-ea"/>
                  <a:cs typeface="+mn-cs"/>
                </a:defRPr>
              </a:lvl3pPr>
              <a:lvl4pPr marL="1069740" algn="l" defTabSz="713160" rtl="0" eaLnBrk="1" latinLnBrk="0" hangingPunct="1">
                <a:defRPr sz="1400" kern="1200">
                  <a:solidFill>
                    <a:schemeClr val="tx1"/>
                  </a:solidFill>
                  <a:latin typeface="+mn-lt"/>
                  <a:ea typeface="+mn-ea"/>
                  <a:cs typeface="+mn-cs"/>
                </a:defRPr>
              </a:lvl4pPr>
              <a:lvl5pPr marL="1426320" algn="l" defTabSz="713160" rtl="0" eaLnBrk="1" latinLnBrk="0" hangingPunct="1">
                <a:defRPr sz="1400" kern="1200">
                  <a:solidFill>
                    <a:schemeClr val="tx1"/>
                  </a:solidFill>
                  <a:latin typeface="+mn-lt"/>
                  <a:ea typeface="+mn-ea"/>
                  <a:cs typeface="+mn-cs"/>
                </a:defRPr>
              </a:lvl5pPr>
              <a:lvl6pPr marL="1782902" algn="l" defTabSz="713160" rtl="0" eaLnBrk="1" latinLnBrk="0" hangingPunct="1">
                <a:defRPr sz="1400" kern="1200">
                  <a:solidFill>
                    <a:schemeClr val="tx1"/>
                  </a:solidFill>
                  <a:latin typeface="+mn-lt"/>
                  <a:ea typeface="+mn-ea"/>
                  <a:cs typeface="+mn-cs"/>
                </a:defRPr>
              </a:lvl6pPr>
              <a:lvl7pPr marL="2139482" algn="l" defTabSz="713160" rtl="0" eaLnBrk="1" latinLnBrk="0" hangingPunct="1">
                <a:defRPr sz="1400" kern="1200">
                  <a:solidFill>
                    <a:schemeClr val="tx1"/>
                  </a:solidFill>
                  <a:latin typeface="+mn-lt"/>
                  <a:ea typeface="+mn-ea"/>
                  <a:cs typeface="+mn-cs"/>
                </a:defRPr>
              </a:lvl7pPr>
              <a:lvl8pPr marL="2496062" algn="l" defTabSz="713160" rtl="0" eaLnBrk="1" latinLnBrk="0" hangingPunct="1">
                <a:defRPr sz="1400" kern="1200">
                  <a:solidFill>
                    <a:schemeClr val="tx1"/>
                  </a:solidFill>
                  <a:latin typeface="+mn-lt"/>
                  <a:ea typeface="+mn-ea"/>
                  <a:cs typeface="+mn-cs"/>
                </a:defRPr>
              </a:lvl8pPr>
              <a:lvl9pPr marL="2852644" algn="l" defTabSz="713160" rtl="0" eaLnBrk="1" latinLnBrk="0" hangingPunct="1">
                <a:defRPr sz="1400" kern="1200">
                  <a:solidFill>
                    <a:schemeClr val="tx1"/>
                  </a:solidFill>
                  <a:latin typeface="+mn-lt"/>
                  <a:ea typeface="+mn-ea"/>
                  <a:cs typeface="+mn-cs"/>
                </a:defRPr>
              </a:lvl9pPr>
            </a:lstStyle>
            <a:p>
              <a:fld id="{2F8AECD5-AE4A-421D-A385-FC2AF91320ED}" type="slidenum">
                <a:rPr lang="es-CL" sz="1080">
                  <a:solidFill>
                    <a:srgbClr val="29B5E4"/>
                  </a:solidFill>
                </a:rPr>
                <a:pPr/>
                <a:t>2</a:t>
              </a:fld>
              <a:endParaRPr lang="es-CL" sz="1080" dirty="0">
                <a:solidFill>
                  <a:srgbClr val="29B5E4"/>
                </a:solidFill>
              </a:endParaRPr>
            </a:p>
          </p:txBody>
        </p:sp>
        <p:grpSp>
          <p:nvGrpSpPr>
            <p:cNvPr id="27" name="Agrupar 15">
              <a:extLst>
                <a:ext uri="{FF2B5EF4-FFF2-40B4-BE49-F238E27FC236}">
                  <a16:creationId xmlns:a16="http://schemas.microsoft.com/office/drawing/2014/main" id="{82AE92EF-2B74-4EA9-8F71-852B62C30295}"/>
                </a:ext>
              </a:extLst>
            </p:cNvPr>
            <p:cNvGrpSpPr/>
            <p:nvPr/>
          </p:nvGrpSpPr>
          <p:grpSpPr>
            <a:xfrm>
              <a:off x="1229008" y="4236932"/>
              <a:ext cx="950592" cy="953488"/>
              <a:chOff x="368820" y="3881438"/>
              <a:chExt cx="1021310" cy="1024420"/>
            </a:xfrm>
          </p:grpSpPr>
          <p:sp>
            <p:nvSpPr>
              <p:cNvPr id="28" name="Elipse 27">
                <a:extLst>
                  <a:ext uri="{FF2B5EF4-FFF2-40B4-BE49-F238E27FC236}">
                    <a16:creationId xmlns:a16="http://schemas.microsoft.com/office/drawing/2014/main" id="{41C0C6B8-9AC1-4058-8578-2BA5C6CAA58C}"/>
                  </a:ext>
                </a:extLst>
              </p:cNvPr>
              <p:cNvSpPr/>
              <p:nvPr/>
            </p:nvSpPr>
            <p:spPr>
              <a:xfrm>
                <a:off x="368820" y="3881438"/>
                <a:ext cx="1021310" cy="1024420"/>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sz="1512"/>
              </a:p>
            </p:txBody>
          </p:sp>
          <p:pic>
            <p:nvPicPr>
              <p:cNvPr id="29" name="Imagen 28" descr="7_colsa.jpg">
                <a:extLst>
                  <a:ext uri="{FF2B5EF4-FFF2-40B4-BE49-F238E27FC236}">
                    <a16:creationId xmlns:a16="http://schemas.microsoft.com/office/drawing/2014/main" id="{17C3EC8C-CAB4-4A89-BE4C-B300B019465D}"/>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558300" y="4048223"/>
                <a:ext cx="661251" cy="661251"/>
              </a:xfrm>
              <a:prstGeom prst="rect">
                <a:avLst/>
              </a:prstGeom>
            </p:spPr>
          </p:pic>
        </p:grpSp>
      </p:grpSp>
    </p:spTree>
    <p:extLst>
      <p:ext uri="{BB962C8B-B14F-4D97-AF65-F5344CB8AC3E}">
        <p14:creationId xmlns:p14="http://schemas.microsoft.com/office/powerpoint/2010/main" val="25709813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4">
            <a:extLst>
              <a:ext uri="{FF2B5EF4-FFF2-40B4-BE49-F238E27FC236}">
                <a16:creationId xmlns:a16="http://schemas.microsoft.com/office/drawing/2014/main" id="{F8D2A469-929D-4D26-A6DA-220396DCFEDE}"/>
              </a:ext>
            </a:extLst>
          </p:cNvPr>
          <p:cNvSpPr>
            <a:spLocks noGrp="1"/>
          </p:cNvSpPr>
          <p:nvPr>
            <p:ph idx="4294967295"/>
          </p:nvPr>
        </p:nvSpPr>
        <p:spPr>
          <a:xfrm>
            <a:off x="198976" y="2185125"/>
            <a:ext cx="7517606" cy="1463468"/>
          </a:xfrm>
        </p:spPr>
        <p:txBody>
          <a:bodyPr>
            <a:normAutofit/>
          </a:bodyPr>
          <a:lstStyle/>
          <a:p>
            <a:pPr>
              <a:buClr>
                <a:srgbClr val="00C6FD"/>
              </a:buClr>
            </a:pPr>
            <a:r>
              <a:rPr lang="es-CL" dirty="0">
                <a:solidFill>
                  <a:srgbClr val="495357"/>
                </a:solidFill>
              </a:rPr>
              <a:t>Herramienta informática </a:t>
            </a:r>
          </a:p>
          <a:p>
            <a:pPr>
              <a:buClr>
                <a:srgbClr val="00C6FD"/>
              </a:buClr>
            </a:pPr>
            <a:r>
              <a:rPr lang="es-CL" dirty="0">
                <a:solidFill>
                  <a:srgbClr val="495357"/>
                </a:solidFill>
              </a:rPr>
              <a:t>Informar a transportistas mediante aplicación móvil</a:t>
            </a:r>
          </a:p>
          <a:p>
            <a:pPr>
              <a:buClr>
                <a:srgbClr val="00C6FD"/>
              </a:buClr>
            </a:pPr>
            <a:r>
              <a:rPr lang="es-CL" dirty="0">
                <a:solidFill>
                  <a:srgbClr val="495357"/>
                </a:solidFill>
              </a:rPr>
              <a:t>Generar estadísticas operacionales</a:t>
            </a:r>
          </a:p>
          <a:p>
            <a:pPr>
              <a:buClr>
                <a:srgbClr val="00C6FD"/>
              </a:buClr>
            </a:pPr>
            <a:r>
              <a:rPr lang="es-CL" dirty="0">
                <a:solidFill>
                  <a:srgbClr val="495357"/>
                </a:solidFill>
              </a:rPr>
              <a:t>Sistema previo sistema de agendamiento</a:t>
            </a:r>
          </a:p>
          <a:p>
            <a:endParaRPr lang="es-CL" dirty="0"/>
          </a:p>
        </p:txBody>
      </p:sp>
      <p:pic>
        <p:nvPicPr>
          <p:cNvPr id="3" name="Imagen 2">
            <a:extLst>
              <a:ext uri="{FF2B5EF4-FFF2-40B4-BE49-F238E27FC236}">
                <a16:creationId xmlns:a16="http://schemas.microsoft.com/office/drawing/2014/main" id="{BA53A0AB-3A5E-4007-9525-FBDB55B748B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71662" y="3734748"/>
            <a:ext cx="5843588" cy="1700213"/>
          </a:xfrm>
          <a:prstGeom prst="rect">
            <a:avLst/>
          </a:prstGeom>
        </p:spPr>
      </p:pic>
      <p:pic>
        <p:nvPicPr>
          <p:cNvPr id="7" name="Imagen 6">
            <a:extLst>
              <a:ext uri="{FF2B5EF4-FFF2-40B4-BE49-F238E27FC236}">
                <a16:creationId xmlns:a16="http://schemas.microsoft.com/office/drawing/2014/main" id="{D0D87B75-C68F-40E9-A82C-4621DF02CC3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88174" y="3820473"/>
            <a:ext cx="2050256" cy="1614488"/>
          </a:xfrm>
          <a:prstGeom prst="rect">
            <a:avLst/>
          </a:prstGeom>
        </p:spPr>
      </p:pic>
      <p:sp>
        <p:nvSpPr>
          <p:cNvPr id="6" name="Título 1">
            <a:extLst>
              <a:ext uri="{FF2B5EF4-FFF2-40B4-BE49-F238E27FC236}">
                <a16:creationId xmlns:a16="http://schemas.microsoft.com/office/drawing/2014/main" id="{11AC5A9F-CA7A-AB4C-86F4-286D897C1AC2}"/>
              </a:ext>
            </a:extLst>
          </p:cNvPr>
          <p:cNvSpPr txBox="1">
            <a:spLocks/>
          </p:cNvSpPr>
          <p:nvPr/>
        </p:nvSpPr>
        <p:spPr>
          <a:xfrm>
            <a:off x="198976" y="1063229"/>
            <a:ext cx="6993561" cy="39920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s-CL" sz="2700" dirty="0">
                <a:solidFill>
                  <a:srgbClr val="495357"/>
                </a:solidFill>
                <a:latin typeface="Arial" panose="020B0604020202020204" pitchFamily="34" charset="0"/>
                <a:cs typeface="Arial" panose="020B0604020202020204" pitchFamily="34" charset="0"/>
              </a:rPr>
              <a:t>Sistema SAN: </a:t>
            </a:r>
            <a:br>
              <a:rPr lang="es-CL" sz="2700" dirty="0">
                <a:solidFill>
                  <a:srgbClr val="495357"/>
                </a:solidFill>
                <a:latin typeface="Arial" panose="020B0604020202020204" pitchFamily="34" charset="0"/>
                <a:cs typeface="Arial" panose="020B0604020202020204" pitchFamily="34" charset="0"/>
              </a:rPr>
            </a:br>
            <a:r>
              <a:rPr lang="es-CL" sz="1350" dirty="0">
                <a:solidFill>
                  <a:srgbClr val="00C6FD"/>
                </a:solidFill>
                <a:latin typeface="Arial" panose="020B0604020202020204" pitchFamily="34" charset="0"/>
                <a:cs typeface="Arial" panose="020B0604020202020204" pitchFamily="34" charset="0"/>
              </a:rPr>
              <a:t>Administración de camiones dentro de PLISA</a:t>
            </a:r>
          </a:p>
        </p:txBody>
      </p:sp>
      <p:cxnSp>
        <p:nvCxnSpPr>
          <p:cNvPr id="8" name="Straight Connector 3">
            <a:extLst>
              <a:ext uri="{FF2B5EF4-FFF2-40B4-BE49-F238E27FC236}">
                <a16:creationId xmlns:a16="http://schemas.microsoft.com/office/drawing/2014/main" id="{B4ED3276-44D7-A044-AFC2-366613CEBD6F}"/>
              </a:ext>
            </a:extLst>
          </p:cNvPr>
          <p:cNvCxnSpPr>
            <a:cxnSpLocks/>
          </p:cNvCxnSpPr>
          <p:nvPr/>
        </p:nvCxnSpPr>
        <p:spPr>
          <a:xfrm rot="16200000">
            <a:off x="371675" y="1723765"/>
            <a:ext cx="0" cy="200025"/>
          </a:xfrm>
          <a:prstGeom prst="line">
            <a:avLst/>
          </a:prstGeom>
          <a:ln>
            <a:solidFill>
              <a:srgbClr val="495357"/>
            </a:solidFill>
          </a:ln>
        </p:spPr>
        <p:style>
          <a:lnRef idx="1">
            <a:schemeClr val="accent1"/>
          </a:lnRef>
          <a:fillRef idx="0">
            <a:schemeClr val="accent1"/>
          </a:fillRef>
          <a:effectRef idx="0">
            <a:schemeClr val="accent1"/>
          </a:effectRef>
          <a:fontRef idx="minor">
            <a:schemeClr val="tx1"/>
          </a:fontRef>
        </p:style>
      </p:cxnSp>
      <p:cxnSp>
        <p:nvCxnSpPr>
          <p:cNvPr id="9" name="Conector recto 8">
            <a:extLst>
              <a:ext uri="{FF2B5EF4-FFF2-40B4-BE49-F238E27FC236}">
                <a16:creationId xmlns:a16="http://schemas.microsoft.com/office/drawing/2014/main" id="{FB9458BB-BFFA-5142-8954-98A9B4E7407D}"/>
              </a:ext>
            </a:extLst>
          </p:cNvPr>
          <p:cNvCxnSpPr>
            <a:cxnSpLocks/>
          </p:cNvCxnSpPr>
          <p:nvPr/>
        </p:nvCxnSpPr>
        <p:spPr>
          <a:xfrm>
            <a:off x="6362081" y="3765114"/>
            <a:ext cx="0" cy="1669847"/>
          </a:xfrm>
          <a:prstGeom prst="line">
            <a:avLst/>
          </a:prstGeom>
          <a:ln>
            <a:solidFill>
              <a:srgbClr val="2CC0E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06526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4C29237-5157-40F8-AFE9-E1AB63978935}"/>
              </a:ext>
            </a:extLst>
          </p:cNvPr>
          <p:cNvSpPr>
            <a:spLocks noGrp="1"/>
          </p:cNvSpPr>
          <p:nvPr>
            <p:ph type="title"/>
          </p:nvPr>
        </p:nvSpPr>
        <p:spPr>
          <a:xfrm>
            <a:off x="464884" y="476672"/>
            <a:ext cx="7275468" cy="497706"/>
          </a:xfrm>
        </p:spPr>
        <p:txBody>
          <a:bodyPr vert="horz" lIns="68580" tIns="34290" rIns="68580" bIns="34290" rtlCol="0" anchor="ctr">
            <a:noAutofit/>
          </a:bodyPr>
          <a:lstStyle/>
          <a:p>
            <a:pPr>
              <a:lnSpc>
                <a:spcPct val="90000"/>
              </a:lnSpc>
            </a:pPr>
            <a:r>
              <a:rPr lang="es-CL" sz="2800" b="1" dirty="0">
                <a:solidFill>
                  <a:srgbClr val="0066FF"/>
                </a:solidFill>
              </a:rPr>
              <a:t>Regulador de Frecuencia en Alto San Antonio</a:t>
            </a:r>
          </a:p>
        </p:txBody>
      </p:sp>
      <p:sp>
        <p:nvSpPr>
          <p:cNvPr id="3" name="Marcador de texto 2">
            <a:extLst>
              <a:ext uri="{FF2B5EF4-FFF2-40B4-BE49-F238E27FC236}">
                <a16:creationId xmlns:a16="http://schemas.microsoft.com/office/drawing/2014/main" id="{2AF8AD88-AFDF-4825-B73B-FA6B5F401046}"/>
              </a:ext>
            </a:extLst>
          </p:cNvPr>
          <p:cNvSpPr>
            <a:spLocks noGrp="1"/>
          </p:cNvSpPr>
          <p:nvPr>
            <p:ph type="body" idx="1"/>
          </p:nvPr>
        </p:nvSpPr>
        <p:spPr>
          <a:xfrm>
            <a:off x="491491" y="2788526"/>
            <a:ext cx="3840085" cy="2596671"/>
          </a:xfrm>
        </p:spPr>
        <p:txBody>
          <a:bodyPr vert="horz" lIns="68580" tIns="34290" rIns="68580" bIns="34290" rtlCol="0" anchor="t">
            <a:normAutofit/>
          </a:bodyPr>
          <a:lstStyle/>
          <a:p>
            <a:pPr algn="l">
              <a:lnSpc>
                <a:spcPct val="90000"/>
              </a:lnSpc>
            </a:pPr>
            <a:r>
              <a:rPr lang="es-CL" b="0" dirty="0">
                <a:solidFill>
                  <a:schemeClr val="tx1"/>
                </a:solidFill>
              </a:rPr>
              <a:t>A mas tardar el año 2023 se deberá contar con un emplazamiento que opere como regulador de frecuencia para ordenar el flujo de camiones al puerto de  San Antonio.</a:t>
            </a:r>
          </a:p>
        </p:txBody>
      </p:sp>
      <p:pic>
        <p:nvPicPr>
          <p:cNvPr id="6" name="Imagen 5" descr="Imagen que contiene texto, mapa&#10;&#10;Descripción generada con confianza muy alta">
            <a:extLst>
              <a:ext uri="{FF2B5EF4-FFF2-40B4-BE49-F238E27FC236}">
                <a16:creationId xmlns:a16="http://schemas.microsoft.com/office/drawing/2014/main" id="{571C0294-8F81-41CF-8160-40BA1D73C890}"/>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211960" y="1268760"/>
            <a:ext cx="4734863" cy="5143490"/>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20" name="Elipse 19">
            <a:extLst>
              <a:ext uri="{FF2B5EF4-FFF2-40B4-BE49-F238E27FC236}">
                <a16:creationId xmlns:a16="http://schemas.microsoft.com/office/drawing/2014/main" id="{7B99063D-5C8C-4302-9EED-093A7B7C6BD7}"/>
              </a:ext>
            </a:extLst>
          </p:cNvPr>
          <p:cNvSpPr/>
          <p:nvPr/>
        </p:nvSpPr>
        <p:spPr>
          <a:xfrm>
            <a:off x="8155243" y="1950292"/>
            <a:ext cx="216024" cy="16201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350"/>
          </a:p>
        </p:txBody>
      </p:sp>
      <p:sp>
        <p:nvSpPr>
          <p:cNvPr id="23" name="Elipse 22">
            <a:extLst>
              <a:ext uri="{FF2B5EF4-FFF2-40B4-BE49-F238E27FC236}">
                <a16:creationId xmlns:a16="http://schemas.microsoft.com/office/drawing/2014/main" id="{65BEFBEF-B29E-4C74-BA72-AD136E3000E1}"/>
              </a:ext>
            </a:extLst>
          </p:cNvPr>
          <p:cNvSpPr/>
          <p:nvPr/>
        </p:nvSpPr>
        <p:spPr>
          <a:xfrm>
            <a:off x="6805093" y="2638966"/>
            <a:ext cx="216024" cy="16201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350"/>
          </a:p>
        </p:txBody>
      </p:sp>
      <p:sp>
        <p:nvSpPr>
          <p:cNvPr id="24" name="Elipse 23">
            <a:extLst>
              <a:ext uri="{FF2B5EF4-FFF2-40B4-BE49-F238E27FC236}">
                <a16:creationId xmlns:a16="http://schemas.microsoft.com/office/drawing/2014/main" id="{A0FFD32A-3110-43EC-9E1D-781A4E542865}"/>
              </a:ext>
            </a:extLst>
          </p:cNvPr>
          <p:cNvSpPr/>
          <p:nvPr/>
        </p:nvSpPr>
        <p:spPr>
          <a:xfrm>
            <a:off x="6363367" y="2800984"/>
            <a:ext cx="216024" cy="16201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350"/>
          </a:p>
        </p:txBody>
      </p:sp>
      <p:sp>
        <p:nvSpPr>
          <p:cNvPr id="9" name="Elipse 8">
            <a:extLst>
              <a:ext uri="{FF2B5EF4-FFF2-40B4-BE49-F238E27FC236}">
                <a16:creationId xmlns:a16="http://schemas.microsoft.com/office/drawing/2014/main" id="{6948FC5E-4497-4907-85E6-731569A646BD}"/>
              </a:ext>
            </a:extLst>
          </p:cNvPr>
          <p:cNvSpPr/>
          <p:nvPr/>
        </p:nvSpPr>
        <p:spPr>
          <a:xfrm>
            <a:off x="629562" y="4779150"/>
            <a:ext cx="216024" cy="16201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350"/>
          </a:p>
        </p:txBody>
      </p:sp>
      <p:sp>
        <p:nvSpPr>
          <p:cNvPr id="10" name="CuadroTexto 9">
            <a:extLst>
              <a:ext uri="{FF2B5EF4-FFF2-40B4-BE49-F238E27FC236}">
                <a16:creationId xmlns:a16="http://schemas.microsoft.com/office/drawing/2014/main" id="{8A6417DD-35AD-4627-BB3B-732794EC363A}"/>
              </a:ext>
            </a:extLst>
          </p:cNvPr>
          <p:cNvSpPr txBox="1"/>
          <p:nvPr/>
        </p:nvSpPr>
        <p:spPr>
          <a:xfrm>
            <a:off x="906211" y="4663951"/>
            <a:ext cx="2962926" cy="415498"/>
          </a:xfrm>
          <a:prstGeom prst="rect">
            <a:avLst/>
          </a:prstGeom>
          <a:noFill/>
        </p:spPr>
        <p:txBody>
          <a:bodyPr wrap="square" rtlCol="0">
            <a:spAutoFit/>
          </a:bodyPr>
          <a:lstStyle/>
          <a:p>
            <a:r>
              <a:rPr lang="es-CL" sz="1050" dirty="0">
                <a:latin typeface="Arial" panose="020B0604020202020204" pitchFamily="34" charset="0"/>
                <a:cs typeface="Arial" panose="020B0604020202020204" pitchFamily="34" charset="0"/>
              </a:rPr>
              <a:t>Emplazamientos posibles Regulador de Frecuencia en </a:t>
            </a:r>
            <a:r>
              <a:rPr lang="es-CL" sz="1050" b="1" dirty="0">
                <a:latin typeface="Arial" panose="020B0604020202020204" pitchFamily="34" charset="0"/>
                <a:cs typeface="Arial" panose="020B0604020202020204" pitchFamily="34" charset="0"/>
              </a:rPr>
              <a:t>Alto San Antonio</a:t>
            </a:r>
          </a:p>
        </p:txBody>
      </p:sp>
      <p:pic>
        <p:nvPicPr>
          <p:cNvPr id="11" name="Imagen 5">
            <a:extLst>
              <a:ext uri="{FF2B5EF4-FFF2-40B4-BE49-F238E27FC236}">
                <a16:creationId xmlns:a16="http://schemas.microsoft.com/office/drawing/2014/main" id="{A0B1AAA5-B320-455E-9AD8-C074520B4BD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01036" y="135092"/>
            <a:ext cx="1374775" cy="77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86898336"/>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6938673-D6C4-447D-B6E1-3E6BAFE115F2}"/>
              </a:ext>
            </a:extLst>
          </p:cNvPr>
          <p:cNvSpPr>
            <a:spLocks noGrp="1"/>
          </p:cNvSpPr>
          <p:nvPr>
            <p:ph type="title"/>
          </p:nvPr>
        </p:nvSpPr>
        <p:spPr/>
        <p:txBody>
          <a:bodyPr/>
          <a:lstStyle/>
          <a:p>
            <a:r>
              <a:rPr lang="es-CL" dirty="0"/>
              <a:t>3. </a:t>
            </a:r>
            <a:r>
              <a:rPr lang="es-CL" cap="none" dirty="0"/>
              <a:t>y</a:t>
            </a:r>
            <a:r>
              <a:rPr lang="es-CL" dirty="0"/>
              <a:t> 4. Espacios Portuarios compartidos: borde costero</a:t>
            </a:r>
          </a:p>
        </p:txBody>
      </p:sp>
    </p:spTree>
    <p:extLst>
      <p:ext uri="{BB962C8B-B14F-4D97-AF65-F5344CB8AC3E}">
        <p14:creationId xmlns:p14="http://schemas.microsoft.com/office/powerpoint/2010/main" val="18811955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Captura de pantalla 2015-10-28 a las 13.20.51.png"/>
          <p:cNvPicPr>
            <a:picLocks noChangeAspect="1"/>
          </p:cNvPicPr>
          <p:nvPr/>
        </p:nvPicPr>
        <p:blipFill rotWithShape="1">
          <a:blip r:embed="rId2" cstate="email">
            <a:alphaModFix amt="80000"/>
            <a:extLst>
              <a:ext uri="{28A0092B-C50C-407E-A947-70E740481C1C}">
                <a14:useLocalDpi xmlns:a14="http://schemas.microsoft.com/office/drawing/2010/main"/>
              </a:ext>
            </a:extLst>
          </a:blip>
          <a:srcRect/>
          <a:stretch/>
        </p:blipFill>
        <p:spPr>
          <a:xfrm>
            <a:off x="859777" y="2579194"/>
            <a:ext cx="7741303" cy="2972294"/>
          </a:xfrm>
          <a:prstGeom prst="rect">
            <a:avLst/>
          </a:prstGeom>
        </p:spPr>
      </p:pic>
      <p:sp>
        <p:nvSpPr>
          <p:cNvPr id="9" name="CuadroTexto 8"/>
          <p:cNvSpPr txBox="1"/>
          <p:nvPr/>
        </p:nvSpPr>
        <p:spPr>
          <a:xfrm>
            <a:off x="867091" y="572613"/>
            <a:ext cx="3704909" cy="480123"/>
          </a:xfrm>
          <a:prstGeom prst="rect">
            <a:avLst/>
          </a:prstGeom>
          <a:noFill/>
        </p:spPr>
        <p:txBody>
          <a:bodyPr wrap="none" lIns="91432" tIns="45716" rIns="91432" bIns="45716" rtlCol="0">
            <a:spAutoFit/>
          </a:bodyPr>
          <a:lstStyle/>
          <a:p>
            <a:pPr algn="ctr">
              <a:lnSpc>
                <a:spcPct val="90000"/>
              </a:lnSpc>
              <a:spcBef>
                <a:spcPct val="0"/>
              </a:spcBef>
            </a:pPr>
            <a:r>
              <a:rPr lang="es-ES_tradnl" sz="2800" b="1" dirty="0">
                <a:solidFill>
                  <a:srgbClr val="0066FF"/>
                </a:solidFill>
                <a:latin typeface="+mj-lt"/>
                <a:ea typeface="+mj-ea"/>
                <a:cs typeface="+mj-cs"/>
              </a:rPr>
              <a:t>Proyecto Ciudad Puerto</a:t>
            </a:r>
            <a:endParaRPr lang="es-ES" sz="2800" b="1" dirty="0">
              <a:solidFill>
                <a:srgbClr val="0066FF"/>
              </a:solidFill>
              <a:latin typeface="+mj-lt"/>
              <a:ea typeface="+mj-ea"/>
              <a:cs typeface="+mj-cs"/>
            </a:endParaRPr>
          </a:p>
        </p:txBody>
      </p:sp>
      <p:pic>
        <p:nvPicPr>
          <p:cNvPr id="8" name="Imagen 7" descr="zona_humedal.png"/>
          <p:cNvPicPr>
            <a:picLocks noChangeAspect="1"/>
          </p:cNvPicPr>
          <p:nvPr/>
        </p:nvPicPr>
        <p:blipFill>
          <a:blip r:embed="rId3" cstate="email">
            <a:duotone>
              <a:schemeClr val="accent6">
                <a:shade val="45000"/>
                <a:satMod val="135000"/>
              </a:schemeClr>
              <a:prstClr val="white"/>
            </a:duotone>
            <a:alphaModFix amt="63000"/>
            <a:extLst>
              <a:ext uri="{28A0092B-C50C-407E-A947-70E740481C1C}">
                <a14:useLocalDpi xmlns:a14="http://schemas.microsoft.com/office/drawing/2010/main"/>
              </a:ext>
            </a:extLst>
          </a:blip>
          <a:stretch>
            <a:fillRect/>
          </a:stretch>
        </p:blipFill>
        <p:spPr>
          <a:xfrm>
            <a:off x="7472330" y="3031611"/>
            <a:ext cx="1122431" cy="924657"/>
          </a:xfrm>
          <a:prstGeom prst="rect">
            <a:avLst/>
          </a:prstGeom>
        </p:spPr>
      </p:pic>
      <p:pic>
        <p:nvPicPr>
          <p:cNvPr id="10" name="Imagen 9" descr="zona_puerto_futuro.png"/>
          <p:cNvPicPr>
            <a:picLocks noChangeAspect="1"/>
          </p:cNvPicPr>
          <p:nvPr/>
        </p:nvPicPr>
        <p:blipFill>
          <a:blip r:embed="rId4" cstate="email">
            <a:alphaModFix amt="31000"/>
            <a:duotone>
              <a:prstClr val="black"/>
              <a:schemeClr val="accent4">
                <a:tint val="45000"/>
                <a:satMod val="400000"/>
              </a:schemeClr>
            </a:duotone>
            <a:extLst>
              <a:ext uri="{BEBA8EAE-BF5A-486C-A8C5-ECC9F3942E4B}">
                <a14:imgProps xmlns:a14="http://schemas.microsoft.com/office/drawing/2010/main">
                  <a14:imgLayer r:embed="rId5">
                    <a14:imgEffect>
                      <a14:colorTemperature colorTemp="4700"/>
                    </a14:imgEffect>
                    <a14:imgEffect>
                      <a14:saturation sat="400000"/>
                    </a14:imgEffect>
                    <a14:imgEffect>
                      <a14:brightnessContrast bright="40000" contrast="20000"/>
                    </a14:imgEffect>
                  </a14:imgLayer>
                </a14:imgProps>
              </a:ext>
              <a:ext uri="{28A0092B-C50C-407E-A947-70E740481C1C}">
                <a14:useLocalDpi xmlns:a14="http://schemas.microsoft.com/office/drawing/2010/main"/>
              </a:ext>
            </a:extLst>
          </a:blip>
          <a:stretch>
            <a:fillRect/>
          </a:stretch>
        </p:blipFill>
        <p:spPr>
          <a:xfrm>
            <a:off x="3436475" y="3593987"/>
            <a:ext cx="5137915" cy="1243321"/>
          </a:xfrm>
          <a:prstGeom prst="rect">
            <a:avLst/>
          </a:prstGeom>
        </p:spPr>
      </p:pic>
      <p:pic>
        <p:nvPicPr>
          <p:cNvPr id="18" name="Imagen 17" descr="zona_puertoactual.png"/>
          <p:cNvPicPr>
            <a:picLocks noChangeAspect="1"/>
          </p:cNvPicPr>
          <p:nvPr/>
        </p:nvPicPr>
        <p:blipFill>
          <a:blip r:embed="rId6" cstate="email">
            <a:alphaModFix amt="67000"/>
            <a:extLst>
              <a:ext uri="{28A0092B-C50C-407E-A947-70E740481C1C}">
                <a14:useLocalDpi xmlns:a14="http://schemas.microsoft.com/office/drawing/2010/main"/>
              </a:ext>
            </a:extLst>
          </a:blip>
          <a:stretch>
            <a:fillRect/>
          </a:stretch>
        </p:blipFill>
        <p:spPr>
          <a:xfrm>
            <a:off x="1494692" y="3710974"/>
            <a:ext cx="3096846" cy="635078"/>
          </a:xfrm>
          <a:prstGeom prst="rect">
            <a:avLst/>
          </a:prstGeom>
        </p:spPr>
      </p:pic>
      <p:grpSp>
        <p:nvGrpSpPr>
          <p:cNvPr id="24" name="Agrupar 23"/>
          <p:cNvGrpSpPr/>
          <p:nvPr/>
        </p:nvGrpSpPr>
        <p:grpSpPr>
          <a:xfrm>
            <a:off x="1270246" y="3329973"/>
            <a:ext cx="635000" cy="762000"/>
            <a:chOff x="537308" y="2129692"/>
            <a:chExt cx="635000" cy="762000"/>
          </a:xfrm>
        </p:grpSpPr>
        <p:sp>
          <p:nvSpPr>
            <p:cNvPr id="19" name="Elipse 18"/>
            <p:cNvSpPr/>
            <p:nvPr/>
          </p:nvSpPr>
          <p:spPr>
            <a:xfrm>
              <a:off x="537308" y="2129692"/>
              <a:ext cx="635000" cy="635000"/>
            </a:xfrm>
            <a:prstGeom prst="ellipse">
              <a:avLst/>
            </a:prstGeom>
            <a:solidFill>
              <a:srgbClr val="AF202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prstClr val="white"/>
                </a:solidFill>
              </a:endParaRPr>
            </a:p>
          </p:txBody>
        </p:sp>
        <p:sp>
          <p:nvSpPr>
            <p:cNvPr id="23" name="Triángulo isósceles 22"/>
            <p:cNvSpPr/>
            <p:nvPr/>
          </p:nvSpPr>
          <p:spPr>
            <a:xfrm flipV="1">
              <a:off x="777021" y="2706077"/>
              <a:ext cx="156308" cy="185615"/>
            </a:xfrm>
            <a:prstGeom prst="triangle">
              <a:avLst/>
            </a:prstGeom>
            <a:solidFill>
              <a:srgbClr val="AF202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prstClr val="white"/>
                </a:solidFill>
              </a:endParaRPr>
            </a:p>
          </p:txBody>
        </p:sp>
      </p:grpSp>
      <p:grpSp>
        <p:nvGrpSpPr>
          <p:cNvPr id="28" name="Agrupar 27"/>
          <p:cNvGrpSpPr/>
          <p:nvPr/>
        </p:nvGrpSpPr>
        <p:grpSpPr>
          <a:xfrm>
            <a:off x="2471617" y="2929434"/>
            <a:ext cx="635000" cy="771768"/>
            <a:chOff x="2471616" y="1660769"/>
            <a:chExt cx="635000" cy="771768"/>
          </a:xfrm>
        </p:grpSpPr>
        <p:sp>
          <p:nvSpPr>
            <p:cNvPr id="25" name="Elipse 24"/>
            <p:cNvSpPr/>
            <p:nvPr/>
          </p:nvSpPr>
          <p:spPr>
            <a:xfrm>
              <a:off x="2471616" y="1660769"/>
              <a:ext cx="635000" cy="635000"/>
            </a:xfrm>
            <a:prstGeom prst="ellipse">
              <a:avLst/>
            </a:prstGeom>
            <a:solidFill>
              <a:srgbClr val="26A5E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prstClr val="white"/>
                </a:solidFill>
              </a:endParaRPr>
            </a:p>
          </p:txBody>
        </p:sp>
        <p:sp>
          <p:nvSpPr>
            <p:cNvPr id="29" name="Triángulo isósceles 28"/>
            <p:cNvSpPr/>
            <p:nvPr/>
          </p:nvSpPr>
          <p:spPr>
            <a:xfrm flipV="1">
              <a:off x="2706076" y="2246922"/>
              <a:ext cx="156308" cy="185615"/>
            </a:xfrm>
            <a:prstGeom prst="triangle">
              <a:avLst/>
            </a:prstGeom>
            <a:solidFill>
              <a:srgbClr val="26A5E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prstClr val="white"/>
                </a:solidFill>
              </a:endParaRPr>
            </a:p>
          </p:txBody>
        </p:sp>
      </p:grpSp>
      <p:grpSp>
        <p:nvGrpSpPr>
          <p:cNvPr id="32" name="Agrupar 31"/>
          <p:cNvGrpSpPr/>
          <p:nvPr/>
        </p:nvGrpSpPr>
        <p:grpSpPr>
          <a:xfrm>
            <a:off x="5468764" y="3860032"/>
            <a:ext cx="635000" cy="771769"/>
            <a:chOff x="4874847" y="1641231"/>
            <a:chExt cx="635000" cy="771769"/>
          </a:xfrm>
        </p:grpSpPr>
        <p:sp>
          <p:nvSpPr>
            <p:cNvPr id="26" name="Elipse 25"/>
            <p:cNvSpPr/>
            <p:nvPr/>
          </p:nvSpPr>
          <p:spPr>
            <a:xfrm>
              <a:off x="4874847" y="1641231"/>
              <a:ext cx="635000" cy="635000"/>
            </a:xfrm>
            <a:prstGeom prst="ellipse">
              <a:avLst/>
            </a:prstGeom>
            <a:solidFill>
              <a:srgbClr val="C38C1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prstClr val="white"/>
                </a:solidFill>
              </a:endParaRPr>
            </a:p>
          </p:txBody>
        </p:sp>
        <p:sp>
          <p:nvSpPr>
            <p:cNvPr id="30" name="Triángulo isósceles 29"/>
            <p:cNvSpPr/>
            <p:nvPr/>
          </p:nvSpPr>
          <p:spPr>
            <a:xfrm flipV="1">
              <a:off x="5109308" y="2227385"/>
              <a:ext cx="156308" cy="185615"/>
            </a:xfrm>
            <a:prstGeom prst="triangle">
              <a:avLst/>
            </a:prstGeom>
            <a:solidFill>
              <a:srgbClr val="C38C1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prstClr val="white"/>
                </a:solidFill>
              </a:endParaRPr>
            </a:p>
          </p:txBody>
        </p:sp>
      </p:grpSp>
      <p:grpSp>
        <p:nvGrpSpPr>
          <p:cNvPr id="33" name="Agrupar 32"/>
          <p:cNvGrpSpPr/>
          <p:nvPr/>
        </p:nvGrpSpPr>
        <p:grpSpPr>
          <a:xfrm>
            <a:off x="8038489" y="2856288"/>
            <a:ext cx="635000" cy="766762"/>
            <a:chOff x="8283575" y="1519238"/>
            <a:chExt cx="635000" cy="766762"/>
          </a:xfrm>
        </p:grpSpPr>
        <p:sp>
          <p:nvSpPr>
            <p:cNvPr id="27" name="Elipse 26"/>
            <p:cNvSpPr/>
            <p:nvPr/>
          </p:nvSpPr>
          <p:spPr>
            <a:xfrm>
              <a:off x="8283575" y="1519238"/>
              <a:ext cx="635000" cy="635000"/>
            </a:xfrm>
            <a:prstGeom prst="ellipse">
              <a:avLst/>
            </a:prstGeom>
            <a:solidFill>
              <a:srgbClr val="82AE2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prstClr val="white"/>
                </a:solidFill>
              </a:endParaRPr>
            </a:p>
          </p:txBody>
        </p:sp>
        <p:sp>
          <p:nvSpPr>
            <p:cNvPr id="31" name="Triángulo isósceles 30"/>
            <p:cNvSpPr/>
            <p:nvPr/>
          </p:nvSpPr>
          <p:spPr>
            <a:xfrm flipV="1">
              <a:off x="8522921" y="2100385"/>
              <a:ext cx="156308" cy="185615"/>
            </a:xfrm>
            <a:prstGeom prst="triangle">
              <a:avLst/>
            </a:prstGeom>
            <a:solidFill>
              <a:srgbClr val="82AE2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prstClr val="white"/>
                </a:solidFill>
              </a:endParaRPr>
            </a:p>
          </p:txBody>
        </p:sp>
      </p:grpSp>
      <p:sp>
        <p:nvSpPr>
          <p:cNvPr id="34" name="Elipse 33"/>
          <p:cNvSpPr/>
          <p:nvPr/>
        </p:nvSpPr>
        <p:spPr>
          <a:xfrm>
            <a:off x="1338385" y="3398359"/>
            <a:ext cx="503238" cy="503238"/>
          </a:xfrm>
          <a:prstGeom prst="ellipse">
            <a:avLst/>
          </a:prstGeom>
          <a:solidFill>
            <a:schemeClr val="bg1">
              <a:alpha val="70000"/>
            </a:schemeClr>
          </a:solidFill>
          <a:ln>
            <a:noFill/>
          </a:ln>
        </p:spPr>
        <p:style>
          <a:lnRef idx="1">
            <a:schemeClr val="accent1"/>
          </a:lnRef>
          <a:fillRef idx="3">
            <a:schemeClr val="accent1"/>
          </a:fillRef>
          <a:effectRef idx="2">
            <a:schemeClr val="accent1"/>
          </a:effectRef>
          <a:fontRef idx="minor">
            <a:schemeClr val="lt1"/>
          </a:fontRef>
        </p:style>
        <p:txBody>
          <a:bodyPr lIns="91432" tIns="45716" rIns="91432" bIns="45716" rtlCol="0" anchor="ctr"/>
          <a:lstStyle/>
          <a:p>
            <a:pPr algn="ctr"/>
            <a:r>
              <a:rPr lang="es-ES" sz="2000" b="1" dirty="0">
                <a:solidFill>
                  <a:srgbClr val="AF202D"/>
                </a:solidFill>
                <a:latin typeface="Arial"/>
                <a:cs typeface="Arial"/>
              </a:rPr>
              <a:t>1</a:t>
            </a:r>
          </a:p>
        </p:txBody>
      </p:sp>
      <p:sp>
        <p:nvSpPr>
          <p:cNvPr id="37" name="Elipse 36"/>
          <p:cNvSpPr/>
          <p:nvPr/>
        </p:nvSpPr>
        <p:spPr>
          <a:xfrm>
            <a:off x="2540000" y="2997819"/>
            <a:ext cx="503238" cy="503238"/>
          </a:xfrm>
          <a:prstGeom prst="ellipse">
            <a:avLst/>
          </a:prstGeom>
          <a:solidFill>
            <a:schemeClr val="bg1">
              <a:alpha val="70000"/>
            </a:schemeClr>
          </a:solidFill>
          <a:ln>
            <a:noFill/>
          </a:ln>
        </p:spPr>
        <p:style>
          <a:lnRef idx="1">
            <a:schemeClr val="accent1"/>
          </a:lnRef>
          <a:fillRef idx="3">
            <a:schemeClr val="accent1"/>
          </a:fillRef>
          <a:effectRef idx="2">
            <a:schemeClr val="accent1"/>
          </a:effectRef>
          <a:fontRef idx="minor">
            <a:schemeClr val="lt1"/>
          </a:fontRef>
        </p:style>
        <p:txBody>
          <a:bodyPr lIns="91432" tIns="45716" rIns="91432" bIns="45716" rtlCol="0" anchor="ctr"/>
          <a:lstStyle/>
          <a:p>
            <a:pPr algn="ctr"/>
            <a:r>
              <a:rPr lang="es-ES" sz="2000" b="1" dirty="0">
                <a:solidFill>
                  <a:srgbClr val="5B9BD5">
                    <a:lumMod val="75000"/>
                  </a:srgbClr>
                </a:solidFill>
                <a:latin typeface="Arial"/>
                <a:cs typeface="Arial"/>
              </a:rPr>
              <a:t>2</a:t>
            </a:r>
          </a:p>
        </p:txBody>
      </p:sp>
      <p:sp>
        <p:nvSpPr>
          <p:cNvPr id="38" name="Elipse 37"/>
          <p:cNvSpPr/>
          <p:nvPr/>
        </p:nvSpPr>
        <p:spPr>
          <a:xfrm>
            <a:off x="5527377" y="3928412"/>
            <a:ext cx="503238" cy="503238"/>
          </a:xfrm>
          <a:prstGeom prst="ellipse">
            <a:avLst/>
          </a:prstGeom>
          <a:solidFill>
            <a:schemeClr val="bg1">
              <a:alpha val="70000"/>
            </a:schemeClr>
          </a:solidFill>
          <a:ln>
            <a:noFill/>
          </a:ln>
        </p:spPr>
        <p:style>
          <a:lnRef idx="1">
            <a:schemeClr val="accent1"/>
          </a:lnRef>
          <a:fillRef idx="3">
            <a:schemeClr val="accent1"/>
          </a:fillRef>
          <a:effectRef idx="2">
            <a:schemeClr val="accent1"/>
          </a:effectRef>
          <a:fontRef idx="minor">
            <a:schemeClr val="lt1"/>
          </a:fontRef>
        </p:style>
        <p:txBody>
          <a:bodyPr lIns="91432" tIns="45716" rIns="91432" bIns="45716" rtlCol="0" anchor="ctr"/>
          <a:lstStyle/>
          <a:p>
            <a:pPr algn="ctr"/>
            <a:r>
              <a:rPr lang="es-ES" sz="2000" b="1" dirty="0">
                <a:solidFill>
                  <a:srgbClr val="FFC000">
                    <a:lumMod val="50000"/>
                  </a:srgbClr>
                </a:solidFill>
                <a:latin typeface="Arial"/>
                <a:cs typeface="Arial"/>
              </a:rPr>
              <a:t>5</a:t>
            </a:r>
          </a:p>
        </p:txBody>
      </p:sp>
      <p:sp>
        <p:nvSpPr>
          <p:cNvPr id="39" name="Elipse 38"/>
          <p:cNvSpPr/>
          <p:nvPr/>
        </p:nvSpPr>
        <p:spPr>
          <a:xfrm>
            <a:off x="8097837" y="2919665"/>
            <a:ext cx="503238" cy="503238"/>
          </a:xfrm>
          <a:prstGeom prst="ellipse">
            <a:avLst/>
          </a:prstGeom>
          <a:solidFill>
            <a:schemeClr val="bg1">
              <a:alpha val="70000"/>
            </a:schemeClr>
          </a:solidFill>
          <a:ln>
            <a:noFill/>
          </a:ln>
        </p:spPr>
        <p:style>
          <a:lnRef idx="1">
            <a:schemeClr val="accent1"/>
          </a:lnRef>
          <a:fillRef idx="3">
            <a:schemeClr val="accent1"/>
          </a:fillRef>
          <a:effectRef idx="2">
            <a:schemeClr val="accent1"/>
          </a:effectRef>
          <a:fontRef idx="minor">
            <a:schemeClr val="lt1"/>
          </a:fontRef>
        </p:style>
        <p:txBody>
          <a:bodyPr lIns="91432" tIns="45716" rIns="91432" bIns="45716" rtlCol="0" anchor="ctr"/>
          <a:lstStyle/>
          <a:p>
            <a:pPr algn="ctr"/>
            <a:r>
              <a:rPr lang="es-ES" sz="2000" b="1" dirty="0">
                <a:solidFill>
                  <a:srgbClr val="82AE2C"/>
                </a:solidFill>
                <a:latin typeface="Arial"/>
                <a:cs typeface="Arial"/>
              </a:rPr>
              <a:t>4</a:t>
            </a:r>
          </a:p>
        </p:txBody>
      </p:sp>
      <p:pic>
        <p:nvPicPr>
          <p:cNvPr id="7" name="Imagen 6" descr="zona_borde_costero.png"/>
          <p:cNvPicPr>
            <a:picLocks noChangeAspect="1"/>
          </p:cNvPicPr>
          <p:nvPr/>
        </p:nvPicPr>
        <p:blipFill>
          <a:blip r:embed="rId7" cstate="email">
            <a:alphaModFix amt="55000"/>
            <a:extLst>
              <a:ext uri="{BEBA8EAE-BF5A-486C-A8C5-ECC9F3942E4B}">
                <a14:imgProps xmlns:a14="http://schemas.microsoft.com/office/drawing/2010/main">
                  <a14:imgLayer r:embed="rId8">
                    <a14:imgEffect>
                      <a14:saturation sat="400000"/>
                    </a14:imgEffect>
                  </a14:imgLayer>
                </a14:imgProps>
              </a:ext>
              <a:ext uri="{28A0092B-C50C-407E-A947-70E740481C1C}">
                <a14:useLocalDpi xmlns:a14="http://schemas.microsoft.com/office/drawing/2010/main"/>
              </a:ext>
            </a:extLst>
          </a:blip>
          <a:stretch>
            <a:fillRect/>
          </a:stretch>
        </p:blipFill>
        <p:spPr>
          <a:xfrm>
            <a:off x="855099" y="4044795"/>
            <a:ext cx="1021404" cy="737122"/>
          </a:xfrm>
          <a:prstGeom prst="rect">
            <a:avLst/>
          </a:prstGeom>
        </p:spPr>
      </p:pic>
      <p:grpSp>
        <p:nvGrpSpPr>
          <p:cNvPr id="36" name="Agrupar 35"/>
          <p:cNvGrpSpPr/>
          <p:nvPr/>
        </p:nvGrpSpPr>
        <p:grpSpPr>
          <a:xfrm>
            <a:off x="164064" y="2392131"/>
            <a:ext cx="1362688" cy="1362688"/>
            <a:chOff x="1416782" y="3287590"/>
            <a:chExt cx="1714256" cy="1714256"/>
          </a:xfrm>
        </p:grpSpPr>
        <p:sp>
          <p:nvSpPr>
            <p:cNvPr id="48" name="Elipse 47"/>
            <p:cNvSpPr/>
            <p:nvPr/>
          </p:nvSpPr>
          <p:spPr>
            <a:xfrm>
              <a:off x="1416782" y="3287590"/>
              <a:ext cx="1714256" cy="1714256"/>
            </a:xfrm>
            <a:prstGeom prst="ellipse">
              <a:avLst/>
            </a:prstGeom>
            <a:solidFill>
              <a:srgbClr val="AF202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prstClr val="white"/>
                </a:solidFill>
              </a:endParaRPr>
            </a:p>
          </p:txBody>
        </p:sp>
        <p:pic>
          <p:nvPicPr>
            <p:cNvPr id="35" name="Imagen 34" descr="costanera_ok.png"/>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495669" y="3365621"/>
              <a:ext cx="1562099" cy="1562099"/>
            </a:xfrm>
            <a:prstGeom prst="rect">
              <a:avLst/>
            </a:prstGeom>
          </p:spPr>
        </p:pic>
      </p:grpSp>
      <p:grpSp>
        <p:nvGrpSpPr>
          <p:cNvPr id="51" name="Agrupar 50"/>
          <p:cNvGrpSpPr/>
          <p:nvPr/>
        </p:nvGrpSpPr>
        <p:grpSpPr>
          <a:xfrm>
            <a:off x="6965467" y="1936640"/>
            <a:ext cx="1328615" cy="1328615"/>
            <a:chOff x="6457704" y="3139829"/>
            <a:chExt cx="1455373" cy="1455373"/>
          </a:xfrm>
        </p:grpSpPr>
        <p:sp>
          <p:nvSpPr>
            <p:cNvPr id="50" name="Elipse 49"/>
            <p:cNvSpPr/>
            <p:nvPr/>
          </p:nvSpPr>
          <p:spPr>
            <a:xfrm>
              <a:off x="6457704" y="3139829"/>
              <a:ext cx="1455373" cy="1455373"/>
            </a:xfrm>
            <a:prstGeom prst="ellipse">
              <a:avLst/>
            </a:prstGeom>
            <a:solidFill>
              <a:srgbClr val="82AE2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prstClr val="white"/>
                </a:solidFill>
              </a:endParaRPr>
            </a:p>
          </p:txBody>
        </p:sp>
        <p:pic>
          <p:nvPicPr>
            <p:cNvPr id="44" name="Imagen 43" descr="humedal.png"/>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6516078" y="3203333"/>
              <a:ext cx="1329592" cy="1329592"/>
            </a:xfrm>
            <a:prstGeom prst="rect">
              <a:avLst/>
            </a:prstGeom>
          </p:spPr>
        </p:pic>
      </p:grpSp>
      <p:grpSp>
        <p:nvGrpSpPr>
          <p:cNvPr id="62" name="Agrupar 61"/>
          <p:cNvGrpSpPr/>
          <p:nvPr/>
        </p:nvGrpSpPr>
        <p:grpSpPr>
          <a:xfrm>
            <a:off x="2593608" y="1848708"/>
            <a:ext cx="1235931" cy="1235931"/>
            <a:chOff x="2525224" y="1020764"/>
            <a:chExt cx="1235931" cy="1235931"/>
          </a:xfrm>
        </p:grpSpPr>
        <p:sp>
          <p:nvSpPr>
            <p:cNvPr id="60" name="Elipse 59"/>
            <p:cNvSpPr/>
            <p:nvPr/>
          </p:nvSpPr>
          <p:spPr>
            <a:xfrm>
              <a:off x="2525224" y="1020764"/>
              <a:ext cx="1235931" cy="1235931"/>
            </a:xfrm>
            <a:prstGeom prst="ellipse">
              <a:avLst/>
            </a:prstGeom>
            <a:solidFill>
              <a:srgbClr val="26A5E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prstClr val="white"/>
                </a:solidFill>
              </a:endParaRPr>
            </a:p>
          </p:txBody>
        </p:sp>
        <p:pic>
          <p:nvPicPr>
            <p:cNvPr id="54" name="Imagen 53" descr="puerto_hoy_circulo.png"/>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2571082" y="1069383"/>
              <a:ext cx="1139358" cy="1138463"/>
            </a:xfrm>
            <a:prstGeom prst="rect">
              <a:avLst/>
            </a:prstGeom>
          </p:spPr>
        </p:pic>
      </p:grpSp>
      <p:grpSp>
        <p:nvGrpSpPr>
          <p:cNvPr id="65" name="Agrupar 64"/>
          <p:cNvGrpSpPr/>
          <p:nvPr/>
        </p:nvGrpSpPr>
        <p:grpSpPr>
          <a:xfrm>
            <a:off x="5965666" y="3743179"/>
            <a:ext cx="1563344" cy="1563344"/>
            <a:chOff x="4283684" y="744965"/>
            <a:chExt cx="1374958" cy="1374958"/>
          </a:xfrm>
        </p:grpSpPr>
        <p:sp>
          <p:nvSpPr>
            <p:cNvPr id="64" name="Elipse 63"/>
            <p:cNvSpPr/>
            <p:nvPr/>
          </p:nvSpPr>
          <p:spPr>
            <a:xfrm>
              <a:off x="4283684" y="744965"/>
              <a:ext cx="1374958" cy="1374958"/>
            </a:xfrm>
            <a:prstGeom prst="ellipse">
              <a:avLst/>
            </a:prstGeom>
            <a:solidFill>
              <a:srgbClr val="C38C1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prstClr val="white"/>
                </a:solidFill>
              </a:endParaRPr>
            </a:p>
          </p:txBody>
        </p:sp>
        <p:pic>
          <p:nvPicPr>
            <p:cNvPr id="53" name="Imagen 52" descr="puerto_futuro_circulo.png"/>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4341536" y="806754"/>
              <a:ext cx="1259254" cy="1259254"/>
            </a:xfrm>
            <a:prstGeom prst="rect">
              <a:avLst/>
            </a:prstGeom>
          </p:spPr>
        </p:pic>
      </p:grpSp>
      <p:sp>
        <p:nvSpPr>
          <p:cNvPr id="42" name="CuadroTexto 41"/>
          <p:cNvSpPr txBox="1"/>
          <p:nvPr/>
        </p:nvSpPr>
        <p:spPr>
          <a:xfrm>
            <a:off x="5403736" y="4901349"/>
            <a:ext cx="1056230" cy="246221"/>
          </a:xfrm>
          <a:prstGeom prst="rect">
            <a:avLst/>
          </a:prstGeom>
          <a:solidFill>
            <a:srgbClr val="C38C1C"/>
          </a:solidFill>
        </p:spPr>
        <p:txBody>
          <a:bodyPr wrap="square" lIns="91432" tIns="45716" rIns="91432" bIns="45716" rtlCol="0">
            <a:spAutoFit/>
          </a:bodyPr>
          <a:lstStyle/>
          <a:p>
            <a:pPr algn="ctr"/>
            <a:r>
              <a:rPr lang="es-ES" sz="1000" b="1" dirty="0">
                <a:solidFill>
                  <a:prstClr val="white"/>
                </a:solidFill>
                <a:latin typeface="Arial"/>
                <a:cs typeface="Arial"/>
              </a:rPr>
              <a:t>Puerto Futuro</a:t>
            </a:r>
          </a:p>
        </p:txBody>
      </p:sp>
      <p:sp>
        <p:nvSpPr>
          <p:cNvPr id="41" name="CuadroTexto 40"/>
          <p:cNvSpPr txBox="1"/>
          <p:nvPr/>
        </p:nvSpPr>
        <p:spPr>
          <a:xfrm>
            <a:off x="3512406" y="2571873"/>
            <a:ext cx="610210" cy="400110"/>
          </a:xfrm>
          <a:prstGeom prst="rect">
            <a:avLst/>
          </a:prstGeom>
          <a:solidFill>
            <a:srgbClr val="0092D2"/>
          </a:solidFill>
        </p:spPr>
        <p:txBody>
          <a:bodyPr wrap="square" lIns="91432" tIns="45716" rIns="91432" bIns="45716" rtlCol="0">
            <a:spAutoFit/>
          </a:bodyPr>
          <a:lstStyle/>
          <a:p>
            <a:pPr algn="ctr"/>
            <a:r>
              <a:rPr lang="es-ES" sz="1000" b="1" dirty="0">
                <a:solidFill>
                  <a:prstClr val="white"/>
                </a:solidFill>
                <a:latin typeface="Arial"/>
                <a:cs typeface="Arial"/>
              </a:rPr>
              <a:t>Puerto Hoy</a:t>
            </a:r>
          </a:p>
        </p:txBody>
      </p:sp>
      <p:sp>
        <p:nvSpPr>
          <p:cNvPr id="40" name="CuadroTexto 39"/>
          <p:cNvSpPr txBox="1"/>
          <p:nvPr/>
        </p:nvSpPr>
        <p:spPr>
          <a:xfrm>
            <a:off x="1077858" y="2382934"/>
            <a:ext cx="683599" cy="400110"/>
          </a:xfrm>
          <a:prstGeom prst="rect">
            <a:avLst/>
          </a:prstGeom>
          <a:solidFill>
            <a:srgbClr val="AF202D"/>
          </a:solidFill>
        </p:spPr>
        <p:txBody>
          <a:bodyPr wrap="square" lIns="91432" tIns="45716" rIns="91432" bIns="45716" rtlCol="0">
            <a:spAutoFit/>
          </a:bodyPr>
          <a:lstStyle/>
          <a:p>
            <a:pPr algn="ctr"/>
            <a:r>
              <a:rPr lang="es-ES" sz="1000" b="1" dirty="0">
                <a:solidFill>
                  <a:prstClr val="white"/>
                </a:solidFill>
                <a:latin typeface="Arial"/>
                <a:cs typeface="Arial"/>
              </a:rPr>
              <a:t>Borde Costero</a:t>
            </a:r>
          </a:p>
        </p:txBody>
      </p:sp>
      <p:sp>
        <p:nvSpPr>
          <p:cNvPr id="43" name="CuadroTexto 42"/>
          <p:cNvSpPr txBox="1"/>
          <p:nvPr/>
        </p:nvSpPr>
        <p:spPr>
          <a:xfrm>
            <a:off x="6564929" y="2481965"/>
            <a:ext cx="762001" cy="400101"/>
          </a:xfrm>
          <a:prstGeom prst="rect">
            <a:avLst/>
          </a:prstGeom>
          <a:solidFill>
            <a:srgbClr val="82AE2C"/>
          </a:solidFill>
        </p:spPr>
        <p:txBody>
          <a:bodyPr wrap="square" lIns="91432" tIns="45716" rIns="91432" bIns="45716" rtlCol="0">
            <a:spAutoFit/>
          </a:bodyPr>
          <a:lstStyle/>
          <a:p>
            <a:pPr algn="ctr"/>
            <a:r>
              <a:rPr lang="es-ES" sz="1000" b="1" dirty="0">
                <a:solidFill>
                  <a:prstClr val="white"/>
                </a:solidFill>
                <a:latin typeface="Arial"/>
                <a:cs typeface="Arial"/>
              </a:rPr>
              <a:t>Parque Natural</a:t>
            </a:r>
          </a:p>
        </p:txBody>
      </p:sp>
      <p:grpSp>
        <p:nvGrpSpPr>
          <p:cNvPr id="55" name="Agrupar 54"/>
          <p:cNvGrpSpPr/>
          <p:nvPr/>
        </p:nvGrpSpPr>
        <p:grpSpPr>
          <a:xfrm>
            <a:off x="5911774" y="2856669"/>
            <a:ext cx="635000" cy="766762"/>
            <a:chOff x="8283575" y="1519238"/>
            <a:chExt cx="635000" cy="766762"/>
          </a:xfrm>
        </p:grpSpPr>
        <p:sp>
          <p:nvSpPr>
            <p:cNvPr id="56" name="Elipse 55"/>
            <p:cNvSpPr/>
            <p:nvPr/>
          </p:nvSpPr>
          <p:spPr>
            <a:xfrm>
              <a:off x="8283575" y="1519238"/>
              <a:ext cx="635000" cy="635000"/>
            </a:xfrm>
            <a:prstGeom prst="ellipse">
              <a:avLst/>
            </a:prstGeom>
            <a:solidFill>
              <a:srgbClr val="59595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prstClr val="white"/>
                </a:solidFill>
              </a:endParaRPr>
            </a:p>
          </p:txBody>
        </p:sp>
        <p:sp>
          <p:nvSpPr>
            <p:cNvPr id="57" name="Triángulo isósceles 56"/>
            <p:cNvSpPr/>
            <p:nvPr/>
          </p:nvSpPr>
          <p:spPr>
            <a:xfrm flipV="1">
              <a:off x="8522921" y="2100385"/>
              <a:ext cx="156308" cy="185615"/>
            </a:xfrm>
            <a:prstGeom prst="triangle">
              <a:avLst/>
            </a:prstGeom>
            <a:solidFill>
              <a:srgbClr val="59595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prstClr val="white"/>
                </a:solidFill>
              </a:endParaRPr>
            </a:p>
          </p:txBody>
        </p:sp>
      </p:grpSp>
      <p:sp>
        <p:nvSpPr>
          <p:cNvPr id="58" name="Elipse 57"/>
          <p:cNvSpPr/>
          <p:nvPr/>
        </p:nvSpPr>
        <p:spPr>
          <a:xfrm>
            <a:off x="5971121" y="2920046"/>
            <a:ext cx="503238" cy="503238"/>
          </a:xfrm>
          <a:prstGeom prst="ellipse">
            <a:avLst/>
          </a:prstGeom>
          <a:solidFill>
            <a:schemeClr val="bg1">
              <a:alpha val="70000"/>
            </a:schemeClr>
          </a:solidFill>
          <a:ln>
            <a:noFill/>
          </a:ln>
        </p:spPr>
        <p:style>
          <a:lnRef idx="1">
            <a:schemeClr val="accent1"/>
          </a:lnRef>
          <a:fillRef idx="3">
            <a:schemeClr val="accent1"/>
          </a:fillRef>
          <a:effectRef idx="2">
            <a:schemeClr val="accent1"/>
          </a:effectRef>
          <a:fontRef idx="minor">
            <a:schemeClr val="lt1"/>
          </a:fontRef>
        </p:style>
        <p:txBody>
          <a:bodyPr lIns="91432" tIns="45716" rIns="91432" bIns="45716" rtlCol="0" anchor="ctr"/>
          <a:lstStyle/>
          <a:p>
            <a:pPr algn="ctr"/>
            <a:r>
              <a:rPr lang="es-ES" sz="2000" b="1" dirty="0">
                <a:solidFill>
                  <a:prstClr val="black">
                    <a:lumMod val="65000"/>
                    <a:lumOff val="35000"/>
                  </a:prstClr>
                </a:solidFill>
                <a:latin typeface="Arial"/>
                <a:cs typeface="Arial"/>
              </a:rPr>
              <a:t>3</a:t>
            </a:r>
          </a:p>
        </p:txBody>
      </p:sp>
      <p:grpSp>
        <p:nvGrpSpPr>
          <p:cNvPr id="4" name="Agrupar 3"/>
          <p:cNvGrpSpPr/>
          <p:nvPr/>
        </p:nvGrpSpPr>
        <p:grpSpPr>
          <a:xfrm>
            <a:off x="4879238" y="1845291"/>
            <a:ext cx="1341114" cy="1341114"/>
            <a:chOff x="5900614" y="3132998"/>
            <a:chExt cx="1270001" cy="1270001"/>
          </a:xfrm>
        </p:grpSpPr>
        <p:sp>
          <p:nvSpPr>
            <p:cNvPr id="66" name="Elipse 65"/>
            <p:cNvSpPr/>
            <p:nvPr/>
          </p:nvSpPr>
          <p:spPr>
            <a:xfrm>
              <a:off x="5900614" y="3132998"/>
              <a:ext cx="1270001" cy="1270001"/>
            </a:xfrm>
            <a:prstGeom prst="ellipse">
              <a:avLst/>
            </a:prstGeom>
            <a:solidFill>
              <a:srgbClr val="59595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prstClr val="white"/>
                </a:solidFill>
              </a:endParaRPr>
            </a:p>
          </p:txBody>
        </p:sp>
        <p:pic>
          <p:nvPicPr>
            <p:cNvPr id="52" name="Imagen 51" descr="vias-acceso_circulo.png"/>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5969976" y="3210169"/>
              <a:ext cx="1132254" cy="1132254"/>
            </a:xfrm>
            <a:prstGeom prst="rect">
              <a:avLst/>
            </a:prstGeom>
          </p:spPr>
        </p:pic>
      </p:grpSp>
      <p:sp>
        <p:nvSpPr>
          <p:cNvPr id="67" name="CuadroTexto 66"/>
          <p:cNvSpPr txBox="1"/>
          <p:nvPr/>
        </p:nvSpPr>
        <p:spPr>
          <a:xfrm>
            <a:off x="4444530" y="1956389"/>
            <a:ext cx="1024234" cy="246213"/>
          </a:xfrm>
          <a:prstGeom prst="rect">
            <a:avLst/>
          </a:prstGeom>
          <a:solidFill>
            <a:schemeClr val="tx1">
              <a:lumMod val="65000"/>
              <a:lumOff val="35000"/>
            </a:schemeClr>
          </a:solidFill>
        </p:spPr>
        <p:txBody>
          <a:bodyPr wrap="square" lIns="91432" tIns="45716" rIns="91432" bIns="45716" rtlCol="0">
            <a:spAutoFit/>
          </a:bodyPr>
          <a:lstStyle/>
          <a:p>
            <a:pPr algn="ctr"/>
            <a:r>
              <a:rPr lang="es-ES" sz="1000" b="1" dirty="0">
                <a:solidFill>
                  <a:prstClr val="white"/>
                </a:solidFill>
                <a:latin typeface="Arial"/>
                <a:cs typeface="Arial"/>
              </a:rPr>
              <a:t>Conectividad</a:t>
            </a:r>
          </a:p>
        </p:txBody>
      </p:sp>
      <p:pic>
        <p:nvPicPr>
          <p:cNvPr id="49" name="Imagen 5">
            <a:extLst>
              <a:ext uri="{FF2B5EF4-FFF2-40B4-BE49-F238E27FC236}">
                <a16:creationId xmlns:a16="http://schemas.microsoft.com/office/drawing/2014/main" id="{2F2FD0DB-193C-48BA-9445-0FB6D4CFB3EE}"/>
              </a:ext>
            </a:extLst>
          </p:cNvPr>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7625651" y="336342"/>
            <a:ext cx="1374775" cy="77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ángulo 5">
            <a:extLst>
              <a:ext uri="{FF2B5EF4-FFF2-40B4-BE49-F238E27FC236}">
                <a16:creationId xmlns:a16="http://schemas.microsoft.com/office/drawing/2014/main" id="{B520FDC9-36B1-428A-B5C4-B89E36C46B3D}"/>
              </a:ext>
            </a:extLst>
          </p:cNvPr>
          <p:cNvSpPr/>
          <p:nvPr/>
        </p:nvSpPr>
        <p:spPr>
          <a:xfrm>
            <a:off x="7668344" y="1052736"/>
            <a:ext cx="1005145" cy="5339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7370965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8"/>
          <p:cNvSpPr txBox="1"/>
          <p:nvPr/>
        </p:nvSpPr>
        <p:spPr>
          <a:xfrm>
            <a:off x="755576" y="48208"/>
            <a:ext cx="6840760" cy="954099"/>
          </a:xfrm>
          <a:prstGeom prst="rect">
            <a:avLst/>
          </a:prstGeom>
          <a:noFill/>
        </p:spPr>
        <p:txBody>
          <a:bodyPr wrap="square" lIns="91432" tIns="45716" rIns="91432" bIns="45716" rtlCol="0">
            <a:spAutoFit/>
          </a:bodyPr>
          <a:lstStyle/>
          <a:p>
            <a:r>
              <a:rPr lang="es-ES" sz="2800" b="1" dirty="0">
                <a:solidFill>
                  <a:srgbClr val="0066FF"/>
                </a:solidFill>
                <a:latin typeface="+mj-lt"/>
                <a:ea typeface="+mj-ea"/>
                <a:cs typeface="+mj-cs"/>
              </a:rPr>
              <a:t>Proyectos: </a:t>
            </a:r>
          </a:p>
          <a:p>
            <a:r>
              <a:rPr lang="es-ES" sz="2800" b="1" dirty="0">
                <a:solidFill>
                  <a:srgbClr val="0066FF"/>
                </a:solidFill>
                <a:latin typeface="+mj-lt"/>
                <a:ea typeface="+mj-ea"/>
                <a:cs typeface="+mj-cs"/>
              </a:rPr>
              <a:t>Borde Costero Norte y Borde Costero Sur</a:t>
            </a:r>
          </a:p>
        </p:txBody>
      </p:sp>
      <p:sp>
        <p:nvSpPr>
          <p:cNvPr id="5" name="Rectángulo 4">
            <a:extLst>
              <a:ext uri="{FF2B5EF4-FFF2-40B4-BE49-F238E27FC236}">
                <a16:creationId xmlns:a16="http://schemas.microsoft.com/office/drawing/2014/main" id="{DFE1E955-4500-48D0-AF18-E6472EB90986}"/>
              </a:ext>
            </a:extLst>
          </p:cNvPr>
          <p:cNvSpPr/>
          <p:nvPr/>
        </p:nvSpPr>
        <p:spPr>
          <a:xfrm>
            <a:off x="251520" y="4653136"/>
            <a:ext cx="4292422" cy="1267159"/>
          </a:xfrm>
          <a:prstGeom prst="rect">
            <a:avLst/>
          </a:prstGeom>
          <a:solidFill>
            <a:schemeClr val="accent6">
              <a:lumMod val="20000"/>
              <a:lumOff val="80000"/>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72070" indent="-285750" algn="just">
              <a:lnSpc>
                <a:spcPct val="107000"/>
              </a:lnSpc>
              <a:buFont typeface="Wingdings" panose="05000000000000000000" pitchFamily="2" charset="2"/>
              <a:buChar char="q"/>
            </a:pPr>
            <a:r>
              <a:rPr lang="es-CL" sz="135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Completar Ingeniería de proyectos.</a:t>
            </a:r>
          </a:p>
          <a:p>
            <a:pPr marL="272070" indent="-285750" algn="just">
              <a:lnSpc>
                <a:spcPct val="107000"/>
              </a:lnSpc>
              <a:buFont typeface="Wingdings" panose="05000000000000000000" pitchFamily="2" charset="2"/>
              <a:buChar char="q"/>
            </a:pPr>
            <a:r>
              <a:rPr lang="es-CL" sz="135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Coordinación de ejecución terceros (EFE, IMSA, IMSD, MOP    DOP)</a:t>
            </a:r>
          </a:p>
          <a:p>
            <a:pPr marL="272070" indent="-285750" algn="just">
              <a:lnSpc>
                <a:spcPct val="107000"/>
              </a:lnSpc>
              <a:buFont typeface="Wingdings" panose="05000000000000000000" pitchFamily="2" charset="2"/>
              <a:buChar char="q"/>
            </a:pPr>
            <a:r>
              <a:rPr lang="es-CL" sz="135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Algunos de estos proyectos son compromiso de EPSA con Municipalidad de San Antonio.</a:t>
            </a:r>
          </a:p>
          <a:p>
            <a:pPr marL="272070" indent="-285750" algn="just">
              <a:lnSpc>
                <a:spcPct val="107000"/>
              </a:lnSpc>
              <a:buFont typeface="Wingdings" panose="05000000000000000000" pitchFamily="2" charset="2"/>
              <a:buChar char="q"/>
            </a:pPr>
            <a:r>
              <a:rPr lang="es-CL" sz="135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Existen otras iniciativas: Plan Maestro Puertecito</a:t>
            </a:r>
          </a:p>
        </p:txBody>
      </p:sp>
      <p:pic>
        <p:nvPicPr>
          <p:cNvPr id="7" name="Imagen 6">
            <a:extLst>
              <a:ext uri="{FF2B5EF4-FFF2-40B4-BE49-F238E27FC236}">
                <a16:creationId xmlns:a16="http://schemas.microsoft.com/office/drawing/2014/main" id="{B7568732-20B7-42C9-B576-FA204ABCC6B1}"/>
              </a:ext>
            </a:extLst>
          </p:cNvPr>
          <p:cNvPicPr/>
          <p:nvPr/>
        </p:nvPicPr>
        <p:blipFill>
          <a:blip r:embed="rId2" cstate="email">
            <a:extLst>
              <a:ext uri="{28A0092B-C50C-407E-A947-70E740481C1C}">
                <a14:useLocalDpi xmlns:a14="http://schemas.microsoft.com/office/drawing/2010/main"/>
              </a:ext>
            </a:extLst>
          </a:blip>
          <a:srcRect/>
          <a:stretch>
            <a:fillRect/>
          </a:stretch>
        </p:blipFill>
        <p:spPr bwMode="auto">
          <a:xfrm>
            <a:off x="251520" y="1822938"/>
            <a:ext cx="3967783" cy="2510766"/>
          </a:xfrm>
          <a:prstGeom prst="rect">
            <a:avLst/>
          </a:prstGeom>
          <a:noFill/>
          <a:ln>
            <a:solidFill>
              <a:schemeClr val="accent1">
                <a:shade val="50000"/>
              </a:schemeClr>
            </a:solidFill>
          </a:ln>
        </p:spPr>
      </p:pic>
      <p:pic>
        <p:nvPicPr>
          <p:cNvPr id="8" name="Imagen 7">
            <a:extLst>
              <a:ext uri="{FF2B5EF4-FFF2-40B4-BE49-F238E27FC236}">
                <a16:creationId xmlns:a16="http://schemas.microsoft.com/office/drawing/2014/main" id="{13DEFF0B-F9A0-4BA8-9D94-64858C15320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64088" y="1074664"/>
            <a:ext cx="2104861" cy="2857694"/>
          </a:xfrm>
          <a:prstGeom prst="rect">
            <a:avLst/>
          </a:prstGeom>
          <a:ln>
            <a:solidFill>
              <a:schemeClr val="tx2"/>
            </a:solidFill>
          </a:ln>
        </p:spPr>
      </p:pic>
      <p:pic>
        <p:nvPicPr>
          <p:cNvPr id="2050" name="Picture 2">
            <a:extLst>
              <a:ext uri="{FF2B5EF4-FFF2-40B4-BE49-F238E27FC236}">
                <a16:creationId xmlns:a16="http://schemas.microsoft.com/office/drawing/2014/main" id="{2A063F20-70C7-4CE5-8C04-288907E68FA8}"/>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924697" y="4077072"/>
            <a:ext cx="3967783" cy="252791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 name="Rectángulo 1">
            <a:extLst>
              <a:ext uri="{FF2B5EF4-FFF2-40B4-BE49-F238E27FC236}">
                <a16:creationId xmlns:a16="http://schemas.microsoft.com/office/drawing/2014/main" id="{9EA0ACF4-05BF-4C28-8BC4-BC657DEC2782}"/>
              </a:ext>
            </a:extLst>
          </p:cNvPr>
          <p:cNvSpPr/>
          <p:nvPr/>
        </p:nvSpPr>
        <p:spPr>
          <a:xfrm>
            <a:off x="7596336" y="1048110"/>
            <a:ext cx="1080120" cy="4553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0" name="Imagen 5">
            <a:extLst>
              <a:ext uri="{FF2B5EF4-FFF2-40B4-BE49-F238E27FC236}">
                <a16:creationId xmlns:a16="http://schemas.microsoft.com/office/drawing/2014/main" id="{62FBD27F-960F-419E-BF1E-873B5FBEB420}"/>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684973" y="332656"/>
            <a:ext cx="1374775" cy="77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563941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4">
            <a:extLst>
              <a:ext uri="{FF2B5EF4-FFF2-40B4-BE49-F238E27FC236}">
                <a16:creationId xmlns:a16="http://schemas.microsoft.com/office/drawing/2014/main" id="{35B6290C-40E6-4D16-A095-E5646A26FC50}"/>
              </a:ext>
            </a:extLst>
          </p:cNvPr>
          <p:cNvSpPr>
            <a:spLocks noGrp="1"/>
          </p:cNvSpPr>
          <p:nvPr/>
        </p:nvSpPr>
        <p:spPr>
          <a:xfrm>
            <a:off x="7440597" y="5726907"/>
            <a:ext cx="1600200" cy="273844"/>
          </a:xfrm>
          <a:prstGeom prst="rect">
            <a:avLst/>
          </a:prstGeom>
        </p:spPr>
        <p:txBody>
          <a:bodyPr/>
          <a:lstStyle>
            <a:defPPr>
              <a:defRPr lang="es-CL"/>
            </a:defPPr>
            <a:lvl1pPr marL="0" algn="l" defTabSz="914400" rtl="0" eaLnBrk="1" latinLnBrk="0" hangingPunct="1">
              <a:defRPr sz="1050" kern="1200" smtClean="0">
                <a:solidFill>
                  <a:schemeClr val="tx1"/>
                </a:solidFill>
                <a:latin typeface="Verdana" pitchFamily="34" charset="0"/>
                <a:ea typeface="Verdana" pitchFamily="34" charset="0"/>
                <a:cs typeface="Verdana"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48B0BDFA-15BB-4463-8EEF-DF8C146BEBC5}" type="slidenum">
              <a:rPr lang="es-ES_tradnl" sz="750">
                <a:solidFill>
                  <a:schemeClr val="bg1"/>
                </a:solidFill>
              </a:rPr>
              <a:pPr algn="r">
                <a:defRPr/>
              </a:pPr>
              <a:t>25</a:t>
            </a:fld>
            <a:endParaRPr lang="es-ES_tradnl" sz="750" dirty="0">
              <a:solidFill>
                <a:schemeClr val="bg1"/>
              </a:solidFill>
            </a:endParaRPr>
          </a:p>
        </p:txBody>
      </p:sp>
      <p:pic>
        <p:nvPicPr>
          <p:cNvPr id="5" name="Imagen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94384" y="1382336"/>
            <a:ext cx="904875" cy="466725"/>
          </a:xfrm>
          <a:prstGeom prst="rect">
            <a:avLst/>
          </a:prstGeom>
        </p:spPr>
      </p:pic>
      <p:sp>
        <p:nvSpPr>
          <p:cNvPr id="18" name="CuadroTexto 17">
            <a:extLst>
              <a:ext uri="{FF2B5EF4-FFF2-40B4-BE49-F238E27FC236}">
                <a16:creationId xmlns:a16="http://schemas.microsoft.com/office/drawing/2014/main" id="{04366407-59E3-4AD1-BFF3-FAFF69BF9827}"/>
              </a:ext>
            </a:extLst>
          </p:cNvPr>
          <p:cNvSpPr txBox="1"/>
          <p:nvPr/>
        </p:nvSpPr>
        <p:spPr>
          <a:xfrm>
            <a:off x="298091" y="1394104"/>
            <a:ext cx="638735" cy="443190"/>
          </a:xfrm>
          <a:prstGeom prst="rect">
            <a:avLst/>
          </a:prstGeom>
          <a:noFill/>
        </p:spPr>
        <p:txBody>
          <a:bodyPr vert="horz" wrap="square" lIns="68543" tIns="34286" rIns="68543" bIns="34286" rtlCol="0" anchor="ctr">
            <a:spAutoFit/>
          </a:bodyPr>
          <a:lstStyle>
            <a:defPPr>
              <a:defRPr lang="es-ES"/>
            </a:defPPr>
            <a:lvl1pPr>
              <a:lnSpc>
                <a:spcPct val="90000"/>
              </a:lnSpc>
              <a:spcBef>
                <a:spcPct val="0"/>
              </a:spcBef>
              <a:buNone/>
              <a:defRPr sz="3200" b="1">
                <a:solidFill>
                  <a:srgbClr val="29B5E3"/>
                </a:solidFill>
                <a:latin typeface="Arial"/>
                <a:cs typeface="Arial"/>
              </a:defRPr>
            </a:lvl1pPr>
          </a:lstStyle>
          <a:p>
            <a:r>
              <a:rPr lang="es-CL" sz="2700" dirty="0">
                <a:solidFill>
                  <a:schemeClr val="bg1"/>
                </a:solidFill>
                <a:latin typeface="Arial" charset="0"/>
                <a:ea typeface="Arial" charset="0"/>
                <a:cs typeface="Arial" charset="0"/>
              </a:rPr>
              <a:t>4,1</a:t>
            </a:r>
          </a:p>
        </p:txBody>
      </p:sp>
      <p:sp>
        <p:nvSpPr>
          <p:cNvPr id="3" name="CuadroTexto 2">
            <a:extLst>
              <a:ext uri="{FF2B5EF4-FFF2-40B4-BE49-F238E27FC236}">
                <a16:creationId xmlns:a16="http://schemas.microsoft.com/office/drawing/2014/main" id="{A9121407-066B-46D8-B480-9BECB7927DFB}"/>
              </a:ext>
            </a:extLst>
          </p:cNvPr>
          <p:cNvSpPr txBox="1"/>
          <p:nvPr/>
        </p:nvSpPr>
        <p:spPr>
          <a:xfrm>
            <a:off x="617458" y="548680"/>
            <a:ext cx="7338918" cy="800219"/>
          </a:xfrm>
          <a:prstGeom prst="rect">
            <a:avLst/>
          </a:prstGeom>
          <a:noFill/>
        </p:spPr>
        <p:txBody>
          <a:bodyPr wrap="square" rtlCol="0">
            <a:spAutoFit/>
          </a:bodyPr>
          <a:lstStyle/>
          <a:p>
            <a:r>
              <a:rPr lang="es-CL" sz="2800" b="1" dirty="0">
                <a:solidFill>
                  <a:srgbClr val="0066FF"/>
                </a:solidFill>
                <a:latin typeface="+mj-lt"/>
                <a:ea typeface="+mj-ea"/>
                <a:cs typeface="+mj-cs"/>
              </a:rPr>
              <a:t>Sector  área céntrica Sector Pacheco Altamirano</a:t>
            </a:r>
          </a:p>
          <a:p>
            <a:endParaRPr lang="es-ES" dirty="0">
              <a:solidFill>
                <a:srgbClr val="0066FF"/>
              </a:solidFill>
            </a:endParaRPr>
          </a:p>
        </p:txBody>
      </p:sp>
      <p:pic>
        <p:nvPicPr>
          <p:cNvPr id="8" name="Imagen 7">
            <a:extLst>
              <a:ext uri="{FF2B5EF4-FFF2-40B4-BE49-F238E27FC236}">
                <a16:creationId xmlns:a16="http://schemas.microsoft.com/office/drawing/2014/main" id="{937875D3-DA0A-4B8F-83E4-D314CAB0984C}"/>
              </a:ext>
            </a:extLst>
          </p:cNvPr>
          <p:cNvPicPr>
            <a:picLocks noChangeAspect="1"/>
          </p:cNvPicPr>
          <p:nvPr/>
        </p:nvPicPr>
        <p:blipFill>
          <a:blip r:embed="rId3"/>
          <a:stretch>
            <a:fillRect/>
          </a:stretch>
        </p:blipFill>
        <p:spPr>
          <a:xfrm>
            <a:off x="617458" y="1976599"/>
            <a:ext cx="7981950" cy="4352925"/>
          </a:xfrm>
          <a:prstGeom prst="rect">
            <a:avLst/>
          </a:prstGeom>
        </p:spPr>
      </p:pic>
      <p:sp>
        <p:nvSpPr>
          <p:cNvPr id="9" name="Rectángulo 8">
            <a:extLst>
              <a:ext uri="{FF2B5EF4-FFF2-40B4-BE49-F238E27FC236}">
                <a16:creationId xmlns:a16="http://schemas.microsoft.com/office/drawing/2014/main" id="{BF750AA6-02E5-48A2-99E6-F54BCCCB2BD8}"/>
              </a:ext>
            </a:extLst>
          </p:cNvPr>
          <p:cNvSpPr/>
          <p:nvPr/>
        </p:nvSpPr>
        <p:spPr>
          <a:xfrm>
            <a:off x="617458" y="2490872"/>
            <a:ext cx="1938318" cy="218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40932710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142EF26-AEBD-4C7F-A930-12D683FF04C7}"/>
              </a:ext>
            </a:extLst>
          </p:cNvPr>
          <p:cNvSpPr>
            <a:spLocks noGrp="1"/>
          </p:cNvSpPr>
          <p:nvPr>
            <p:ph type="title"/>
          </p:nvPr>
        </p:nvSpPr>
        <p:spPr>
          <a:xfrm>
            <a:off x="628650" y="365125"/>
            <a:ext cx="7886700" cy="1325563"/>
          </a:xfrm>
        </p:spPr>
        <p:txBody>
          <a:bodyPr vert="horz" lIns="91440" tIns="45720" rIns="91440" bIns="45720" rtlCol="0" anchor="ctr">
            <a:normAutofit/>
          </a:bodyPr>
          <a:lstStyle/>
          <a:p>
            <a:pPr algn="l">
              <a:lnSpc>
                <a:spcPct val="90000"/>
              </a:lnSpc>
            </a:pPr>
            <a:r>
              <a:rPr lang="en-US" sz="2800" dirty="0"/>
              <a:t>Sector  Plaza del Mar </a:t>
            </a:r>
            <a:r>
              <a:rPr lang="en-US" sz="2800" dirty="0" err="1"/>
              <a:t>año</a:t>
            </a:r>
            <a:r>
              <a:rPr lang="en-US" sz="2800" dirty="0"/>
              <a:t> 2030 </a:t>
            </a:r>
            <a:r>
              <a:rPr lang="en-US" sz="2800" dirty="0" err="1"/>
              <a:t>en</a:t>
            </a:r>
            <a:r>
              <a:rPr lang="en-US" sz="2800" dirty="0"/>
              <a:t> </a:t>
            </a:r>
            <a:r>
              <a:rPr lang="en-US" sz="2800" dirty="0" err="1"/>
              <a:t>adelante</a:t>
            </a:r>
            <a:br>
              <a:rPr lang="en-US" sz="3800" kern="1200" dirty="0">
                <a:solidFill>
                  <a:schemeClr val="tx1"/>
                </a:solidFill>
                <a:latin typeface="+mj-lt"/>
                <a:ea typeface="+mj-ea"/>
                <a:cs typeface="+mj-cs"/>
              </a:rPr>
            </a:br>
            <a:endParaRPr lang="en-US" sz="3800" kern="1200" dirty="0">
              <a:solidFill>
                <a:schemeClr val="tx1"/>
              </a:solidFill>
              <a:latin typeface="+mj-lt"/>
              <a:ea typeface="+mj-ea"/>
              <a:cs typeface="+mj-cs"/>
            </a:endParaRPr>
          </a:p>
        </p:txBody>
      </p:sp>
      <p:pic>
        <p:nvPicPr>
          <p:cNvPr id="12" name="Imagen 11">
            <a:extLst>
              <a:ext uri="{FF2B5EF4-FFF2-40B4-BE49-F238E27FC236}">
                <a16:creationId xmlns:a16="http://schemas.microsoft.com/office/drawing/2014/main" id="{7D07085E-7416-4A2A-AE78-956F63D2D96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21506" y="1988364"/>
            <a:ext cx="7893844" cy="4025861"/>
          </a:xfrm>
          <a:prstGeom prst="rect">
            <a:avLst/>
          </a:prstGeom>
        </p:spPr>
      </p:pic>
      <p:sp>
        <p:nvSpPr>
          <p:cNvPr id="13" name="Rectángulo 12">
            <a:extLst>
              <a:ext uri="{FF2B5EF4-FFF2-40B4-BE49-F238E27FC236}">
                <a16:creationId xmlns:a16="http://schemas.microsoft.com/office/drawing/2014/main" id="{08745FA5-0218-4479-979C-95D0184CE27C}"/>
              </a:ext>
            </a:extLst>
          </p:cNvPr>
          <p:cNvSpPr/>
          <p:nvPr/>
        </p:nvSpPr>
        <p:spPr>
          <a:xfrm>
            <a:off x="628650" y="2420888"/>
            <a:ext cx="1423070"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0999012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4">
            <a:extLst>
              <a:ext uri="{FF2B5EF4-FFF2-40B4-BE49-F238E27FC236}">
                <a16:creationId xmlns:a16="http://schemas.microsoft.com/office/drawing/2014/main" id="{35B6290C-40E6-4D16-A095-E5646A26FC50}"/>
              </a:ext>
            </a:extLst>
          </p:cNvPr>
          <p:cNvSpPr>
            <a:spLocks noGrp="1"/>
          </p:cNvSpPr>
          <p:nvPr/>
        </p:nvSpPr>
        <p:spPr>
          <a:xfrm>
            <a:off x="7440597" y="5726907"/>
            <a:ext cx="1600200" cy="273844"/>
          </a:xfrm>
          <a:prstGeom prst="rect">
            <a:avLst/>
          </a:prstGeom>
        </p:spPr>
        <p:txBody>
          <a:bodyPr/>
          <a:lstStyle>
            <a:defPPr>
              <a:defRPr lang="es-CL"/>
            </a:defPPr>
            <a:lvl1pPr marL="0" algn="l" defTabSz="914400" rtl="0" eaLnBrk="1" latinLnBrk="0" hangingPunct="1">
              <a:defRPr sz="1050" kern="1200" smtClean="0">
                <a:solidFill>
                  <a:schemeClr val="tx1"/>
                </a:solidFill>
                <a:latin typeface="Verdana" pitchFamily="34" charset="0"/>
                <a:ea typeface="Verdana" pitchFamily="34" charset="0"/>
                <a:cs typeface="Verdana"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48B0BDFA-15BB-4463-8EEF-DF8C146BEBC5}" type="slidenum">
              <a:rPr lang="es-ES_tradnl" sz="750">
                <a:solidFill>
                  <a:schemeClr val="bg1"/>
                </a:solidFill>
              </a:rPr>
              <a:pPr algn="r">
                <a:defRPr/>
              </a:pPr>
              <a:t>27</a:t>
            </a:fld>
            <a:endParaRPr lang="es-ES_tradnl" sz="750" dirty="0">
              <a:solidFill>
                <a:schemeClr val="bg1"/>
              </a:solidFill>
            </a:endParaRPr>
          </a:p>
        </p:txBody>
      </p:sp>
      <p:pic>
        <p:nvPicPr>
          <p:cNvPr id="5" name="Imagen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94384" y="1382336"/>
            <a:ext cx="904875" cy="466725"/>
          </a:xfrm>
          <a:prstGeom prst="rect">
            <a:avLst/>
          </a:prstGeom>
        </p:spPr>
      </p:pic>
      <p:sp>
        <p:nvSpPr>
          <p:cNvPr id="18" name="CuadroTexto 17">
            <a:extLst>
              <a:ext uri="{FF2B5EF4-FFF2-40B4-BE49-F238E27FC236}">
                <a16:creationId xmlns:a16="http://schemas.microsoft.com/office/drawing/2014/main" id="{04366407-59E3-4AD1-BFF3-FAFF69BF9827}"/>
              </a:ext>
            </a:extLst>
          </p:cNvPr>
          <p:cNvSpPr txBox="1"/>
          <p:nvPr/>
        </p:nvSpPr>
        <p:spPr>
          <a:xfrm>
            <a:off x="298091" y="1394104"/>
            <a:ext cx="638735" cy="443190"/>
          </a:xfrm>
          <a:prstGeom prst="rect">
            <a:avLst/>
          </a:prstGeom>
          <a:noFill/>
        </p:spPr>
        <p:txBody>
          <a:bodyPr vert="horz" wrap="square" lIns="68543" tIns="34286" rIns="68543" bIns="34286" rtlCol="0" anchor="ctr">
            <a:spAutoFit/>
          </a:bodyPr>
          <a:lstStyle>
            <a:defPPr>
              <a:defRPr lang="es-ES"/>
            </a:defPPr>
            <a:lvl1pPr>
              <a:lnSpc>
                <a:spcPct val="90000"/>
              </a:lnSpc>
              <a:spcBef>
                <a:spcPct val="0"/>
              </a:spcBef>
              <a:buNone/>
              <a:defRPr sz="3200" b="1">
                <a:solidFill>
                  <a:srgbClr val="29B5E3"/>
                </a:solidFill>
                <a:latin typeface="Arial"/>
                <a:cs typeface="Arial"/>
              </a:defRPr>
            </a:lvl1pPr>
          </a:lstStyle>
          <a:p>
            <a:r>
              <a:rPr lang="es-CL" sz="2700" dirty="0">
                <a:solidFill>
                  <a:schemeClr val="bg1"/>
                </a:solidFill>
                <a:latin typeface="Arial" charset="0"/>
                <a:ea typeface="Arial" charset="0"/>
                <a:cs typeface="Arial" charset="0"/>
              </a:rPr>
              <a:t>4,1</a:t>
            </a:r>
          </a:p>
        </p:txBody>
      </p:sp>
      <p:sp>
        <p:nvSpPr>
          <p:cNvPr id="3" name="CuadroTexto 2">
            <a:extLst>
              <a:ext uri="{FF2B5EF4-FFF2-40B4-BE49-F238E27FC236}">
                <a16:creationId xmlns:a16="http://schemas.microsoft.com/office/drawing/2014/main" id="{0639B01F-3170-454F-A34C-F2B03F85FA3A}"/>
              </a:ext>
            </a:extLst>
          </p:cNvPr>
          <p:cNvSpPr txBox="1"/>
          <p:nvPr/>
        </p:nvSpPr>
        <p:spPr>
          <a:xfrm>
            <a:off x="936826" y="476672"/>
            <a:ext cx="6875534" cy="800219"/>
          </a:xfrm>
          <a:prstGeom prst="rect">
            <a:avLst/>
          </a:prstGeom>
          <a:noFill/>
        </p:spPr>
        <p:txBody>
          <a:bodyPr wrap="square" rtlCol="0">
            <a:spAutoFit/>
          </a:bodyPr>
          <a:lstStyle/>
          <a:p>
            <a:r>
              <a:rPr lang="es-CL" sz="2800" b="1" dirty="0">
                <a:solidFill>
                  <a:srgbClr val="0066FF"/>
                </a:solidFill>
                <a:latin typeface="+mj-lt"/>
                <a:ea typeface="+mj-ea"/>
                <a:cs typeface="+mj-cs"/>
              </a:rPr>
              <a:t>Sector  parque talud Cerro Centinela</a:t>
            </a:r>
          </a:p>
          <a:p>
            <a:endParaRPr lang="es-ES" dirty="0"/>
          </a:p>
        </p:txBody>
      </p:sp>
      <p:sp>
        <p:nvSpPr>
          <p:cNvPr id="6" name="CuadroTexto 5">
            <a:extLst>
              <a:ext uri="{FF2B5EF4-FFF2-40B4-BE49-F238E27FC236}">
                <a16:creationId xmlns:a16="http://schemas.microsoft.com/office/drawing/2014/main" id="{2177CF54-F137-46A0-AECC-206BBF600EB5}"/>
              </a:ext>
            </a:extLst>
          </p:cNvPr>
          <p:cNvSpPr txBox="1"/>
          <p:nvPr/>
        </p:nvSpPr>
        <p:spPr>
          <a:xfrm>
            <a:off x="936826" y="6466526"/>
            <a:ext cx="7787068" cy="369332"/>
          </a:xfrm>
          <a:prstGeom prst="rect">
            <a:avLst/>
          </a:prstGeom>
          <a:noFill/>
        </p:spPr>
        <p:txBody>
          <a:bodyPr wrap="none" rtlCol="0">
            <a:spAutoFit/>
          </a:bodyPr>
          <a:lstStyle/>
          <a:p>
            <a:r>
              <a:rPr lang="es-CL" dirty="0"/>
              <a:t>Arriendo de EPSA a EFE de 700 metros de faja vía levantada desde Sitio 9 al norte</a:t>
            </a:r>
          </a:p>
        </p:txBody>
      </p:sp>
      <p:pic>
        <p:nvPicPr>
          <p:cNvPr id="7" name="Imagen 6">
            <a:extLst>
              <a:ext uri="{FF2B5EF4-FFF2-40B4-BE49-F238E27FC236}">
                <a16:creationId xmlns:a16="http://schemas.microsoft.com/office/drawing/2014/main" id="{9DA78A6E-4BFF-4DEB-A334-3BB8B958978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51720" y="2708920"/>
            <a:ext cx="4172955" cy="2022152"/>
          </a:xfrm>
          <a:prstGeom prst="rect">
            <a:avLst/>
          </a:prstGeom>
        </p:spPr>
      </p:pic>
      <p:pic>
        <p:nvPicPr>
          <p:cNvPr id="8" name="Imagen 7">
            <a:extLst>
              <a:ext uri="{FF2B5EF4-FFF2-40B4-BE49-F238E27FC236}">
                <a16:creationId xmlns:a16="http://schemas.microsoft.com/office/drawing/2014/main" id="{BFA243F2-56D4-4FCE-8E6B-969B5AC5FB68}"/>
              </a:ext>
            </a:extLst>
          </p:cNvPr>
          <p:cNvPicPr>
            <a:picLocks noChangeAspect="1"/>
          </p:cNvPicPr>
          <p:nvPr/>
        </p:nvPicPr>
        <p:blipFill>
          <a:blip r:embed="rId4"/>
          <a:stretch>
            <a:fillRect/>
          </a:stretch>
        </p:blipFill>
        <p:spPr>
          <a:xfrm>
            <a:off x="544741" y="1546698"/>
            <a:ext cx="7896225" cy="4467225"/>
          </a:xfrm>
          <a:prstGeom prst="rect">
            <a:avLst/>
          </a:prstGeom>
        </p:spPr>
      </p:pic>
      <p:sp>
        <p:nvSpPr>
          <p:cNvPr id="10" name="Rectángulo 9">
            <a:extLst>
              <a:ext uri="{FF2B5EF4-FFF2-40B4-BE49-F238E27FC236}">
                <a16:creationId xmlns:a16="http://schemas.microsoft.com/office/drawing/2014/main" id="{71A83751-8EFE-43BB-AE3A-0905BC770055}"/>
              </a:ext>
            </a:extLst>
          </p:cNvPr>
          <p:cNvSpPr/>
          <p:nvPr/>
        </p:nvSpPr>
        <p:spPr>
          <a:xfrm>
            <a:off x="544741" y="2181884"/>
            <a:ext cx="1362963" cy="2390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7080087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4">
            <a:extLst>
              <a:ext uri="{FF2B5EF4-FFF2-40B4-BE49-F238E27FC236}">
                <a16:creationId xmlns:a16="http://schemas.microsoft.com/office/drawing/2014/main" id="{35B6290C-40E6-4D16-A095-E5646A26FC50}"/>
              </a:ext>
            </a:extLst>
          </p:cNvPr>
          <p:cNvSpPr>
            <a:spLocks noGrp="1"/>
          </p:cNvSpPr>
          <p:nvPr/>
        </p:nvSpPr>
        <p:spPr>
          <a:xfrm>
            <a:off x="7440597" y="5726907"/>
            <a:ext cx="1600200" cy="273844"/>
          </a:xfrm>
          <a:prstGeom prst="rect">
            <a:avLst/>
          </a:prstGeom>
        </p:spPr>
        <p:txBody>
          <a:bodyPr/>
          <a:lstStyle>
            <a:defPPr>
              <a:defRPr lang="es-CL"/>
            </a:defPPr>
            <a:lvl1pPr marL="0" algn="l" defTabSz="914400" rtl="0" eaLnBrk="1" latinLnBrk="0" hangingPunct="1">
              <a:defRPr sz="1050" kern="1200" smtClean="0">
                <a:solidFill>
                  <a:schemeClr val="tx1"/>
                </a:solidFill>
                <a:latin typeface="Verdana" pitchFamily="34" charset="0"/>
                <a:ea typeface="Verdana" pitchFamily="34" charset="0"/>
                <a:cs typeface="Verdana"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48B0BDFA-15BB-4463-8EEF-DF8C146BEBC5}" type="slidenum">
              <a:rPr lang="es-ES_tradnl" sz="750">
                <a:solidFill>
                  <a:schemeClr val="bg1"/>
                </a:solidFill>
              </a:rPr>
              <a:pPr algn="r">
                <a:defRPr/>
              </a:pPr>
              <a:t>28</a:t>
            </a:fld>
            <a:endParaRPr lang="es-ES_tradnl" sz="750" dirty="0">
              <a:solidFill>
                <a:schemeClr val="bg1"/>
              </a:solidFill>
            </a:endParaRPr>
          </a:p>
        </p:txBody>
      </p:sp>
      <p:pic>
        <p:nvPicPr>
          <p:cNvPr id="5" name="Imagen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94384" y="1382336"/>
            <a:ext cx="904875" cy="466725"/>
          </a:xfrm>
          <a:prstGeom prst="rect">
            <a:avLst/>
          </a:prstGeom>
        </p:spPr>
      </p:pic>
      <p:sp>
        <p:nvSpPr>
          <p:cNvPr id="18" name="CuadroTexto 17">
            <a:extLst>
              <a:ext uri="{FF2B5EF4-FFF2-40B4-BE49-F238E27FC236}">
                <a16:creationId xmlns:a16="http://schemas.microsoft.com/office/drawing/2014/main" id="{04366407-59E3-4AD1-BFF3-FAFF69BF9827}"/>
              </a:ext>
            </a:extLst>
          </p:cNvPr>
          <p:cNvSpPr txBox="1"/>
          <p:nvPr/>
        </p:nvSpPr>
        <p:spPr>
          <a:xfrm>
            <a:off x="298091" y="1394104"/>
            <a:ext cx="638735" cy="443190"/>
          </a:xfrm>
          <a:prstGeom prst="rect">
            <a:avLst/>
          </a:prstGeom>
          <a:noFill/>
        </p:spPr>
        <p:txBody>
          <a:bodyPr vert="horz" wrap="square" lIns="68543" tIns="34286" rIns="68543" bIns="34286" rtlCol="0" anchor="ctr">
            <a:spAutoFit/>
          </a:bodyPr>
          <a:lstStyle>
            <a:defPPr>
              <a:defRPr lang="es-ES"/>
            </a:defPPr>
            <a:lvl1pPr>
              <a:lnSpc>
                <a:spcPct val="90000"/>
              </a:lnSpc>
              <a:spcBef>
                <a:spcPct val="0"/>
              </a:spcBef>
              <a:buNone/>
              <a:defRPr sz="3200" b="1">
                <a:solidFill>
                  <a:srgbClr val="29B5E3"/>
                </a:solidFill>
                <a:latin typeface="Arial"/>
                <a:cs typeface="Arial"/>
              </a:defRPr>
            </a:lvl1pPr>
          </a:lstStyle>
          <a:p>
            <a:r>
              <a:rPr lang="es-CL" sz="2700" dirty="0">
                <a:solidFill>
                  <a:schemeClr val="bg1"/>
                </a:solidFill>
                <a:latin typeface="Arial" charset="0"/>
                <a:ea typeface="Arial" charset="0"/>
                <a:cs typeface="Arial" charset="0"/>
              </a:rPr>
              <a:t>4,1</a:t>
            </a:r>
          </a:p>
        </p:txBody>
      </p:sp>
      <p:sp>
        <p:nvSpPr>
          <p:cNvPr id="2" name="CuadroTexto 1">
            <a:extLst>
              <a:ext uri="{FF2B5EF4-FFF2-40B4-BE49-F238E27FC236}">
                <a16:creationId xmlns:a16="http://schemas.microsoft.com/office/drawing/2014/main" id="{A556D5AF-56B2-465E-BB2E-EB5253264733}"/>
              </a:ext>
            </a:extLst>
          </p:cNvPr>
          <p:cNvSpPr txBox="1"/>
          <p:nvPr/>
        </p:nvSpPr>
        <p:spPr>
          <a:xfrm>
            <a:off x="936826" y="476672"/>
            <a:ext cx="3853803" cy="800219"/>
          </a:xfrm>
          <a:prstGeom prst="rect">
            <a:avLst/>
          </a:prstGeom>
          <a:noFill/>
        </p:spPr>
        <p:txBody>
          <a:bodyPr wrap="square" rtlCol="0">
            <a:spAutoFit/>
          </a:bodyPr>
          <a:lstStyle/>
          <a:p>
            <a:r>
              <a:rPr lang="es-CL" sz="2800" b="1" dirty="0">
                <a:solidFill>
                  <a:srgbClr val="0066FF"/>
                </a:solidFill>
                <a:latin typeface="+mj-lt"/>
                <a:ea typeface="+mj-ea"/>
                <a:cs typeface="+mj-cs"/>
              </a:rPr>
              <a:t>Sector  Camanchaca</a:t>
            </a:r>
          </a:p>
          <a:p>
            <a:endParaRPr lang="es-ES" dirty="0"/>
          </a:p>
        </p:txBody>
      </p:sp>
      <p:pic>
        <p:nvPicPr>
          <p:cNvPr id="7" name="Imagen 6" descr="Imagen que contiene exterior, árbol, cielo&#10;&#10;Descripción generada con confianza muy alta">
            <a:extLst>
              <a:ext uri="{FF2B5EF4-FFF2-40B4-BE49-F238E27FC236}">
                <a16:creationId xmlns:a16="http://schemas.microsoft.com/office/drawing/2014/main" id="{11D1EF3B-4D1B-4AAC-AF70-A957D1E97F8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83768" y="2708920"/>
            <a:ext cx="4286572" cy="2143891"/>
          </a:xfrm>
          <a:prstGeom prst="rect">
            <a:avLst/>
          </a:prstGeom>
        </p:spPr>
      </p:pic>
      <p:pic>
        <p:nvPicPr>
          <p:cNvPr id="8" name="Imagen 7">
            <a:extLst>
              <a:ext uri="{FF2B5EF4-FFF2-40B4-BE49-F238E27FC236}">
                <a16:creationId xmlns:a16="http://schemas.microsoft.com/office/drawing/2014/main" id="{440C0301-3D61-4367-BFAC-62AE54FDC5BC}"/>
              </a:ext>
            </a:extLst>
          </p:cNvPr>
          <p:cNvPicPr>
            <a:picLocks noChangeAspect="1"/>
          </p:cNvPicPr>
          <p:nvPr/>
        </p:nvPicPr>
        <p:blipFill>
          <a:blip r:embed="rId4"/>
          <a:stretch>
            <a:fillRect/>
          </a:stretch>
        </p:blipFill>
        <p:spPr>
          <a:xfrm>
            <a:off x="790129" y="1967591"/>
            <a:ext cx="8001000" cy="4457700"/>
          </a:xfrm>
          <a:prstGeom prst="rect">
            <a:avLst/>
          </a:prstGeom>
        </p:spPr>
      </p:pic>
      <p:sp>
        <p:nvSpPr>
          <p:cNvPr id="10" name="Rectángulo 9">
            <a:extLst>
              <a:ext uri="{FF2B5EF4-FFF2-40B4-BE49-F238E27FC236}">
                <a16:creationId xmlns:a16="http://schemas.microsoft.com/office/drawing/2014/main" id="{EB9025DC-2531-4CCD-B82A-FBD7AF299C85}"/>
              </a:ext>
            </a:extLst>
          </p:cNvPr>
          <p:cNvSpPr/>
          <p:nvPr/>
        </p:nvSpPr>
        <p:spPr>
          <a:xfrm>
            <a:off x="790129" y="2636912"/>
            <a:ext cx="1045567"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5560841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1099A0A2-A414-4B89-ADF8-91B96B881E1D}"/>
              </a:ext>
            </a:extLst>
          </p:cNvPr>
          <p:cNvSpPr/>
          <p:nvPr/>
        </p:nvSpPr>
        <p:spPr>
          <a:xfrm>
            <a:off x="324619" y="4509120"/>
            <a:ext cx="4731476" cy="745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350"/>
          </a:p>
        </p:txBody>
      </p:sp>
      <p:sp>
        <p:nvSpPr>
          <p:cNvPr id="4" name="Marcador de número de diapositiva 4">
            <a:extLst>
              <a:ext uri="{FF2B5EF4-FFF2-40B4-BE49-F238E27FC236}">
                <a16:creationId xmlns:a16="http://schemas.microsoft.com/office/drawing/2014/main" id="{35B6290C-40E6-4D16-A095-E5646A26FC50}"/>
              </a:ext>
            </a:extLst>
          </p:cNvPr>
          <p:cNvSpPr>
            <a:spLocks noGrp="1"/>
          </p:cNvSpPr>
          <p:nvPr/>
        </p:nvSpPr>
        <p:spPr>
          <a:xfrm>
            <a:off x="7440597" y="5726907"/>
            <a:ext cx="1600200" cy="273844"/>
          </a:xfrm>
          <a:prstGeom prst="rect">
            <a:avLst/>
          </a:prstGeom>
        </p:spPr>
        <p:txBody>
          <a:bodyPr/>
          <a:lstStyle>
            <a:defPPr>
              <a:defRPr lang="es-CL"/>
            </a:defPPr>
            <a:lvl1pPr marL="0" algn="l" defTabSz="914400" rtl="0" eaLnBrk="1" latinLnBrk="0" hangingPunct="1">
              <a:defRPr sz="1050" kern="1200" smtClean="0">
                <a:solidFill>
                  <a:schemeClr val="tx1"/>
                </a:solidFill>
                <a:latin typeface="Verdana" pitchFamily="34" charset="0"/>
                <a:ea typeface="Verdana" pitchFamily="34" charset="0"/>
                <a:cs typeface="Verdana"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48B0BDFA-15BB-4463-8EEF-DF8C146BEBC5}" type="slidenum">
              <a:rPr lang="es-ES_tradnl" sz="750">
                <a:solidFill>
                  <a:schemeClr val="bg1"/>
                </a:solidFill>
              </a:rPr>
              <a:pPr algn="r">
                <a:defRPr/>
              </a:pPr>
              <a:t>29</a:t>
            </a:fld>
            <a:endParaRPr lang="es-ES_tradnl" sz="750" dirty="0">
              <a:solidFill>
                <a:schemeClr val="bg1"/>
              </a:solidFill>
            </a:endParaRPr>
          </a:p>
        </p:txBody>
      </p:sp>
      <p:sp>
        <p:nvSpPr>
          <p:cNvPr id="2" name="CuadroTexto 1">
            <a:extLst>
              <a:ext uri="{FF2B5EF4-FFF2-40B4-BE49-F238E27FC236}">
                <a16:creationId xmlns:a16="http://schemas.microsoft.com/office/drawing/2014/main" id="{0E3EE865-00F0-4F5D-9773-DB87FF0F5E37}"/>
              </a:ext>
            </a:extLst>
          </p:cNvPr>
          <p:cNvSpPr txBox="1"/>
          <p:nvPr/>
        </p:nvSpPr>
        <p:spPr>
          <a:xfrm>
            <a:off x="80010" y="5594746"/>
            <a:ext cx="1252266" cy="323165"/>
          </a:xfrm>
          <a:prstGeom prst="rect">
            <a:avLst/>
          </a:prstGeom>
          <a:noFill/>
        </p:spPr>
        <p:txBody>
          <a:bodyPr wrap="none" rtlCol="0">
            <a:spAutoFit/>
          </a:bodyPr>
          <a:lstStyle/>
          <a:p>
            <a:r>
              <a:rPr lang="es-CL" sz="1500" dirty="0">
                <a:solidFill>
                  <a:schemeClr val="bg1"/>
                </a:solidFill>
              </a:rPr>
              <a:t>04 junio 2018</a:t>
            </a:r>
          </a:p>
        </p:txBody>
      </p:sp>
      <p:sp>
        <p:nvSpPr>
          <p:cNvPr id="14" name="CuadroTexto 13">
            <a:extLst>
              <a:ext uri="{FF2B5EF4-FFF2-40B4-BE49-F238E27FC236}">
                <a16:creationId xmlns:a16="http://schemas.microsoft.com/office/drawing/2014/main" id="{02E3601E-82F9-4FDF-AA7E-378959F31113}"/>
              </a:ext>
            </a:extLst>
          </p:cNvPr>
          <p:cNvSpPr txBox="1"/>
          <p:nvPr/>
        </p:nvSpPr>
        <p:spPr>
          <a:xfrm>
            <a:off x="802949" y="319398"/>
            <a:ext cx="7538102" cy="650939"/>
          </a:xfrm>
          <a:prstGeom prst="rect">
            <a:avLst/>
          </a:prstGeom>
          <a:noFill/>
        </p:spPr>
        <p:txBody>
          <a:bodyPr vert="horz" wrap="square" lIns="68543" tIns="34286" rIns="68543" bIns="34286" rtlCol="0" anchor="ctr">
            <a:spAutoFit/>
          </a:bodyPr>
          <a:lstStyle>
            <a:defPPr>
              <a:defRPr lang="es-ES"/>
            </a:defPPr>
            <a:lvl1pPr>
              <a:lnSpc>
                <a:spcPct val="90000"/>
              </a:lnSpc>
              <a:spcBef>
                <a:spcPct val="0"/>
              </a:spcBef>
              <a:buNone/>
              <a:defRPr sz="3200" b="1">
                <a:solidFill>
                  <a:srgbClr val="29B5E3"/>
                </a:solidFill>
                <a:latin typeface="Arial"/>
                <a:cs typeface="Arial"/>
              </a:defRPr>
            </a:lvl1pPr>
          </a:lstStyle>
          <a:p>
            <a:r>
              <a:rPr lang="es-CL" sz="2100" dirty="0">
                <a:solidFill>
                  <a:srgbClr val="0066FF"/>
                </a:solidFill>
                <a:latin typeface="Arial" charset="0"/>
                <a:ea typeface="Arial" charset="0"/>
                <a:cs typeface="Arial" charset="0"/>
              </a:rPr>
              <a:t>Empresa Portuaria San Antonio</a:t>
            </a:r>
          </a:p>
          <a:p>
            <a:r>
              <a:rPr lang="es-CL" sz="2100" b="0" dirty="0">
                <a:solidFill>
                  <a:srgbClr val="0066FF"/>
                </a:solidFill>
                <a:latin typeface="Arial" charset="0"/>
                <a:ea typeface="Arial" charset="0"/>
                <a:cs typeface="Arial" charset="0"/>
              </a:rPr>
              <a:t>Plan Maestro Desarrollo Puertecito</a:t>
            </a:r>
          </a:p>
        </p:txBody>
      </p:sp>
      <p:pic>
        <p:nvPicPr>
          <p:cNvPr id="15" name="Imagen 14">
            <a:extLst>
              <a:ext uri="{FF2B5EF4-FFF2-40B4-BE49-F238E27FC236}">
                <a16:creationId xmlns:a16="http://schemas.microsoft.com/office/drawing/2014/main" id="{E8CD7DBD-86BE-4B16-B19B-2CB3428D52D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431518" y="2174803"/>
            <a:ext cx="2609279" cy="3542525"/>
          </a:xfrm>
          <a:prstGeom prst="rect">
            <a:avLst/>
          </a:prstGeom>
        </p:spPr>
      </p:pic>
      <p:pic>
        <p:nvPicPr>
          <p:cNvPr id="17" name="Imagen 16">
            <a:extLst>
              <a:ext uri="{FF2B5EF4-FFF2-40B4-BE49-F238E27FC236}">
                <a16:creationId xmlns:a16="http://schemas.microsoft.com/office/drawing/2014/main" id="{0374CB8C-AD47-4A8E-9A1E-6BA3F26F49E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4619" y="2175867"/>
            <a:ext cx="6082474" cy="3541461"/>
          </a:xfrm>
          <a:prstGeom prst="rect">
            <a:avLst/>
          </a:prstGeom>
        </p:spPr>
      </p:pic>
    </p:spTree>
    <p:extLst>
      <p:ext uri="{BB962C8B-B14F-4D97-AF65-F5344CB8AC3E}">
        <p14:creationId xmlns:p14="http://schemas.microsoft.com/office/powerpoint/2010/main" val="3664926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F86FCD8-BF15-49CD-BC28-2EA32C8D8A73}"/>
              </a:ext>
            </a:extLst>
          </p:cNvPr>
          <p:cNvSpPr>
            <a:spLocks noGrp="1"/>
          </p:cNvSpPr>
          <p:nvPr>
            <p:ph type="title"/>
          </p:nvPr>
        </p:nvSpPr>
        <p:spPr/>
        <p:txBody>
          <a:bodyPr/>
          <a:lstStyle/>
          <a:p>
            <a:r>
              <a:rPr lang="es-CL" sz="2800" dirty="0"/>
              <a:t>Los Consejos de Coordinación Ciudad Puerto</a:t>
            </a:r>
            <a:endParaRPr lang="es-ES" sz="2800" dirty="0"/>
          </a:p>
        </p:txBody>
      </p:sp>
      <p:sp>
        <p:nvSpPr>
          <p:cNvPr id="4" name="CuadroTexto 3">
            <a:extLst>
              <a:ext uri="{FF2B5EF4-FFF2-40B4-BE49-F238E27FC236}">
                <a16:creationId xmlns:a16="http://schemas.microsoft.com/office/drawing/2014/main" id="{1879D72F-FC6A-4631-B786-D171AA159F6A}"/>
              </a:ext>
            </a:extLst>
          </p:cNvPr>
          <p:cNvSpPr txBox="1"/>
          <p:nvPr/>
        </p:nvSpPr>
        <p:spPr>
          <a:xfrm>
            <a:off x="838048" y="1700808"/>
            <a:ext cx="7467904" cy="3416320"/>
          </a:xfrm>
          <a:prstGeom prst="rect">
            <a:avLst/>
          </a:prstGeom>
          <a:noFill/>
        </p:spPr>
        <p:txBody>
          <a:bodyPr wrap="square" rtlCol="0">
            <a:spAutoFit/>
          </a:bodyPr>
          <a:lstStyle/>
          <a:p>
            <a:pPr algn="just"/>
            <a:r>
              <a:rPr lang="es-CL" dirty="0"/>
              <a:t>Como señala la Ley N°19.542, los Consejos de Coordinación Ciudad-Puerto se configuran como la instancia que procuran un desarrollo armónico entre el puerto y la ciudad, en aspectos como el entorno urbano, las vías de acceso y el medio ambiente. </a:t>
            </a:r>
          </a:p>
          <a:p>
            <a:pPr algn="just"/>
            <a:endParaRPr lang="es-CL" dirty="0"/>
          </a:p>
          <a:p>
            <a:pPr algn="just"/>
            <a:r>
              <a:rPr lang="es-CL" dirty="0"/>
              <a:t>Para este fin, el Ministerio de Transportes y Telecomunicaciones propone que el Consejo de Coordinación pueda tratar materias tales como las expuestas en la siguiente página.</a:t>
            </a:r>
          </a:p>
          <a:p>
            <a:pPr algn="just"/>
            <a:endParaRPr lang="es-CL" dirty="0"/>
          </a:p>
          <a:p>
            <a:pPr algn="just"/>
            <a:r>
              <a:rPr lang="es-CL" dirty="0"/>
              <a:t>Con ese mismo índice, se propone en esta minuta contenidos para cada materia.</a:t>
            </a:r>
          </a:p>
          <a:p>
            <a:endParaRPr lang="es-ES" dirty="0"/>
          </a:p>
        </p:txBody>
      </p:sp>
    </p:spTree>
    <p:extLst>
      <p:ext uri="{BB962C8B-B14F-4D97-AF65-F5344CB8AC3E}">
        <p14:creationId xmlns:p14="http://schemas.microsoft.com/office/powerpoint/2010/main" val="39792760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E95DB348-B139-40DC-9A68-939EB420C69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95536" y="2199192"/>
            <a:ext cx="6139946" cy="3176816"/>
          </a:xfrm>
          <a:prstGeom prst="rect">
            <a:avLst/>
          </a:prstGeom>
        </p:spPr>
      </p:pic>
      <p:sp>
        <p:nvSpPr>
          <p:cNvPr id="4" name="Marcador de número de diapositiva 4">
            <a:extLst>
              <a:ext uri="{FF2B5EF4-FFF2-40B4-BE49-F238E27FC236}">
                <a16:creationId xmlns:a16="http://schemas.microsoft.com/office/drawing/2014/main" id="{35B6290C-40E6-4D16-A095-E5646A26FC50}"/>
              </a:ext>
            </a:extLst>
          </p:cNvPr>
          <p:cNvSpPr>
            <a:spLocks noGrp="1"/>
          </p:cNvSpPr>
          <p:nvPr/>
        </p:nvSpPr>
        <p:spPr>
          <a:xfrm>
            <a:off x="7440597" y="5726907"/>
            <a:ext cx="1600200" cy="273844"/>
          </a:xfrm>
          <a:prstGeom prst="rect">
            <a:avLst/>
          </a:prstGeom>
        </p:spPr>
        <p:txBody>
          <a:bodyPr/>
          <a:lstStyle>
            <a:defPPr>
              <a:defRPr lang="es-CL"/>
            </a:defPPr>
            <a:lvl1pPr marL="0" algn="l" defTabSz="914400" rtl="0" eaLnBrk="1" latinLnBrk="0" hangingPunct="1">
              <a:defRPr sz="1050" kern="1200" smtClean="0">
                <a:solidFill>
                  <a:schemeClr val="tx1"/>
                </a:solidFill>
                <a:latin typeface="Verdana" pitchFamily="34" charset="0"/>
                <a:ea typeface="Verdana" pitchFamily="34" charset="0"/>
                <a:cs typeface="Verdana"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48B0BDFA-15BB-4463-8EEF-DF8C146BEBC5}" type="slidenum">
              <a:rPr lang="es-ES_tradnl" sz="750">
                <a:solidFill>
                  <a:schemeClr val="bg1"/>
                </a:solidFill>
              </a:rPr>
              <a:pPr algn="r">
                <a:defRPr/>
              </a:pPr>
              <a:t>30</a:t>
            </a:fld>
            <a:endParaRPr lang="es-ES_tradnl" sz="750" dirty="0">
              <a:solidFill>
                <a:schemeClr val="bg1"/>
              </a:solidFill>
            </a:endParaRPr>
          </a:p>
        </p:txBody>
      </p:sp>
      <p:sp>
        <p:nvSpPr>
          <p:cNvPr id="2" name="CuadroTexto 1">
            <a:extLst>
              <a:ext uri="{FF2B5EF4-FFF2-40B4-BE49-F238E27FC236}">
                <a16:creationId xmlns:a16="http://schemas.microsoft.com/office/drawing/2014/main" id="{0E3EE865-00F0-4F5D-9773-DB87FF0F5E37}"/>
              </a:ext>
            </a:extLst>
          </p:cNvPr>
          <p:cNvSpPr txBox="1"/>
          <p:nvPr/>
        </p:nvSpPr>
        <p:spPr>
          <a:xfrm>
            <a:off x="80010" y="5594746"/>
            <a:ext cx="1252266" cy="323165"/>
          </a:xfrm>
          <a:prstGeom prst="rect">
            <a:avLst/>
          </a:prstGeom>
          <a:noFill/>
        </p:spPr>
        <p:txBody>
          <a:bodyPr wrap="none" rtlCol="0">
            <a:spAutoFit/>
          </a:bodyPr>
          <a:lstStyle/>
          <a:p>
            <a:r>
              <a:rPr lang="es-CL" sz="1500" dirty="0">
                <a:solidFill>
                  <a:schemeClr val="bg1"/>
                </a:solidFill>
              </a:rPr>
              <a:t>04 junio 2018</a:t>
            </a:r>
          </a:p>
        </p:txBody>
      </p:sp>
      <p:pic>
        <p:nvPicPr>
          <p:cNvPr id="11" name="Imagen 10">
            <a:extLst>
              <a:ext uri="{FF2B5EF4-FFF2-40B4-BE49-F238E27FC236}">
                <a16:creationId xmlns:a16="http://schemas.microsoft.com/office/drawing/2014/main" id="{B1CD715B-837F-4BB1-B54F-DC2A8FE2ADB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10355" y="2206432"/>
            <a:ext cx="2230442" cy="3169576"/>
          </a:xfrm>
          <a:prstGeom prst="rect">
            <a:avLst/>
          </a:prstGeom>
        </p:spPr>
      </p:pic>
      <p:sp>
        <p:nvSpPr>
          <p:cNvPr id="17" name="CuadroTexto 16">
            <a:extLst>
              <a:ext uri="{FF2B5EF4-FFF2-40B4-BE49-F238E27FC236}">
                <a16:creationId xmlns:a16="http://schemas.microsoft.com/office/drawing/2014/main" id="{646A3B99-F2EE-41AD-9D7B-57C3D8D575B6}"/>
              </a:ext>
            </a:extLst>
          </p:cNvPr>
          <p:cNvSpPr txBox="1"/>
          <p:nvPr/>
        </p:nvSpPr>
        <p:spPr>
          <a:xfrm>
            <a:off x="802949" y="319398"/>
            <a:ext cx="7538102" cy="650939"/>
          </a:xfrm>
          <a:prstGeom prst="rect">
            <a:avLst/>
          </a:prstGeom>
          <a:noFill/>
        </p:spPr>
        <p:txBody>
          <a:bodyPr vert="horz" wrap="square" lIns="68543" tIns="34286" rIns="68543" bIns="34286" rtlCol="0" anchor="ctr">
            <a:spAutoFit/>
          </a:bodyPr>
          <a:lstStyle>
            <a:defPPr>
              <a:defRPr lang="es-ES"/>
            </a:defPPr>
            <a:lvl1pPr>
              <a:lnSpc>
                <a:spcPct val="90000"/>
              </a:lnSpc>
              <a:spcBef>
                <a:spcPct val="0"/>
              </a:spcBef>
              <a:buNone/>
              <a:defRPr sz="3200" b="1">
                <a:solidFill>
                  <a:srgbClr val="29B5E3"/>
                </a:solidFill>
                <a:latin typeface="Arial"/>
                <a:cs typeface="Arial"/>
              </a:defRPr>
            </a:lvl1pPr>
          </a:lstStyle>
          <a:p>
            <a:r>
              <a:rPr lang="es-CL" sz="2100" dirty="0">
                <a:solidFill>
                  <a:srgbClr val="0066FF"/>
                </a:solidFill>
                <a:latin typeface="Arial" charset="0"/>
                <a:ea typeface="Arial" charset="0"/>
                <a:cs typeface="Arial" charset="0"/>
              </a:rPr>
              <a:t>Empresa Portuaria San Antonio</a:t>
            </a:r>
          </a:p>
          <a:p>
            <a:r>
              <a:rPr lang="es-CL" sz="2100" b="0" dirty="0">
                <a:solidFill>
                  <a:srgbClr val="0066FF"/>
                </a:solidFill>
                <a:latin typeface="Arial" charset="0"/>
                <a:ea typeface="Arial" charset="0"/>
                <a:cs typeface="Arial" charset="0"/>
              </a:rPr>
              <a:t>Plan Maestro Desarrollo Puertecito</a:t>
            </a:r>
          </a:p>
        </p:txBody>
      </p:sp>
    </p:spTree>
    <p:extLst>
      <p:ext uri="{BB962C8B-B14F-4D97-AF65-F5344CB8AC3E}">
        <p14:creationId xmlns:p14="http://schemas.microsoft.com/office/powerpoint/2010/main" val="24869631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61246EC-0B30-49F5-A82B-F823D950AAFD}"/>
              </a:ext>
            </a:extLst>
          </p:cNvPr>
          <p:cNvSpPr>
            <a:spLocks noGrp="1"/>
          </p:cNvSpPr>
          <p:nvPr>
            <p:ph type="title"/>
          </p:nvPr>
        </p:nvSpPr>
        <p:spPr/>
        <p:txBody>
          <a:bodyPr/>
          <a:lstStyle/>
          <a:p>
            <a:r>
              <a:rPr lang="es-CL" dirty="0"/>
              <a:t>5. Renovación Urbana: </a:t>
            </a:r>
            <a:br>
              <a:rPr lang="es-CL" dirty="0"/>
            </a:br>
            <a:r>
              <a:rPr lang="es-CL" dirty="0"/>
              <a:t>Edificio </a:t>
            </a:r>
            <a:r>
              <a:rPr lang="es-CL" dirty="0" err="1"/>
              <a:t>epsa</a:t>
            </a:r>
            <a:r>
              <a:rPr lang="es-CL" dirty="0"/>
              <a:t> en Camanchaca, paseo costero y borde río</a:t>
            </a:r>
          </a:p>
        </p:txBody>
      </p:sp>
    </p:spTree>
    <p:extLst>
      <p:ext uri="{BB962C8B-B14F-4D97-AF65-F5344CB8AC3E}">
        <p14:creationId xmlns:p14="http://schemas.microsoft.com/office/powerpoint/2010/main" val="13760737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10A3C7-7897-49FF-86AC-9572A07864F7}"/>
              </a:ext>
            </a:extLst>
          </p:cNvPr>
          <p:cNvSpPr>
            <a:spLocks noGrp="1"/>
          </p:cNvSpPr>
          <p:nvPr>
            <p:ph type="title"/>
          </p:nvPr>
        </p:nvSpPr>
        <p:spPr>
          <a:xfrm>
            <a:off x="457200" y="331564"/>
            <a:ext cx="7467904" cy="649164"/>
          </a:xfrm>
        </p:spPr>
        <p:txBody>
          <a:bodyPr/>
          <a:lstStyle/>
          <a:p>
            <a:r>
              <a:rPr lang="es-ES" sz="3200" dirty="0"/>
              <a:t>Construcción de edificio corporativo</a:t>
            </a:r>
          </a:p>
        </p:txBody>
      </p:sp>
      <p:sp>
        <p:nvSpPr>
          <p:cNvPr id="10" name="Rectángulo 9">
            <a:extLst>
              <a:ext uri="{FF2B5EF4-FFF2-40B4-BE49-F238E27FC236}">
                <a16:creationId xmlns:a16="http://schemas.microsoft.com/office/drawing/2014/main" id="{98B5329C-5837-4C28-B64E-48E1361CE4D6}"/>
              </a:ext>
            </a:extLst>
          </p:cNvPr>
          <p:cNvSpPr/>
          <p:nvPr/>
        </p:nvSpPr>
        <p:spPr>
          <a:xfrm>
            <a:off x="255658" y="4625065"/>
            <a:ext cx="4262718" cy="1022612"/>
          </a:xfrm>
          <a:prstGeom prst="rect">
            <a:avLst/>
          </a:prstGeom>
          <a:solidFill>
            <a:schemeClr val="accent6">
              <a:lumMod val="20000"/>
              <a:lumOff val="80000"/>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126900" defTabSz="342900">
              <a:lnSpc>
                <a:spcPct val="90000"/>
              </a:lnSpc>
              <a:spcBef>
                <a:spcPct val="20000"/>
              </a:spcBef>
              <a:buFont typeface="Arial" panose="020B0604020202020204" pitchFamily="34" charset="0"/>
              <a:buChar char="•"/>
              <a:defRPr/>
            </a:pPr>
            <a:r>
              <a:rPr lang="es-CL" sz="1200" dirty="0">
                <a:solidFill>
                  <a:schemeClr val="accent1"/>
                </a:solidFill>
                <a:latin typeface="Arial" charset="0"/>
                <a:ea typeface="Arial" charset="0"/>
                <a:cs typeface="Arial" charset="0"/>
              </a:rPr>
              <a:t>Estructura de cuatro niveles más estacionamiento semi subterráneo. </a:t>
            </a:r>
          </a:p>
          <a:p>
            <a:pPr marL="342900" indent="-126900" defTabSz="342900">
              <a:lnSpc>
                <a:spcPct val="90000"/>
              </a:lnSpc>
              <a:spcBef>
                <a:spcPct val="20000"/>
              </a:spcBef>
              <a:buFont typeface="Arial" panose="020B0604020202020204" pitchFamily="34" charset="0"/>
              <a:buChar char="•"/>
              <a:defRPr/>
            </a:pPr>
            <a:r>
              <a:rPr lang="es-CL" sz="1200" dirty="0">
                <a:solidFill>
                  <a:schemeClr val="accent1"/>
                </a:solidFill>
                <a:latin typeface="Arial" charset="0"/>
                <a:ea typeface="Arial" charset="0"/>
                <a:cs typeface="Arial" charset="0"/>
              </a:rPr>
              <a:t>El primer nivel contempla la recepción y zonas de servicio</a:t>
            </a:r>
          </a:p>
        </p:txBody>
      </p:sp>
      <p:pic>
        <p:nvPicPr>
          <p:cNvPr id="11" name="4 Imagen">
            <a:extLst>
              <a:ext uri="{FF2B5EF4-FFF2-40B4-BE49-F238E27FC236}">
                <a16:creationId xmlns:a16="http://schemas.microsoft.com/office/drawing/2014/main" id="{CF77CA0F-32B6-4B1A-BE57-42E7F33DC9C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55657" y="1691619"/>
            <a:ext cx="4262719" cy="261751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2" name="Rectángulo 11">
            <a:extLst>
              <a:ext uri="{FF2B5EF4-FFF2-40B4-BE49-F238E27FC236}">
                <a16:creationId xmlns:a16="http://schemas.microsoft.com/office/drawing/2014/main" id="{3AC26691-7A6C-4B99-85DA-825B2C9765B5}"/>
              </a:ext>
            </a:extLst>
          </p:cNvPr>
          <p:cNvSpPr/>
          <p:nvPr/>
        </p:nvSpPr>
        <p:spPr>
          <a:xfrm>
            <a:off x="4567867" y="4625065"/>
            <a:ext cx="4533680" cy="1015056"/>
          </a:xfrm>
          <a:prstGeom prst="rect">
            <a:avLst/>
          </a:prstGeom>
          <a:solidFill>
            <a:schemeClr val="accent6">
              <a:lumMod val="20000"/>
              <a:lumOff val="80000"/>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126900" defTabSz="342900">
              <a:lnSpc>
                <a:spcPct val="90000"/>
              </a:lnSpc>
              <a:spcBef>
                <a:spcPct val="20000"/>
              </a:spcBef>
              <a:buFont typeface="Arial" panose="020B0604020202020204" pitchFamily="34" charset="0"/>
              <a:buChar char="•"/>
              <a:defRPr/>
            </a:pPr>
            <a:r>
              <a:rPr lang="es-CL" sz="1200" dirty="0">
                <a:solidFill>
                  <a:schemeClr val="accent1"/>
                </a:solidFill>
                <a:latin typeface="Arial" charset="0"/>
                <a:ea typeface="Arial" charset="0"/>
                <a:cs typeface="Arial" charset="0"/>
              </a:rPr>
              <a:t>Segundo y tercer nivel, enfrentando al mar se ubican los espacios de trabajo</a:t>
            </a:r>
          </a:p>
          <a:p>
            <a:pPr marL="342900" indent="-126900" defTabSz="342900">
              <a:lnSpc>
                <a:spcPct val="90000"/>
              </a:lnSpc>
              <a:spcBef>
                <a:spcPct val="20000"/>
              </a:spcBef>
              <a:buFont typeface="Arial" panose="020B0604020202020204" pitchFamily="34" charset="0"/>
              <a:buChar char="•"/>
              <a:defRPr/>
            </a:pPr>
            <a:r>
              <a:rPr lang="es-CL" sz="1200" dirty="0">
                <a:solidFill>
                  <a:schemeClr val="accent1"/>
                </a:solidFill>
                <a:latin typeface="Arial" charset="0"/>
                <a:ea typeface="Arial" charset="0"/>
                <a:cs typeface="Arial" charset="0"/>
              </a:rPr>
              <a:t>Cuarto nivel y abierto a la terraza se ubican los espacios comunes casino y comedor de directorio. </a:t>
            </a:r>
          </a:p>
          <a:p>
            <a:pPr marL="342900" indent="-126900" defTabSz="342900">
              <a:lnSpc>
                <a:spcPct val="90000"/>
              </a:lnSpc>
              <a:spcBef>
                <a:spcPct val="20000"/>
              </a:spcBef>
              <a:buFont typeface="Arial" panose="020B0604020202020204" pitchFamily="34" charset="0"/>
              <a:buChar char="•"/>
              <a:defRPr/>
            </a:pPr>
            <a:r>
              <a:rPr lang="es-CL" sz="1200" dirty="0">
                <a:solidFill>
                  <a:schemeClr val="accent1"/>
                </a:solidFill>
                <a:latin typeface="Arial" charset="0"/>
                <a:ea typeface="Arial" charset="0"/>
                <a:cs typeface="Arial" charset="0"/>
              </a:rPr>
              <a:t>Este edificio tiene una superficie de 3.496 m2</a:t>
            </a:r>
            <a:r>
              <a:rPr lang="es-CL" sz="1125" dirty="0">
                <a:solidFill>
                  <a:schemeClr val="accent1"/>
                </a:solidFill>
                <a:latin typeface="Arial" charset="0"/>
                <a:ea typeface="Arial" charset="0"/>
                <a:cs typeface="Arial" charset="0"/>
              </a:rPr>
              <a:t>.</a:t>
            </a:r>
          </a:p>
        </p:txBody>
      </p:sp>
      <p:pic>
        <p:nvPicPr>
          <p:cNvPr id="13" name="10 Imagen">
            <a:extLst>
              <a:ext uri="{FF2B5EF4-FFF2-40B4-BE49-F238E27FC236}">
                <a16:creationId xmlns:a16="http://schemas.microsoft.com/office/drawing/2014/main" id="{85182B27-0714-46F6-9703-A805BA268844}"/>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12816" y="1691619"/>
            <a:ext cx="4495688" cy="261113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 name="CuadroTexto 2">
            <a:extLst>
              <a:ext uri="{FF2B5EF4-FFF2-40B4-BE49-F238E27FC236}">
                <a16:creationId xmlns:a16="http://schemas.microsoft.com/office/drawing/2014/main" id="{5DBD9F67-3E15-4D29-98FB-1F9D32F9A727}"/>
              </a:ext>
            </a:extLst>
          </p:cNvPr>
          <p:cNvSpPr txBox="1"/>
          <p:nvPr/>
        </p:nvSpPr>
        <p:spPr>
          <a:xfrm>
            <a:off x="2123728" y="6021288"/>
            <a:ext cx="4824536" cy="461665"/>
          </a:xfrm>
          <a:prstGeom prst="rect">
            <a:avLst/>
          </a:prstGeom>
          <a:noFill/>
        </p:spPr>
        <p:txBody>
          <a:bodyPr wrap="square" rtlCol="0">
            <a:spAutoFit/>
          </a:bodyPr>
          <a:lstStyle/>
          <a:p>
            <a:r>
              <a:rPr lang="es-CL" sz="2400" b="1" dirty="0">
                <a:solidFill>
                  <a:srgbClr val="0066FF"/>
                </a:solidFill>
                <a:latin typeface="+mj-lt"/>
                <a:ea typeface="+mj-ea"/>
                <a:cs typeface="+mj-cs"/>
              </a:rPr>
              <a:t>4 mil </a:t>
            </a:r>
            <a:r>
              <a:rPr lang="es-CL" sz="2400" b="1" dirty="0" err="1">
                <a:solidFill>
                  <a:srgbClr val="0066FF"/>
                </a:solidFill>
                <a:latin typeface="+mj-lt"/>
                <a:ea typeface="+mj-ea"/>
                <a:cs typeface="+mj-cs"/>
              </a:rPr>
              <a:t>mill</a:t>
            </a:r>
            <a:r>
              <a:rPr lang="es-CL" sz="2400" b="1" dirty="0">
                <a:solidFill>
                  <a:srgbClr val="0066FF"/>
                </a:solidFill>
                <a:latin typeface="+mj-lt"/>
                <a:ea typeface="+mj-ea"/>
                <a:cs typeface="+mj-cs"/>
              </a:rPr>
              <a:t> y 13 meses de ejecución</a:t>
            </a:r>
          </a:p>
        </p:txBody>
      </p:sp>
    </p:spTree>
    <p:extLst>
      <p:ext uri="{BB962C8B-B14F-4D97-AF65-F5344CB8AC3E}">
        <p14:creationId xmlns:p14="http://schemas.microsoft.com/office/powerpoint/2010/main" val="34963759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10A3C7-7897-49FF-86AC-9572A07864F7}"/>
              </a:ext>
            </a:extLst>
          </p:cNvPr>
          <p:cNvSpPr>
            <a:spLocks noGrp="1"/>
          </p:cNvSpPr>
          <p:nvPr>
            <p:ph type="title"/>
          </p:nvPr>
        </p:nvSpPr>
        <p:spPr>
          <a:xfrm>
            <a:off x="457200" y="331564"/>
            <a:ext cx="7467904" cy="649164"/>
          </a:xfrm>
        </p:spPr>
        <p:txBody>
          <a:bodyPr/>
          <a:lstStyle/>
          <a:p>
            <a:r>
              <a:rPr lang="es-CL" sz="3200" dirty="0"/>
              <a:t>Nuevo edificio institucional: PCE</a:t>
            </a:r>
            <a:endParaRPr lang="es-ES" sz="3200" dirty="0"/>
          </a:p>
        </p:txBody>
      </p:sp>
      <p:grpSp>
        <p:nvGrpSpPr>
          <p:cNvPr id="4" name="Grupo 3">
            <a:extLst>
              <a:ext uri="{FF2B5EF4-FFF2-40B4-BE49-F238E27FC236}">
                <a16:creationId xmlns:a16="http://schemas.microsoft.com/office/drawing/2014/main" id="{7B01E9B8-CFA6-4AA8-9207-48D10EFD2E24}"/>
              </a:ext>
            </a:extLst>
          </p:cNvPr>
          <p:cNvGrpSpPr/>
          <p:nvPr/>
        </p:nvGrpSpPr>
        <p:grpSpPr>
          <a:xfrm>
            <a:off x="1412362" y="1556792"/>
            <a:ext cx="6976062" cy="3744416"/>
            <a:chOff x="1115616" y="1561918"/>
            <a:chExt cx="9955640" cy="3728017"/>
          </a:xfrm>
        </p:grpSpPr>
        <p:pic>
          <p:nvPicPr>
            <p:cNvPr id="5" name="Imagen 4">
              <a:extLst>
                <a:ext uri="{FF2B5EF4-FFF2-40B4-BE49-F238E27FC236}">
                  <a16:creationId xmlns:a16="http://schemas.microsoft.com/office/drawing/2014/main" id="{5B4A0FAF-75E9-4C71-939E-51CEF0BB828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15616" y="1561918"/>
              <a:ext cx="3292524" cy="3728017"/>
            </a:xfrm>
            <a:prstGeom prst="rect">
              <a:avLst/>
            </a:prstGeom>
          </p:spPr>
        </p:pic>
        <p:pic>
          <p:nvPicPr>
            <p:cNvPr id="6" name="Imagen 5">
              <a:extLst>
                <a:ext uri="{FF2B5EF4-FFF2-40B4-BE49-F238E27FC236}">
                  <a16:creationId xmlns:a16="http://schemas.microsoft.com/office/drawing/2014/main" id="{BBE87D29-A37F-4720-90CF-B3EC7409161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86676" y="2592544"/>
              <a:ext cx="6184580" cy="1666766"/>
            </a:xfrm>
            <a:prstGeom prst="rect">
              <a:avLst/>
            </a:prstGeom>
          </p:spPr>
        </p:pic>
      </p:grpSp>
      <p:sp>
        <p:nvSpPr>
          <p:cNvPr id="3" name="CuadroTexto 2">
            <a:extLst>
              <a:ext uri="{FF2B5EF4-FFF2-40B4-BE49-F238E27FC236}">
                <a16:creationId xmlns:a16="http://schemas.microsoft.com/office/drawing/2014/main" id="{A31CF7F7-6281-4125-84C0-2EFA57C2E95D}"/>
              </a:ext>
            </a:extLst>
          </p:cNvPr>
          <p:cNvSpPr txBox="1"/>
          <p:nvPr/>
        </p:nvSpPr>
        <p:spPr>
          <a:xfrm>
            <a:off x="4788024" y="4437112"/>
            <a:ext cx="2808312" cy="369332"/>
          </a:xfrm>
          <a:prstGeom prst="rect">
            <a:avLst/>
          </a:prstGeom>
          <a:noFill/>
        </p:spPr>
        <p:txBody>
          <a:bodyPr wrap="square" rtlCol="0">
            <a:spAutoFit/>
          </a:bodyPr>
          <a:lstStyle/>
          <a:p>
            <a:r>
              <a:rPr lang="es-CL" dirty="0"/>
              <a:t>Elevación oriente</a:t>
            </a:r>
            <a:endParaRPr lang="es-ES" dirty="0"/>
          </a:p>
        </p:txBody>
      </p:sp>
      <p:sp>
        <p:nvSpPr>
          <p:cNvPr id="7" name="CuadroTexto 6">
            <a:extLst>
              <a:ext uri="{FF2B5EF4-FFF2-40B4-BE49-F238E27FC236}">
                <a16:creationId xmlns:a16="http://schemas.microsoft.com/office/drawing/2014/main" id="{29865743-D8AB-473E-BB49-BB71C061E7CA}"/>
              </a:ext>
            </a:extLst>
          </p:cNvPr>
          <p:cNvSpPr txBox="1"/>
          <p:nvPr/>
        </p:nvSpPr>
        <p:spPr>
          <a:xfrm>
            <a:off x="683568" y="5949280"/>
            <a:ext cx="2808312" cy="369332"/>
          </a:xfrm>
          <a:prstGeom prst="rect">
            <a:avLst/>
          </a:prstGeom>
          <a:noFill/>
        </p:spPr>
        <p:txBody>
          <a:bodyPr wrap="square" rtlCol="0">
            <a:spAutoFit/>
          </a:bodyPr>
          <a:lstStyle/>
          <a:p>
            <a:r>
              <a:rPr lang="es-CL" dirty="0"/>
              <a:t>Calle Alan </a:t>
            </a:r>
            <a:r>
              <a:rPr lang="es-CL" dirty="0" err="1"/>
              <a:t>Macowan</a:t>
            </a:r>
            <a:endParaRPr lang="es-ES" dirty="0"/>
          </a:p>
        </p:txBody>
      </p:sp>
      <p:cxnSp>
        <p:nvCxnSpPr>
          <p:cNvPr id="9" name="Conector recto de flecha 8">
            <a:extLst>
              <a:ext uri="{FF2B5EF4-FFF2-40B4-BE49-F238E27FC236}">
                <a16:creationId xmlns:a16="http://schemas.microsoft.com/office/drawing/2014/main" id="{29D1DC45-8297-450C-84D4-54DBB3AAAC47}"/>
              </a:ext>
            </a:extLst>
          </p:cNvPr>
          <p:cNvCxnSpPr>
            <a:cxnSpLocks/>
          </p:cNvCxnSpPr>
          <p:nvPr/>
        </p:nvCxnSpPr>
        <p:spPr>
          <a:xfrm flipV="1">
            <a:off x="1835696" y="3715281"/>
            <a:ext cx="72008" cy="2233999"/>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CuadroTexto 7">
            <a:extLst>
              <a:ext uri="{FF2B5EF4-FFF2-40B4-BE49-F238E27FC236}">
                <a16:creationId xmlns:a16="http://schemas.microsoft.com/office/drawing/2014/main" id="{B1AE5C2E-8F78-4D83-8E6D-03F0FFE314BB}"/>
              </a:ext>
            </a:extLst>
          </p:cNvPr>
          <p:cNvSpPr txBox="1"/>
          <p:nvPr/>
        </p:nvSpPr>
        <p:spPr>
          <a:xfrm>
            <a:off x="5004048" y="1597442"/>
            <a:ext cx="4176464" cy="369332"/>
          </a:xfrm>
          <a:prstGeom prst="rect">
            <a:avLst/>
          </a:prstGeom>
          <a:noFill/>
        </p:spPr>
        <p:txBody>
          <a:bodyPr wrap="square" rtlCol="0">
            <a:spAutoFit/>
          </a:bodyPr>
          <a:lstStyle/>
          <a:p>
            <a:r>
              <a:rPr lang="es-CL" b="1" dirty="0"/>
              <a:t>Concesionario Puerto Central</a:t>
            </a:r>
            <a:endParaRPr lang="es-ES" b="1" dirty="0"/>
          </a:p>
        </p:txBody>
      </p:sp>
    </p:spTree>
    <p:extLst>
      <p:ext uri="{BB962C8B-B14F-4D97-AF65-F5344CB8AC3E}">
        <p14:creationId xmlns:p14="http://schemas.microsoft.com/office/powerpoint/2010/main" val="3210208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10A3C7-7897-49FF-86AC-9572A07864F7}"/>
              </a:ext>
            </a:extLst>
          </p:cNvPr>
          <p:cNvSpPr>
            <a:spLocks noGrp="1"/>
          </p:cNvSpPr>
          <p:nvPr>
            <p:ph type="title"/>
          </p:nvPr>
        </p:nvSpPr>
        <p:spPr>
          <a:xfrm>
            <a:off x="457200" y="331564"/>
            <a:ext cx="7467904" cy="649164"/>
          </a:xfrm>
        </p:spPr>
        <p:txBody>
          <a:bodyPr/>
          <a:lstStyle/>
          <a:p>
            <a:r>
              <a:rPr lang="es-ES" sz="3200" dirty="0"/>
              <a:t>Borde Costero: Proyecto Estero El Sauce</a:t>
            </a:r>
          </a:p>
        </p:txBody>
      </p:sp>
      <p:sp>
        <p:nvSpPr>
          <p:cNvPr id="5" name="CuadroTexto 4">
            <a:extLst>
              <a:ext uri="{FF2B5EF4-FFF2-40B4-BE49-F238E27FC236}">
                <a16:creationId xmlns:a16="http://schemas.microsoft.com/office/drawing/2014/main" id="{97610144-50C9-4A40-BD30-7E849C399D83}"/>
              </a:ext>
            </a:extLst>
          </p:cNvPr>
          <p:cNvSpPr txBox="1"/>
          <p:nvPr/>
        </p:nvSpPr>
        <p:spPr>
          <a:xfrm>
            <a:off x="6685436" y="3652605"/>
            <a:ext cx="2207044" cy="577073"/>
          </a:xfrm>
          <a:prstGeom prst="rect">
            <a:avLst/>
          </a:prstGeom>
          <a:noFill/>
        </p:spPr>
        <p:txBody>
          <a:bodyPr wrap="square" lIns="91432" tIns="45716" rIns="91432" bIns="45716" rtlCol="0">
            <a:spAutoFit/>
          </a:bodyPr>
          <a:lstStyle/>
          <a:p>
            <a:pPr algn="ctr"/>
            <a:r>
              <a:rPr lang="es-CL" sz="1050" b="1" dirty="0">
                <a:solidFill>
                  <a:schemeClr val="bg2">
                    <a:lumMod val="25000"/>
                  </a:schemeClr>
                </a:solidFill>
                <a:latin typeface="Arial"/>
                <a:cs typeface="Arial"/>
              </a:rPr>
              <a:t>Caleta de pescadores </a:t>
            </a:r>
          </a:p>
          <a:p>
            <a:pPr algn="ctr"/>
            <a:r>
              <a:rPr lang="es-CL" sz="1050" b="1" dirty="0">
                <a:solidFill>
                  <a:schemeClr val="bg2">
                    <a:lumMod val="25000"/>
                  </a:schemeClr>
                </a:solidFill>
                <a:latin typeface="Arial"/>
                <a:cs typeface="Arial"/>
              </a:rPr>
              <a:t>Boca del Maipo.</a:t>
            </a:r>
          </a:p>
          <a:p>
            <a:pPr marL="214313" indent="-214313" algn="just">
              <a:buFont typeface="Arial" panose="020B0604020202020204" pitchFamily="34" charset="0"/>
              <a:buChar char="•"/>
            </a:pPr>
            <a:endParaRPr lang="es-CL" sz="1050" dirty="0">
              <a:solidFill>
                <a:schemeClr val="bg2">
                  <a:lumMod val="25000"/>
                </a:schemeClr>
              </a:solidFill>
              <a:latin typeface="Arial"/>
              <a:cs typeface="Arial"/>
            </a:endParaRPr>
          </a:p>
        </p:txBody>
      </p:sp>
      <p:pic>
        <p:nvPicPr>
          <p:cNvPr id="6" name="Imagen 5">
            <a:extLst>
              <a:ext uri="{FF2B5EF4-FFF2-40B4-BE49-F238E27FC236}">
                <a16:creationId xmlns:a16="http://schemas.microsoft.com/office/drawing/2014/main" id="{2B652742-5FAC-4136-A764-7C1AB0BA7FC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16865" y="2180184"/>
            <a:ext cx="6310460" cy="3673316"/>
          </a:xfrm>
          <a:prstGeom prst="rect">
            <a:avLst/>
          </a:prstGeom>
        </p:spPr>
      </p:pic>
    </p:spTree>
    <p:extLst>
      <p:ext uri="{BB962C8B-B14F-4D97-AF65-F5344CB8AC3E}">
        <p14:creationId xmlns:p14="http://schemas.microsoft.com/office/powerpoint/2010/main" val="6925980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6B578D-CD68-47B6-97E2-78D5F556198D}"/>
              </a:ext>
            </a:extLst>
          </p:cNvPr>
          <p:cNvSpPr>
            <a:spLocks noGrp="1"/>
          </p:cNvSpPr>
          <p:nvPr>
            <p:ph type="title"/>
          </p:nvPr>
        </p:nvSpPr>
        <p:spPr/>
        <p:txBody>
          <a:bodyPr/>
          <a:lstStyle/>
          <a:p>
            <a:r>
              <a:rPr lang="es-CL" dirty="0"/>
              <a:t>6. Plan regulador comunal: sector nuevo acceso.</a:t>
            </a:r>
          </a:p>
        </p:txBody>
      </p:sp>
    </p:spTree>
    <p:extLst>
      <p:ext uri="{BB962C8B-B14F-4D97-AF65-F5344CB8AC3E}">
        <p14:creationId xmlns:p14="http://schemas.microsoft.com/office/powerpoint/2010/main" val="38913256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DE5ADB4E-B571-497A-A53B-5755921C717D}"/>
              </a:ext>
            </a:extLst>
          </p:cNvPr>
          <p:cNvSpPr>
            <a:spLocks noGrp="1"/>
          </p:cNvSpPr>
          <p:nvPr>
            <p:ph type="title"/>
          </p:nvPr>
        </p:nvSpPr>
        <p:spPr/>
        <p:txBody>
          <a:bodyPr/>
          <a:lstStyle/>
          <a:p>
            <a:r>
              <a:rPr lang="es-CL" sz="3200" dirty="0"/>
              <a:t>Plan Regulador Comunal</a:t>
            </a:r>
          </a:p>
        </p:txBody>
      </p:sp>
      <p:sp>
        <p:nvSpPr>
          <p:cNvPr id="6" name="Marcador de contenido 5">
            <a:extLst>
              <a:ext uri="{FF2B5EF4-FFF2-40B4-BE49-F238E27FC236}">
                <a16:creationId xmlns:a16="http://schemas.microsoft.com/office/drawing/2014/main" id="{D6FB9CF0-58F1-4452-AB66-D898C0CB0AF7}"/>
              </a:ext>
            </a:extLst>
          </p:cNvPr>
          <p:cNvSpPr>
            <a:spLocks noGrp="1"/>
          </p:cNvSpPr>
          <p:nvPr>
            <p:ph idx="1"/>
          </p:nvPr>
        </p:nvSpPr>
        <p:spPr/>
        <p:txBody>
          <a:bodyPr/>
          <a:lstStyle/>
          <a:p>
            <a:pPr algn="just"/>
            <a:r>
              <a:rPr lang="es-CL" dirty="0"/>
              <a:t>En estudio contratado por IMSA “</a:t>
            </a:r>
            <a:r>
              <a:rPr lang="es-ES" dirty="0"/>
              <a:t>Modificación Global PRC: Estudio Análisis Operacional, Diagnóstico y Proposición para modificar el Plan Regulador Comunal de San Antonio 2006”</a:t>
            </a:r>
          </a:p>
          <a:p>
            <a:endParaRPr lang="es-ES" dirty="0"/>
          </a:p>
          <a:p>
            <a:r>
              <a:rPr lang="es-ES" dirty="0"/>
              <a:t>Área de evaluación sector norte nuevo acceso a Puerto ¿logístico y habitacional?</a:t>
            </a:r>
            <a:endParaRPr lang="es-CL" dirty="0"/>
          </a:p>
        </p:txBody>
      </p:sp>
      <p:pic>
        <p:nvPicPr>
          <p:cNvPr id="8" name="Imagen 7">
            <a:extLst>
              <a:ext uri="{FF2B5EF4-FFF2-40B4-BE49-F238E27FC236}">
                <a16:creationId xmlns:a16="http://schemas.microsoft.com/office/drawing/2014/main" id="{72267EB9-60F4-4FEB-8F1D-33C4DD1FF7F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787588" y="3284984"/>
            <a:ext cx="3568823" cy="3236590"/>
          </a:xfrm>
          <a:prstGeom prst="rect">
            <a:avLst/>
          </a:prstGeom>
        </p:spPr>
      </p:pic>
      <p:sp>
        <p:nvSpPr>
          <p:cNvPr id="9" name="Elipse 8">
            <a:extLst>
              <a:ext uri="{FF2B5EF4-FFF2-40B4-BE49-F238E27FC236}">
                <a16:creationId xmlns:a16="http://schemas.microsoft.com/office/drawing/2014/main" id="{4F295379-5384-4EE4-82F5-6384E61A11DA}"/>
              </a:ext>
            </a:extLst>
          </p:cNvPr>
          <p:cNvSpPr/>
          <p:nvPr/>
        </p:nvSpPr>
        <p:spPr>
          <a:xfrm rot="19223658">
            <a:off x="5220071" y="4725144"/>
            <a:ext cx="432048" cy="17813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0" name="CuadroTexto 9">
            <a:extLst>
              <a:ext uri="{FF2B5EF4-FFF2-40B4-BE49-F238E27FC236}">
                <a16:creationId xmlns:a16="http://schemas.microsoft.com/office/drawing/2014/main" id="{66CB3177-3BBC-4DD6-AA24-0CA3D0ED9F27}"/>
              </a:ext>
            </a:extLst>
          </p:cNvPr>
          <p:cNvSpPr txBox="1"/>
          <p:nvPr/>
        </p:nvSpPr>
        <p:spPr>
          <a:xfrm>
            <a:off x="7039371" y="4906034"/>
            <a:ext cx="1647428" cy="646331"/>
          </a:xfrm>
          <a:prstGeom prst="rect">
            <a:avLst/>
          </a:prstGeom>
          <a:noFill/>
        </p:spPr>
        <p:txBody>
          <a:bodyPr wrap="square" rtlCol="0">
            <a:spAutoFit/>
          </a:bodyPr>
          <a:lstStyle/>
          <a:p>
            <a:r>
              <a:rPr lang="es-CL" dirty="0"/>
              <a:t>Actual Sector Logístico</a:t>
            </a:r>
          </a:p>
        </p:txBody>
      </p:sp>
      <p:cxnSp>
        <p:nvCxnSpPr>
          <p:cNvPr id="12" name="Conector recto de flecha 11">
            <a:extLst>
              <a:ext uri="{FF2B5EF4-FFF2-40B4-BE49-F238E27FC236}">
                <a16:creationId xmlns:a16="http://schemas.microsoft.com/office/drawing/2014/main" id="{9362A63F-C7F4-4AB3-BD8E-CA3E11C7149A}"/>
              </a:ext>
            </a:extLst>
          </p:cNvPr>
          <p:cNvCxnSpPr/>
          <p:nvPr/>
        </p:nvCxnSpPr>
        <p:spPr>
          <a:xfrm flipH="1">
            <a:off x="5456310" y="5257800"/>
            <a:ext cx="1800201" cy="144016"/>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Conector recto de flecha 13">
            <a:extLst>
              <a:ext uri="{FF2B5EF4-FFF2-40B4-BE49-F238E27FC236}">
                <a16:creationId xmlns:a16="http://schemas.microsoft.com/office/drawing/2014/main" id="{D4C3B2EF-BD38-4620-B68A-F9C6BBB3F87B}"/>
              </a:ext>
            </a:extLst>
          </p:cNvPr>
          <p:cNvCxnSpPr/>
          <p:nvPr/>
        </p:nvCxnSpPr>
        <p:spPr>
          <a:xfrm flipH="1">
            <a:off x="5580112" y="3140968"/>
            <a:ext cx="1152128" cy="1368152"/>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36103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1410188-41D6-4316-8B9E-31F0E70FD9E2}"/>
              </a:ext>
            </a:extLst>
          </p:cNvPr>
          <p:cNvSpPr>
            <a:spLocks noGrp="1"/>
          </p:cNvSpPr>
          <p:nvPr>
            <p:ph type="title"/>
          </p:nvPr>
        </p:nvSpPr>
        <p:spPr/>
        <p:txBody>
          <a:bodyPr/>
          <a:lstStyle/>
          <a:p>
            <a:r>
              <a:rPr lang="es-CL" dirty="0"/>
              <a:t>7. Diálogo con LA comunidad</a:t>
            </a:r>
          </a:p>
        </p:txBody>
      </p:sp>
    </p:spTree>
    <p:extLst>
      <p:ext uri="{BB962C8B-B14F-4D97-AF65-F5344CB8AC3E}">
        <p14:creationId xmlns:p14="http://schemas.microsoft.com/office/powerpoint/2010/main" val="38110136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1">
            <a:extLst>
              <a:ext uri="{FF2B5EF4-FFF2-40B4-BE49-F238E27FC236}">
                <a16:creationId xmlns:a16="http://schemas.microsoft.com/office/drawing/2014/main" id="{597D9BA4-77B9-437B-B637-DA5A545A0CC9}"/>
              </a:ext>
            </a:extLst>
          </p:cNvPr>
          <p:cNvPicPr/>
          <p:nvPr/>
        </p:nvPicPr>
        <p:blipFill rotWithShape="1">
          <a:blip r:embed="rId2" cstate="email">
            <a:extLst>
              <a:ext uri="{28A0092B-C50C-407E-A947-70E740481C1C}">
                <a14:useLocalDpi xmlns:a14="http://schemas.microsoft.com/office/drawing/2010/main"/>
              </a:ext>
            </a:extLst>
          </a:blip>
          <a:srcRect/>
          <a:stretch/>
        </p:blipFill>
        <p:spPr>
          <a:xfrm>
            <a:off x="20" y="10"/>
            <a:ext cx="9143980" cy="4666928"/>
          </a:xfrm>
          <a:prstGeom prst="rect">
            <a:avLst/>
          </a:prstGeom>
        </p:spPr>
      </p:pic>
      <p:pic>
        <p:nvPicPr>
          <p:cNvPr id="17" name="Picture 12">
            <a:extLst>
              <a:ext uri="{FF2B5EF4-FFF2-40B4-BE49-F238E27FC236}">
                <a16:creationId xmlns:a16="http://schemas.microsoft.com/office/drawing/2014/main" id="{EE09A529-E47C-4634-BB98-0A9526C372B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8" name="Oval 14">
            <a:extLst>
              <a:ext uri="{FF2B5EF4-FFF2-40B4-BE49-F238E27FC236}">
                <a16:creationId xmlns:a16="http://schemas.microsoft.com/office/drawing/2014/main" id="{569C1A01-6FB5-43CE-ADCC-936728ACAC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200" y="4388303"/>
            <a:ext cx="618067" cy="702986"/>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ítulo 4">
            <a:extLst>
              <a:ext uri="{FF2B5EF4-FFF2-40B4-BE49-F238E27FC236}">
                <a16:creationId xmlns:a16="http://schemas.microsoft.com/office/drawing/2014/main" id="{15C534BC-52A7-4C26-AA64-A1F5E3BAA060}"/>
              </a:ext>
            </a:extLst>
          </p:cNvPr>
          <p:cNvSpPr>
            <a:spLocks noGrp="1"/>
          </p:cNvSpPr>
          <p:nvPr>
            <p:ph type="title"/>
          </p:nvPr>
        </p:nvSpPr>
        <p:spPr>
          <a:xfrm>
            <a:off x="5436096" y="3989159"/>
            <a:ext cx="3528391" cy="1509931"/>
          </a:xfrm>
        </p:spPr>
        <p:txBody>
          <a:bodyPr vert="horz" lIns="91440" tIns="45720" rIns="91440" bIns="45720" rtlCol="0" anchor="ctr">
            <a:normAutofit/>
          </a:bodyPr>
          <a:lstStyle/>
          <a:p>
            <a:pPr algn="l">
              <a:lnSpc>
                <a:spcPct val="90000"/>
              </a:lnSpc>
            </a:pPr>
            <a:r>
              <a:rPr lang="en-US" sz="3000" dirty="0" err="1">
                <a:solidFill>
                  <a:srgbClr val="000000"/>
                </a:solidFill>
              </a:rPr>
              <a:t>Diálogo</a:t>
            </a:r>
            <a:r>
              <a:rPr lang="en-US" sz="3000" dirty="0">
                <a:solidFill>
                  <a:srgbClr val="000000"/>
                </a:solidFill>
              </a:rPr>
              <a:t> con la </a:t>
            </a:r>
            <a:r>
              <a:rPr lang="en-US" sz="3000" dirty="0" err="1">
                <a:solidFill>
                  <a:srgbClr val="000000"/>
                </a:solidFill>
              </a:rPr>
              <a:t>Comunidad</a:t>
            </a:r>
            <a:endParaRPr lang="en-US" sz="3000" dirty="0">
              <a:solidFill>
                <a:srgbClr val="000000"/>
              </a:solidFill>
            </a:endParaRPr>
          </a:p>
        </p:txBody>
      </p:sp>
      <p:sp>
        <p:nvSpPr>
          <p:cNvPr id="6" name="Marcador de contenido 5">
            <a:extLst>
              <a:ext uri="{FF2B5EF4-FFF2-40B4-BE49-F238E27FC236}">
                <a16:creationId xmlns:a16="http://schemas.microsoft.com/office/drawing/2014/main" id="{14F411ED-4A18-49A9-B287-F15F773576AD}"/>
              </a:ext>
            </a:extLst>
          </p:cNvPr>
          <p:cNvSpPr>
            <a:spLocks noGrp="1"/>
          </p:cNvSpPr>
          <p:nvPr>
            <p:ph idx="1"/>
          </p:nvPr>
        </p:nvSpPr>
        <p:spPr>
          <a:xfrm>
            <a:off x="5076056" y="5229200"/>
            <a:ext cx="3694808" cy="1509935"/>
          </a:xfrm>
        </p:spPr>
        <p:txBody>
          <a:bodyPr vert="horz" lIns="91440" tIns="45720" rIns="91440" bIns="45720" rtlCol="0" anchor="ctr">
            <a:normAutofit/>
          </a:bodyPr>
          <a:lstStyle/>
          <a:p>
            <a:pPr indent="-228600">
              <a:lnSpc>
                <a:spcPct val="90000"/>
              </a:lnSpc>
            </a:pPr>
            <a:r>
              <a:rPr lang="en-US" sz="1200" dirty="0" err="1">
                <a:solidFill>
                  <a:srgbClr val="000000"/>
                </a:solidFill>
              </a:rPr>
              <a:t>Empresa</a:t>
            </a:r>
            <a:r>
              <a:rPr lang="en-US" sz="1200" dirty="0">
                <a:solidFill>
                  <a:srgbClr val="000000"/>
                </a:solidFill>
              </a:rPr>
              <a:t> </a:t>
            </a:r>
            <a:r>
              <a:rPr lang="en-US" sz="1200" dirty="0" err="1">
                <a:solidFill>
                  <a:srgbClr val="000000"/>
                </a:solidFill>
              </a:rPr>
              <a:t>han</a:t>
            </a:r>
            <a:r>
              <a:rPr lang="en-US" sz="1200" dirty="0">
                <a:solidFill>
                  <a:srgbClr val="000000"/>
                </a:solidFill>
              </a:rPr>
              <a:t> </a:t>
            </a:r>
            <a:r>
              <a:rPr lang="en-US" sz="1200" dirty="0" err="1">
                <a:solidFill>
                  <a:srgbClr val="000000"/>
                </a:solidFill>
              </a:rPr>
              <a:t>efectuado</a:t>
            </a:r>
            <a:r>
              <a:rPr lang="en-US" sz="1200" dirty="0">
                <a:solidFill>
                  <a:srgbClr val="000000"/>
                </a:solidFill>
              </a:rPr>
              <a:t> </a:t>
            </a:r>
            <a:r>
              <a:rPr lang="en-US" sz="1200" dirty="0" err="1">
                <a:solidFill>
                  <a:srgbClr val="000000"/>
                </a:solidFill>
              </a:rPr>
              <a:t>procesos</a:t>
            </a:r>
            <a:r>
              <a:rPr lang="en-US" sz="1200" dirty="0">
                <a:solidFill>
                  <a:srgbClr val="000000"/>
                </a:solidFill>
              </a:rPr>
              <a:t> </a:t>
            </a:r>
            <a:r>
              <a:rPr lang="en-US" sz="1200" dirty="0" err="1">
                <a:solidFill>
                  <a:srgbClr val="000000"/>
                </a:solidFill>
              </a:rPr>
              <a:t>participativos</a:t>
            </a:r>
            <a:r>
              <a:rPr lang="en-US" sz="1200" dirty="0">
                <a:solidFill>
                  <a:srgbClr val="000000"/>
                </a:solidFill>
              </a:rPr>
              <a:t> </a:t>
            </a:r>
            <a:r>
              <a:rPr lang="en-US" sz="1200" dirty="0" err="1">
                <a:solidFill>
                  <a:srgbClr val="000000"/>
                </a:solidFill>
              </a:rPr>
              <a:t>anticipados</a:t>
            </a:r>
            <a:r>
              <a:rPr lang="en-US" sz="1200" dirty="0">
                <a:solidFill>
                  <a:srgbClr val="000000"/>
                </a:solidFill>
              </a:rPr>
              <a:t> </a:t>
            </a:r>
            <a:r>
              <a:rPr lang="en-US" sz="1200" dirty="0" err="1">
                <a:solidFill>
                  <a:srgbClr val="000000"/>
                </a:solidFill>
              </a:rPr>
              <a:t>en</a:t>
            </a:r>
            <a:r>
              <a:rPr lang="en-US" sz="1200" dirty="0">
                <a:solidFill>
                  <a:srgbClr val="000000"/>
                </a:solidFill>
              </a:rPr>
              <a:t> </a:t>
            </a:r>
            <a:r>
              <a:rPr lang="en-US" sz="1200" dirty="0" err="1">
                <a:solidFill>
                  <a:srgbClr val="000000"/>
                </a:solidFill>
              </a:rPr>
              <a:t>Estudios</a:t>
            </a:r>
            <a:r>
              <a:rPr lang="en-US" sz="1200" dirty="0">
                <a:solidFill>
                  <a:srgbClr val="000000"/>
                </a:solidFill>
              </a:rPr>
              <a:t> </a:t>
            </a:r>
            <a:r>
              <a:rPr lang="en-US" sz="1200" dirty="0" err="1">
                <a:solidFill>
                  <a:srgbClr val="000000"/>
                </a:solidFill>
              </a:rPr>
              <a:t>Ambientales</a:t>
            </a:r>
            <a:r>
              <a:rPr lang="en-US" sz="1200" dirty="0">
                <a:solidFill>
                  <a:srgbClr val="000000"/>
                </a:solidFill>
              </a:rPr>
              <a:t>. </a:t>
            </a:r>
            <a:r>
              <a:rPr lang="en-US" sz="1200" dirty="0" err="1">
                <a:solidFill>
                  <a:srgbClr val="000000"/>
                </a:solidFill>
              </a:rPr>
              <a:t>Además</a:t>
            </a:r>
            <a:r>
              <a:rPr lang="en-US" sz="1200" dirty="0">
                <a:solidFill>
                  <a:srgbClr val="000000"/>
                </a:solidFill>
              </a:rPr>
              <a:t> de las </a:t>
            </a:r>
            <a:r>
              <a:rPr lang="en-US" sz="1200" dirty="0" err="1">
                <a:solidFill>
                  <a:srgbClr val="000000"/>
                </a:solidFill>
              </a:rPr>
              <a:t>instancias</a:t>
            </a:r>
            <a:r>
              <a:rPr lang="en-US" sz="1200" dirty="0">
                <a:solidFill>
                  <a:srgbClr val="000000"/>
                </a:solidFill>
              </a:rPr>
              <a:t> </a:t>
            </a:r>
            <a:r>
              <a:rPr lang="en-US" sz="1200" dirty="0" err="1">
                <a:solidFill>
                  <a:srgbClr val="000000"/>
                </a:solidFill>
              </a:rPr>
              <a:t>obligatorias</a:t>
            </a:r>
            <a:endParaRPr lang="en-US" sz="1200" dirty="0">
              <a:solidFill>
                <a:srgbClr val="000000"/>
              </a:solidFill>
            </a:endParaRPr>
          </a:p>
          <a:p>
            <a:pPr indent="-228600">
              <a:lnSpc>
                <a:spcPct val="90000"/>
              </a:lnSpc>
            </a:pPr>
            <a:r>
              <a:rPr lang="en-US" sz="1200" dirty="0" err="1">
                <a:solidFill>
                  <a:srgbClr val="000000"/>
                </a:solidFill>
              </a:rPr>
              <a:t>Empresa</a:t>
            </a:r>
            <a:r>
              <a:rPr lang="en-US" sz="1200" dirty="0">
                <a:solidFill>
                  <a:srgbClr val="000000"/>
                </a:solidFill>
              </a:rPr>
              <a:t> </a:t>
            </a:r>
            <a:r>
              <a:rPr lang="en-US" sz="1200" dirty="0" err="1">
                <a:solidFill>
                  <a:srgbClr val="000000"/>
                </a:solidFill>
              </a:rPr>
              <a:t>tienen</a:t>
            </a:r>
            <a:r>
              <a:rPr lang="en-US" sz="1200" dirty="0">
                <a:solidFill>
                  <a:srgbClr val="000000"/>
                </a:solidFill>
              </a:rPr>
              <a:t> </a:t>
            </a:r>
            <a:r>
              <a:rPr lang="en-US" sz="1200" dirty="0" err="1">
                <a:solidFill>
                  <a:srgbClr val="000000"/>
                </a:solidFill>
              </a:rPr>
              <a:t>permanente</a:t>
            </a:r>
            <a:r>
              <a:rPr lang="en-US" sz="1200" dirty="0">
                <a:solidFill>
                  <a:srgbClr val="000000"/>
                </a:solidFill>
              </a:rPr>
              <a:t> </a:t>
            </a:r>
            <a:r>
              <a:rPr lang="en-US" sz="1200" dirty="0" err="1">
                <a:solidFill>
                  <a:srgbClr val="000000"/>
                </a:solidFill>
              </a:rPr>
              <a:t>acercamiento</a:t>
            </a:r>
            <a:r>
              <a:rPr lang="en-US" sz="1200" dirty="0">
                <a:solidFill>
                  <a:srgbClr val="000000"/>
                </a:solidFill>
              </a:rPr>
              <a:t> con </a:t>
            </a:r>
            <a:r>
              <a:rPr lang="en-US" sz="1200" dirty="0" err="1">
                <a:solidFill>
                  <a:srgbClr val="000000"/>
                </a:solidFill>
              </a:rPr>
              <a:t>comunidades</a:t>
            </a:r>
            <a:r>
              <a:rPr lang="en-US" sz="1200" dirty="0">
                <a:solidFill>
                  <a:srgbClr val="000000"/>
                </a:solidFill>
              </a:rPr>
              <a:t> </a:t>
            </a:r>
            <a:r>
              <a:rPr lang="en-US" sz="1200" dirty="0" err="1">
                <a:solidFill>
                  <a:srgbClr val="000000"/>
                </a:solidFill>
              </a:rPr>
              <a:t>en</a:t>
            </a:r>
            <a:r>
              <a:rPr lang="en-US" sz="1200" dirty="0">
                <a:solidFill>
                  <a:srgbClr val="000000"/>
                </a:solidFill>
              </a:rPr>
              <a:t> </a:t>
            </a:r>
            <a:r>
              <a:rPr lang="en-US" sz="1200" dirty="0" err="1">
                <a:solidFill>
                  <a:srgbClr val="000000"/>
                </a:solidFill>
              </a:rPr>
              <a:t>materias</a:t>
            </a:r>
            <a:r>
              <a:rPr lang="en-US" sz="1200" dirty="0">
                <a:solidFill>
                  <a:srgbClr val="000000"/>
                </a:solidFill>
              </a:rPr>
              <a:t> </a:t>
            </a:r>
            <a:r>
              <a:rPr lang="en-US" sz="1200" dirty="0" err="1">
                <a:solidFill>
                  <a:srgbClr val="000000"/>
                </a:solidFill>
              </a:rPr>
              <a:t>portuarias</a:t>
            </a:r>
            <a:r>
              <a:rPr lang="en-US" sz="1200" dirty="0">
                <a:solidFill>
                  <a:srgbClr val="000000"/>
                </a:solidFill>
              </a:rPr>
              <a:t>.</a:t>
            </a:r>
          </a:p>
          <a:p>
            <a:pPr indent="-228600">
              <a:lnSpc>
                <a:spcPct val="90000"/>
              </a:lnSpc>
            </a:pPr>
            <a:r>
              <a:rPr lang="en-US" sz="1200" dirty="0" err="1">
                <a:solidFill>
                  <a:srgbClr val="000000"/>
                </a:solidFill>
              </a:rPr>
              <a:t>Proyectos</a:t>
            </a:r>
            <a:r>
              <a:rPr lang="en-US" sz="1200" dirty="0">
                <a:solidFill>
                  <a:srgbClr val="000000"/>
                </a:solidFill>
              </a:rPr>
              <a:t> de valor </a:t>
            </a:r>
            <a:r>
              <a:rPr lang="en-US" sz="1200" dirty="0" err="1">
                <a:solidFill>
                  <a:srgbClr val="000000"/>
                </a:solidFill>
              </a:rPr>
              <a:t>compartido</a:t>
            </a:r>
            <a:r>
              <a:rPr lang="en-US" sz="1200" dirty="0">
                <a:solidFill>
                  <a:srgbClr val="000000"/>
                </a:solidFill>
              </a:rPr>
              <a:t> </a:t>
            </a:r>
            <a:r>
              <a:rPr lang="en-US" sz="1200" dirty="0" err="1">
                <a:solidFill>
                  <a:srgbClr val="000000"/>
                </a:solidFill>
              </a:rPr>
              <a:t>en</a:t>
            </a:r>
            <a:r>
              <a:rPr lang="en-US" sz="1200" dirty="0">
                <a:solidFill>
                  <a:srgbClr val="000000"/>
                </a:solidFill>
              </a:rPr>
              <a:t> </a:t>
            </a:r>
            <a:r>
              <a:rPr lang="en-US" sz="1200" dirty="0" err="1">
                <a:solidFill>
                  <a:srgbClr val="000000"/>
                </a:solidFill>
              </a:rPr>
              <a:t>deporte</a:t>
            </a:r>
            <a:r>
              <a:rPr lang="en-US" sz="1200" dirty="0">
                <a:solidFill>
                  <a:srgbClr val="000000"/>
                </a:solidFill>
              </a:rPr>
              <a:t>, </a:t>
            </a:r>
            <a:r>
              <a:rPr lang="en-US" sz="1200" dirty="0" err="1">
                <a:solidFill>
                  <a:srgbClr val="000000"/>
                </a:solidFill>
              </a:rPr>
              <a:t>cultura</a:t>
            </a:r>
            <a:r>
              <a:rPr lang="en-US" sz="1200" dirty="0">
                <a:solidFill>
                  <a:srgbClr val="000000"/>
                </a:solidFill>
              </a:rPr>
              <a:t> y </a:t>
            </a:r>
            <a:r>
              <a:rPr lang="en-US" sz="1200" dirty="0" err="1">
                <a:solidFill>
                  <a:srgbClr val="000000"/>
                </a:solidFill>
              </a:rPr>
              <a:t>mejoramiento</a:t>
            </a:r>
            <a:r>
              <a:rPr lang="en-US" sz="1200" dirty="0">
                <a:solidFill>
                  <a:srgbClr val="000000"/>
                </a:solidFill>
              </a:rPr>
              <a:t> de </a:t>
            </a:r>
            <a:r>
              <a:rPr lang="en-US" sz="1200" dirty="0" err="1">
                <a:solidFill>
                  <a:srgbClr val="000000"/>
                </a:solidFill>
              </a:rPr>
              <a:t>calidad</a:t>
            </a:r>
            <a:r>
              <a:rPr lang="en-US" sz="1200" dirty="0">
                <a:solidFill>
                  <a:srgbClr val="000000"/>
                </a:solidFill>
              </a:rPr>
              <a:t> de </a:t>
            </a:r>
            <a:r>
              <a:rPr lang="en-US" sz="1200" dirty="0" err="1">
                <a:solidFill>
                  <a:srgbClr val="000000"/>
                </a:solidFill>
              </a:rPr>
              <a:t>vida</a:t>
            </a:r>
            <a:r>
              <a:rPr lang="en-US" sz="1200" dirty="0">
                <a:solidFill>
                  <a:srgbClr val="000000"/>
                </a:solidFill>
              </a:rPr>
              <a:t>.</a:t>
            </a:r>
          </a:p>
        </p:txBody>
      </p:sp>
      <p:pic>
        <p:nvPicPr>
          <p:cNvPr id="7" name="Imagen 5">
            <a:extLst>
              <a:ext uri="{FF2B5EF4-FFF2-40B4-BE49-F238E27FC236}">
                <a16:creationId xmlns:a16="http://schemas.microsoft.com/office/drawing/2014/main" id="{8E428BC7-79B8-4648-A6DF-AEE97562628C}"/>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769225" y="-27384"/>
            <a:ext cx="1374775" cy="77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agen 2" descr="Imagen que contiene interior, mesa, suelo, pared&#10;&#10;Descripción generada con confianza muy alta">
            <a:extLst>
              <a:ext uri="{FF2B5EF4-FFF2-40B4-BE49-F238E27FC236}">
                <a16:creationId xmlns:a16="http://schemas.microsoft.com/office/drawing/2014/main" id="{13A9293A-1105-497D-8AFB-7B88598C05E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3467300"/>
            <a:ext cx="4572000" cy="3429000"/>
          </a:xfrm>
          <a:prstGeom prst="rect">
            <a:avLst/>
          </a:prstGeom>
        </p:spPr>
      </p:pic>
    </p:spTree>
    <p:extLst>
      <p:ext uri="{BB962C8B-B14F-4D97-AF65-F5344CB8AC3E}">
        <p14:creationId xmlns:p14="http://schemas.microsoft.com/office/powerpoint/2010/main" val="25508909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26679F-A7C4-4614-BE6D-957C5948E668}"/>
              </a:ext>
            </a:extLst>
          </p:cNvPr>
          <p:cNvSpPr>
            <a:spLocks noGrp="1"/>
          </p:cNvSpPr>
          <p:nvPr>
            <p:ph type="title"/>
          </p:nvPr>
        </p:nvSpPr>
        <p:spPr/>
        <p:txBody>
          <a:bodyPr/>
          <a:lstStyle/>
          <a:p>
            <a:r>
              <a:rPr lang="es-CL" dirty="0"/>
              <a:t>8. Turismo y cruceros</a:t>
            </a:r>
          </a:p>
        </p:txBody>
      </p:sp>
    </p:spTree>
    <p:extLst>
      <p:ext uri="{BB962C8B-B14F-4D97-AF65-F5344CB8AC3E}">
        <p14:creationId xmlns:p14="http://schemas.microsoft.com/office/powerpoint/2010/main" val="18420524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D835F170-7136-44D2-8771-A210CCECF717}"/>
              </a:ext>
            </a:extLst>
          </p:cNvPr>
          <p:cNvSpPr>
            <a:spLocks noGrp="1"/>
          </p:cNvSpPr>
          <p:nvPr>
            <p:ph type="title"/>
          </p:nvPr>
        </p:nvSpPr>
        <p:spPr>
          <a:xfrm>
            <a:off x="467544" y="691604"/>
            <a:ext cx="7467904" cy="649164"/>
          </a:xfrm>
        </p:spPr>
        <p:txBody>
          <a:bodyPr/>
          <a:lstStyle/>
          <a:p>
            <a:r>
              <a:rPr lang="es-CL" sz="3200" dirty="0"/>
              <a:t>Materias a tratar recomendadas por MTT Programa Desarrollo Logístico</a:t>
            </a:r>
          </a:p>
        </p:txBody>
      </p:sp>
      <p:pic>
        <p:nvPicPr>
          <p:cNvPr id="7" name="Imagen 6">
            <a:extLst>
              <a:ext uri="{FF2B5EF4-FFF2-40B4-BE49-F238E27FC236}">
                <a16:creationId xmlns:a16="http://schemas.microsoft.com/office/drawing/2014/main" id="{4A948885-DE9E-4D69-ADC8-8A01B7A9B7C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60399" y="1628800"/>
            <a:ext cx="7023201" cy="4237087"/>
          </a:xfrm>
          <a:prstGeom prst="rect">
            <a:avLst/>
          </a:prstGeom>
        </p:spPr>
      </p:pic>
    </p:spTree>
    <p:extLst>
      <p:ext uri="{BB962C8B-B14F-4D97-AF65-F5344CB8AC3E}">
        <p14:creationId xmlns:p14="http://schemas.microsoft.com/office/powerpoint/2010/main" val="34199837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5022B6A5-8A31-4F20-8D10-5C35FE45F52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940" y="857249"/>
            <a:ext cx="10050999" cy="6690196"/>
          </a:xfrm>
          <a:prstGeom prst="rect">
            <a:avLst/>
          </a:prstGeom>
        </p:spPr>
      </p:pic>
      <p:sp>
        <p:nvSpPr>
          <p:cNvPr id="7" name="Rectángulo 6">
            <a:extLst>
              <a:ext uri="{FF2B5EF4-FFF2-40B4-BE49-F238E27FC236}">
                <a16:creationId xmlns:a16="http://schemas.microsoft.com/office/drawing/2014/main" id="{C12C64CA-28AB-4D12-89C7-FB423EB0B5F1}"/>
              </a:ext>
            </a:extLst>
          </p:cNvPr>
          <p:cNvSpPr/>
          <p:nvPr/>
        </p:nvSpPr>
        <p:spPr>
          <a:xfrm>
            <a:off x="148591" y="1207124"/>
            <a:ext cx="8892207" cy="827417"/>
          </a:xfrm>
          <a:prstGeom prst="rect">
            <a:avLst/>
          </a:prstGeom>
          <a:solidFill>
            <a:schemeClr val="accent1">
              <a:lumMod val="75000"/>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050"/>
          </a:p>
        </p:txBody>
      </p:sp>
      <p:sp>
        <p:nvSpPr>
          <p:cNvPr id="4" name="Marcador de número de diapositiva 4">
            <a:extLst>
              <a:ext uri="{FF2B5EF4-FFF2-40B4-BE49-F238E27FC236}">
                <a16:creationId xmlns:a16="http://schemas.microsoft.com/office/drawing/2014/main" id="{35B6290C-40E6-4D16-A095-E5646A26FC50}"/>
              </a:ext>
            </a:extLst>
          </p:cNvPr>
          <p:cNvSpPr>
            <a:spLocks noGrp="1"/>
          </p:cNvSpPr>
          <p:nvPr/>
        </p:nvSpPr>
        <p:spPr>
          <a:xfrm>
            <a:off x="7440597" y="5726907"/>
            <a:ext cx="1600200" cy="273844"/>
          </a:xfrm>
          <a:prstGeom prst="rect">
            <a:avLst/>
          </a:prstGeom>
        </p:spPr>
        <p:txBody>
          <a:bodyPr/>
          <a:lstStyle>
            <a:defPPr>
              <a:defRPr lang="es-CL"/>
            </a:defPPr>
            <a:lvl1pPr marL="0" algn="l" defTabSz="914400" rtl="0" eaLnBrk="1" latinLnBrk="0" hangingPunct="1">
              <a:defRPr sz="1050" kern="1200" smtClean="0">
                <a:solidFill>
                  <a:schemeClr val="tx1"/>
                </a:solidFill>
                <a:latin typeface="Verdana" pitchFamily="34" charset="0"/>
                <a:ea typeface="Verdana" pitchFamily="34" charset="0"/>
                <a:cs typeface="Verdana"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48B0BDFA-15BB-4463-8EEF-DF8C146BEBC5}" type="slidenum">
              <a:rPr lang="es-ES_tradnl" sz="750">
                <a:solidFill>
                  <a:schemeClr val="bg1"/>
                </a:solidFill>
              </a:rPr>
              <a:pPr algn="r">
                <a:defRPr/>
              </a:pPr>
              <a:t>40</a:t>
            </a:fld>
            <a:endParaRPr lang="es-ES_tradnl" sz="750" dirty="0">
              <a:solidFill>
                <a:schemeClr val="bg1"/>
              </a:solidFill>
            </a:endParaRPr>
          </a:p>
        </p:txBody>
      </p:sp>
      <p:sp>
        <p:nvSpPr>
          <p:cNvPr id="6" name="CuadroTexto 5">
            <a:extLst>
              <a:ext uri="{FF2B5EF4-FFF2-40B4-BE49-F238E27FC236}">
                <a16:creationId xmlns:a16="http://schemas.microsoft.com/office/drawing/2014/main" id="{CFBE5D41-A1F5-4D92-A3F9-5801DE6BFECF}"/>
              </a:ext>
            </a:extLst>
          </p:cNvPr>
          <p:cNvSpPr txBox="1"/>
          <p:nvPr/>
        </p:nvSpPr>
        <p:spPr>
          <a:xfrm>
            <a:off x="245728" y="1295364"/>
            <a:ext cx="7538102" cy="650939"/>
          </a:xfrm>
          <a:prstGeom prst="rect">
            <a:avLst/>
          </a:prstGeom>
          <a:noFill/>
        </p:spPr>
        <p:txBody>
          <a:bodyPr vert="horz" wrap="square" lIns="68543" tIns="34286" rIns="68543" bIns="34286" rtlCol="0" anchor="ctr">
            <a:spAutoFit/>
          </a:bodyPr>
          <a:lstStyle>
            <a:defPPr>
              <a:defRPr lang="es-ES"/>
            </a:defPPr>
            <a:lvl1pPr>
              <a:lnSpc>
                <a:spcPct val="90000"/>
              </a:lnSpc>
              <a:spcBef>
                <a:spcPct val="0"/>
              </a:spcBef>
              <a:buNone/>
              <a:defRPr sz="3200" b="1">
                <a:solidFill>
                  <a:srgbClr val="29B5E3"/>
                </a:solidFill>
                <a:latin typeface="Arial"/>
                <a:cs typeface="Arial"/>
              </a:defRPr>
            </a:lvl1pPr>
          </a:lstStyle>
          <a:p>
            <a:r>
              <a:rPr lang="es-CL" sz="2100" dirty="0">
                <a:solidFill>
                  <a:schemeClr val="bg1"/>
                </a:solidFill>
                <a:latin typeface="Arial" charset="0"/>
                <a:ea typeface="Arial" charset="0"/>
                <a:cs typeface="Arial" charset="0"/>
              </a:rPr>
              <a:t>Cruceros en el concesionario Puerto Central</a:t>
            </a:r>
          </a:p>
          <a:p>
            <a:r>
              <a:rPr lang="es-CL" sz="2100" b="0" dirty="0">
                <a:solidFill>
                  <a:schemeClr val="bg1"/>
                </a:solidFill>
                <a:latin typeface="Arial" charset="0"/>
                <a:ea typeface="Arial" charset="0"/>
                <a:cs typeface="Arial" charset="0"/>
              </a:rPr>
              <a:t>M/N </a:t>
            </a:r>
            <a:r>
              <a:rPr lang="es-CL" sz="2100" b="0" dirty="0" err="1">
                <a:solidFill>
                  <a:schemeClr val="bg1"/>
                </a:solidFill>
                <a:latin typeface="Arial" charset="0"/>
                <a:ea typeface="Arial" charset="0"/>
                <a:cs typeface="Arial" charset="0"/>
              </a:rPr>
              <a:t>Norwegian</a:t>
            </a:r>
            <a:r>
              <a:rPr lang="es-CL" sz="2100" b="0" dirty="0">
                <a:solidFill>
                  <a:schemeClr val="bg1"/>
                </a:solidFill>
                <a:latin typeface="Arial" charset="0"/>
                <a:ea typeface="Arial" charset="0"/>
                <a:cs typeface="Arial" charset="0"/>
              </a:rPr>
              <a:t> </a:t>
            </a:r>
            <a:r>
              <a:rPr lang="es-CL" sz="2100" b="0" dirty="0" err="1">
                <a:solidFill>
                  <a:schemeClr val="bg1"/>
                </a:solidFill>
                <a:latin typeface="Arial" charset="0"/>
                <a:ea typeface="Arial" charset="0"/>
                <a:cs typeface="Arial" charset="0"/>
              </a:rPr>
              <a:t>Sun</a:t>
            </a:r>
            <a:r>
              <a:rPr lang="es-CL" sz="2100" b="0" dirty="0">
                <a:solidFill>
                  <a:schemeClr val="bg1"/>
                </a:solidFill>
                <a:latin typeface="Arial" charset="0"/>
                <a:ea typeface="Arial" charset="0"/>
                <a:cs typeface="Arial" charset="0"/>
              </a:rPr>
              <a:t>, 24 de abril de 2017</a:t>
            </a:r>
          </a:p>
        </p:txBody>
      </p:sp>
      <p:sp>
        <p:nvSpPr>
          <p:cNvPr id="8" name="Título 4">
            <a:extLst>
              <a:ext uri="{FF2B5EF4-FFF2-40B4-BE49-F238E27FC236}">
                <a16:creationId xmlns:a16="http://schemas.microsoft.com/office/drawing/2014/main" id="{76B5DDE3-A102-427D-970B-E5E976E36A2C}"/>
              </a:ext>
            </a:extLst>
          </p:cNvPr>
          <p:cNvSpPr txBox="1">
            <a:spLocks/>
          </p:cNvSpPr>
          <p:nvPr/>
        </p:nvSpPr>
        <p:spPr>
          <a:xfrm>
            <a:off x="148591" y="22606"/>
            <a:ext cx="7879793" cy="649164"/>
          </a:xfrm>
          <a:prstGeom prst="rect">
            <a:avLst/>
          </a:prstGeom>
        </p:spPr>
        <p:txBody>
          <a:bodyPr/>
          <a:lstStyle>
            <a:lvl1pPr algn="ctr" defTabSz="914400" rtl="0" eaLnBrk="1" latinLnBrk="0" hangingPunct="1">
              <a:spcBef>
                <a:spcPct val="0"/>
              </a:spcBef>
              <a:buNone/>
              <a:defRPr sz="4000" b="1" kern="1200">
                <a:solidFill>
                  <a:srgbClr val="0066FF"/>
                </a:solidFill>
                <a:latin typeface="+mj-lt"/>
                <a:ea typeface="+mj-ea"/>
                <a:cs typeface="+mj-cs"/>
              </a:defRPr>
            </a:lvl1pPr>
          </a:lstStyle>
          <a:p>
            <a:r>
              <a:rPr lang="es-CL" sz="3200" dirty="0"/>
              <a:t>Cruceros e Impacto Positivo en la Comunidad</a:t>
            </a:r>
          </a:p>
        </p:txBody>
      </p:sp>
      <p:sp>
        <p:nvSpPr>
          <p:cNvPr id="2" name="CuadroTexto 1">
            <a:extLst>
              <a:ext uri="{FF2B5EF4-FFF2-40B4-BE49-F238E27FC236}">
                <a16:creationId xmlns:a16="http://schemas.microsoft.com/office/drawing/2014/main" id="{9F0FEF6F-EC24-4C56-AF4E-AC7F9EDC5B29}"/>
              </a:ext>
            </a:extLst>
          </p:cNvPr>
          <p:cNvSpPr txBox="1"/>
          <p:nvPr/>
        </p:nvSpPr>
        <p:spPr>
          <a:xfrm>
            <a:off x="498374" y="5354420"/>
            <a:ext cx="7314503" cy="923330"/>
          </a:xfrm>
          <a:prstGeom prst="rect">
            <a:avLst/>
          </a:prstGeom>
          <a:noFill/>
        </p:spPr>
        <p:txBody>
          <a:bodyPr wrap="none" rtlCol="0">
            <a:spAutoFit/>
          </a:bodyPr>
          <a:lstStyle/>
          <a:p>
            <a:r>
              <a:rPr lang="es-CL" dirty="0">
                <a:solidFill>
                  <a:schemeClr val="bg1"/>
                </a:solidFill>
              </a:rPr>
              <a:t>Turismo: apoyo en infraestructura y gestión.</a:t>
            </a:r>
          </a:p>
          <a:p>
            <a:r>
              <a:rPr lang="es-CL" dirty="0">
                <a:solidFill>
                  <a:schemeClr val="bg1"/>
                </a:solidFill>
              </a:rPr>
              <a:t>Comprometidas 28 recaladas en temporada 2018-2019 con 90 mil pasajeros</a:t>
            </a:r>
          </a:p>
          <a:p>
            <a:r>
              <a:rPr lang="es-CL" dirty="0">
                <a:solidFill>
                  <a:schemeClr val="bg1"/>
                </a:solidFill>
              </a:rPr>
              <a:t>18 de octubre 2018 inicio temporada</a:t>
            </a:r>
          </a:p>
        </p:txBody>
      </p:sp>
    </p:spTree>
    <p:extLst>
      <p:ext uri="{BB962C8B-B14F-4D97-AF65-F5344CB8AC3E}">
        <p14:creationId xmlns:p14="http://schemas.microsoft.com/office/powerpoint/2010/main" val="18053558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8C41257-456D-4C13-8FC6-95B9C4633A0B}"/>
              </a:ext>
            </a:extLst>
          </p:cNvPr>
          <p:cNvSpPr>
            <a:spLocks noGrp="1"/>
          </p:cNvSpPr>
          <p:nvPr>
            <p:ph type="title"/>
          </p:nvPr>
        </p:nvSpPr>
        <p:spPr/>
        <p:txBody>
          <a:bodyPr/>
          <a:lstStyle/>
          <a:p>
            <a:r>
              <a:rPr lang="es-CL" dirty="0"/>
              <a:t>9. Impacto económico del sector logístico portuario</a:t>
            </a:r>
          </a:p>
        </p:txBody>
      </p:sp>
    </p:spTree>
    <p:extLst>
      <p:ext uri="{BB962C8B-B14F-4D97-AF65-F5344CB8AC3E}">
        <p14:creationId xmlns:p14="http://schemas.microsoft.com/office/powerpoint/2010/main" val="377907164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57A450FE-5A51-44F3-BE02-00DFA93A3D89}"/>
              </a:ext>
            </a:extLst>
          </p:cNvPr>
          <p:cNvSpPr>
            <a:spLocks noGrp="1"/>
          </p:cNvSpPr>
          <p:nvPr>
            <p:ph type="title"/>
          </p:nvPr>
        </p:nvSpPr>
        <p:spPr/>
        <p:txBody>
          <a:bodyPr/>
          <a:lstStyle/>
          <a:p>
            <a:r>
              <a:rPr lang="es-CL" sz="2800" dirty="0"/>
              <a:t>Se estima casi 33% aporte directo es indirecto al PIB Comunal. </a:t>
            </a:r>
          </a:p>
        </p:txBody>
      </p:sp>
      <p:pic>
        <p:nvPicPr>
          <p:cNvPr id="7" name="Imagen 6">
            <a:extLst>
              <a:ext uri="{FF2B5EF4-FFF2-40B4-BE49-F238E27FC236}">
                <a16:creationId xmlns:a16="http://schemas.microsoft.com/office/drawing/2014/main" id="{56851867-DC81-461A-9861-BEC1DF471FF3}"/>
              </a:ext>
            </a:extLst>
          </p:cNvPr>
          <p:cNvPicPr>
            <a:picLocks noChangeAspect="1"/>
          </p:cNvPicPr>
          <p:nvPr/>
        </p:nvPicPr>
        <p:blipFill>
          <a:blip r:embed="rId2"/>
          <a:stretch>
            <a:fillRect/>
          </a:stretch>
        </p:blipFill>
        <p:spPr>
          <a:xfrm>
            <a:off x="457200" y="1340768"/>
            <a:ext cx="5429250" cy="2657475"/>
          </a:xfrm>
          <a:prstGeom prst="rect">
            <a:avLst/>
          </a:prstGeom>
        </p:spPr>
      </p:pic>
      <p:pic>
        <p:nvPicPr>
          <p:cNvPr id="8" name="Imagen 7">
            <a:extLst>
              <a:ext uri="{FF2B5EF4-FFF2-40B4-BE49-F238E27FC236}">
                <a16:creationId xmlns:a16="http://schemas.microsoft.com/office/drawing/2014/main" id="{9344431D-65DB-42D0-BBBE-3A78404FCDE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3568" y="3998243"/>
            <a:ext cx="4601234" cy="2714127"/>
          </a:xfrm>
          <a:prstGeom prst="rect">
            <a:avLst/>
          </a:prstGeom>
        </p:spPr>
      </p:pic>
      <p:sp>
        <p:nvSpPr>
          <p:cNvPr id="10" name="CuadroTexto 9">
            <a:extLst>
              <a:ext uri="{FF2B5EF4-FFF2-40B4-BE49-F238E27FC236}">
                <a16:creationId xmlns:a16="http://schemas.microsoft.com/office/drawing/2014/main" id="{E895FD3E-711E-4933-9D22-803FBE1688BF}"/>
              </a:ext>
            </a:extLst>
          </p:cNvPr>
          <p:cNvSpPr txBox="1"/>
          <p:nvPr/>
        </p:nvSpPr>
        <p:spPr>
          <a:xfrm>
            <a:off x="5511170" y="4725144"/>
            <a:ext cx="3400803" cy="923330"/>
          </a:xfrm>
          <a:prstGeom prst="rect">
            <a:avLst/>
          </a:prstGeom>
          <a:noFill/>
        </p:spPr>
        <p:txBody>
          <a:bodyPr wrap="none" rtlCol="0">
            <a:spAutoFit/>
          </a:bodyPr>
          <a:lstStyle/>
          <a:p>
            <a:r>
              <a:rPr lang="es-CL" dirty="0"/>
              <a:t>Nota: Estudio con método</a:t>
            </a:r>
          </a:p>
          <a:p>
            <a:r>
              <a:rPr lang="es-CL" dirty="0"/>
              <a:t>de cuentas nacionales sobre datos</a:t>
            </a:r>
          </a:p>
          <a:p>
            <a:r>
              <a:rPr lang="es-CL" dirty="0"/>
              <a:t>precisos EPSA 2013.</a:t>
            </a:r>
          </a:p>
        </p:txBody>
      </p:sp>
      <p:sp>
        <p:nvSpPr>
          <p:cNvPr id="2" name="CuadroTexto 1">
            <a:extLst>
              <a:ext uri="{FF2B5EF4-FFF2-40B4-BE49-F238E27FC236}">
                <a16:creationId xmlns:a16="http://schemas.microsoft.com/office/drawing/2014/main" id="{9C6F6E70-2286-4BDB-AECB-080D5FAA7CB0}"/>
              </a:ext>
            </a:extLst>
          </p:cNvPr>
          <p:cNvSpPr txBox="1"/>
          <p:nvPr/>
        </p:nvSpPr>
        <p:spPr>
          <a:xfrm>
            <a:off x="6156176" y="2060848"/>
            <a:ext cx="2232248" cy="1200329"/>
          </a:xfrm>
          <a:prstGeom prst="rect">
            <a:avLst/>
          </a:prstGeom>
          <a:noFill/>
          <a:ln>
            <a:solidFill>
              <a:schemeClr val="accent1">
                <a:shade val="50000"/>
              </a:schemeClr>
            </a:solidFill>
          </a:ln>
        </p:spPr>
        <p:txBody>
          <a:bodyPr wrap="square" rtlCol="0">
            <a:spAutoFit/>
          </a:bodyPr>
          <a:lstStyle/>
          <a:p>
            <a:pPr algn="just"/>
            <a:r>
              <a:rPr lang="es-CL" dirty="0"/>
              <a:t>Se estima casi un 50% el aporte a Economía Local de Sector Portuario Logístico</a:t>
            </a:r>
            <a:endParaRPr lang="es-ES" dirty="0"/>
          </a:p>
        </p:txBody>
      </p:sp>
    </p:spTree>
    <p:extLst>
      <p:ext uri="{BB962C8B-B14F-4D97-AF65-F5344CB8AC3E}">
        <p14:creationId xmlns:p14="http://schemas.microsoft.com/office/powerpoint/2010/main" val="371318032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pPr>
              <a:defRPr/>
            </a:pPr>
            <a:fld id="{D510841A-4240-4231-A924-AF3ABDD411E8}" type="slidenum">
              <a:rPr lang="es-CL" smtClean="0">
                <a:solidFill>
                  <a:schemeClr val="bg1"/>
                </a:solidFill>
              </a:rPr>
              <a:pPr>
                <a:defRPr/>
              </a:pPr>
              <a:t>43</a:t>
            </a:fld>
            <a:endParaRPr lang="es-CL" dirty="0">
              <a:solidFill>
                <a:schemeClr val="bg1"/>
              </a:solidFill>
            </a:endParaRPr>
          </a:p>
        </p:txBody>
      </p:sp>
      <p:sp>
        <p:nvSpPr>
          <p:cNvPr id="6" name="5 CuadroTexto"/>
          <p:cNvSpPr txBox="1"/>
          <p:nvPr/>
        </p:nvSpPr>
        <p:spPr>
          <a:xfrm>
            <a:off x="1044135" y="355262"/>
            <a:ext cx="5380319" cy="400110"/>
          </a:xfrm>
          <a:prstGeom prst="rect">
            <a:avLst/>
          </a:prstGeom>
          <a:noFill/>
        </p:spPr>
        <p:txBody>
          <a:bodyPr wrap="none" rtlCol="0">
            <a:spAutoFit/>
          </a:bodyPr>
          <a:lstStyle/>
          <a:p>
            <a:r>
              <a:rPr lang="es-CL" sz="2000" b="1" dirty="0">
                <a:solidFill>
                  <a:schemeClr val="tx2">
                    <a:lumMod val="75000"/>
                  </a:schemeClr>
                </a:solidFill>
              </a:rPr>
              <a:t>	 INVERSIÓN PUBLICA  EN SAN ANTONIO </a:t>
            </a:r>
          </a:p>
        </p:txBody>
      </p:sp>
      <p:sp>
        <p:nvSpPr>
          <p:cNvPr id="10" name="9 CuadroTexto"/>
          <p:cNvSpPr txBox="1"/>
          <p:nvPr/>
        </p:nvSpPr>
        <p:spPr>
          <a:xfrm>
            <a:off x="1074277" y="4653136"/>
            <a:ext cx="2760692" cy="261610"/>
          </a:xfrm>
          <a:prstGeom prst="rect">
            <a:avLst/>
          </a:prstGeom>
          <a:noFill/>
        </p:spPr>
        <p:txBody>
          <a:bodyPr wrap="none" rtlCol="0">
            <a:spAutoFit/>
          </a:bodyPr>
          <a:lstStyle/>
          <a:p>
            <a:r>
              <a:rPr lang="es-CL" sz="1100" dirty="0"/>
              <a:t>Fuente: EPSA y Gobierno Regional Valparaíso</a:t>
            </a:r>
          </a:p>
        </p:txBody>
      </p:sp>
      <p:graphicFrame>
        <p:nvGraphicFramePr>
          <p:cNvPr id="5" name="Tabla 4">
            <a:extLst>
              <a:ext uri="{FF2B5EF4-FFF2-40B4-BE49-F238E27FC236}">
                <a16:creationId xmlns:a16="http://schemas.microsoft.com/office/drawing/2014/main" id="{1410C82A-5A60-42C7-8E48-3F011B22E97E}"/>
              </a:ext>
            </a:extLst>
          </p:cNvPr>
          <p:cNvGraphicFramePr>
            <a:graphicFrameLocks noGrp="1"/>
          </p:cNvGraphicFramePr>
          <p:nvPr>
            <p:extLst>
              <p:ext uri="{D42A27DB-BD31-4B8C-83A1-F6EECF244321}">
                <p14:modId xmlns:p14="http://schemas.microsoft.com/office/powerpoint/2010/main" val="280353264"/>
              </p:ext>
            </p:extLst>
          </p:nvPr>
        </p:nvGraphicFramePr>
        <p:xfrm>
          <a:off x="467544" y="2420889"/>
          <a:ext cx="8219254" cy="1975863"/>
        </p:xfrm>
        <a:graphic>
          <a:graphicData uri="http://schemas.openxmlformats.org/drawingml/2006/table">
            <a:tbl>
              <a:tblPr/>
              <a:tblGrid>
                <a:gridCol w="1647864">
                  <a:extLst>
                    <a:ext uri="{9D8B030D-6E8A-4147-A177-3AD203B41FA5}">
                      <a16:colId xmlns:a16="http://schemas.microsoft.com/office/drawing/2014/main" val="381336148"/>
                    </a:ext>
                  </a:extLst>
                </a:gridCol>
                <a:gridCol w="1113625">
                  <a:extLst>
                    <a:ext uri="{9D8B030D-6E8A-4147-A177-3AD203B41FA5}">
                      <a16:colId xmlns:a16="http://schemas.microsoft.com/office/drawing/2014/main" val="2105640237"/>
                    </a:ext>
                  </a:extLst>
                </a:gridCol>
                <a:gridCol w="1113625">
                  <a:extLst>
                    <a:ext uri="{9D8B030D-6E8A-4147-A177-3AD203B41FA5}">
                      <a16:colId xmlns:a16="http://schemas.microsoft.com/office/drawing/2014/main" val="2103959632"/>
                    </a:ext>
                  </a:extLst>
                </a:gridCol>
                <a:gridCol w="1003265">
                  <a:extLst>
                    <a:ext uri="{9D8B030D-6E8A-4147-A177-3AD203B41FA5}">
                      <a16:colId xmlns:a16="http://schemas.microsoft.com/office/drawing/2014/main" val="70631184"/>
                    </a:ext>
                  </a:extLst>
                </a:gridCol>
                <a:gridCol w="1113625">
                  <a:extLst>
                    <a:ext uri="{9D8B030D-6E8A-4147-A177-3AD203B41FA5}">
                      <a16:colId xmlns:a16="http://schemas.microsoft.com/office/drawing/2014/main" val="1239018035"/>
                    </a:ext>
                  </a:extLst>
                </a:gridCol>
                <a:gridCol w="1113625">
                  <a:extLst>
                    <a:ext uri="{9D8B030D-6E8A-4147-A177-3AD203B41FA5}">
                      <a16:colId xmlns:a16="http://schemas.microsoft.com/office/drawing/2014/main" val="3219544437"/>
                    </a:ext>
                  </a:extLst>
                </a:gridCol>
                <a:gridCol w="1113625">
                  <a:extLst>
                    <a:ext uri="{9D8B030D-6E8A-4147-A177-3AD203B41FA5}">
                      <a16:colId xmlns:a16="http://schemas.microsoft.com/office/drawing/2014/main" val="1945419247"/>
                    </a:ext>
                  </a:extLst>
                </a:gridCol>
              </a:tblGrid>
              <a:tr h="572106">
                <a:tc gridSpan="7">
                  <a:txBody>
                    <a:bodyPr/>
                    <a:lstStyle/>
                    <a:p>
                      <a:pPr algn="ctr" rtl="0" fontAlgn="ctr"/>
                      <a:r>
                        <a:rPr lang="es-ES" sz="1100" b="1" i="0" u="none" strike="noStrike" dirty="0">
                          <a:solidFill>
                            <a:srgbClr val="000000"/>
                          </a:solidFill>
                          <a:effectLst/>
                          <a:latin typeface="Verdana" panose="020B0604030504040204" pitchFamily="34" charset="0"/>
                        </a:rPr>
                        <a:t>INVERSION REGIONAL EN SAN ANTONIO COMPARADA CON PAGOS EPSA AL ESTADO</a:t>
                      </a:r>
                    </a:p>
                  </a:txBody>
                  <a:tcPr marL="7536" marR="7536" marT="7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8E8"/>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1375588670"/>
                  </a:ext>
                </a:extLst>
              </a:tr>
              <a:tr h="281868">
                <a:tc>
                  <a:txBody>
                    <a:bodyPr/>
                    <a:lstStyle/>
                    <a:p>
                      <a:pPr algn="ctr" rtl="0" fontAlgn="ctr"/>
                      <a:r>
                        <a:rPr lang="es-ES" sz="1100" b="0" i="0" u="none" strike="noStrike">
                          <a:solidFill>
                            <a:srgbClr val="000000"/>
                          </a:solidFill>
                          <a:effectLst/>
                          <a:latin typeface="Verdana" panose="020B0604030504040204" pitchFamily="34" charset="0"/>
                        </a:rPr>
                        <a:t>AÑO</a:t>
                      </a:r>
                    </a:p>
                  </a:txBody>
                  <a:tcPr marL="7536" marR="7536" marT="7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es-ES" sz="1100" b="0" i="0" u="none" strike="noStrike">
                          <a:solidFill>
                            <a:srgbClr val="000000"/>
                          </a:solidFill>
                          <a:effectLst/>
                          <a:latin typeface="Verdana" panose="020B0604030504040204" pitchFamily="34" charset="0"/>
                        </a:rPr>
                        <a:t>2012</a:t>
                      </a:r>
                    </a:p>
                  </a:txBody>
                  <a:tcPr marL="7536" marR="7536" marT="7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es-ES" sz="1100" b="0" i="0" u="none" strike="noStrike">
                          <a:solidFill>
                            <a:srgbClr val="000000"/>
                          </a:solidFill>
                          <a:effectLst/>
                          <a:latin typeface="Verdana" panose="020B0604030504040204" pitchFamily="34" charset="0"/>
                        </a:rPr>
                        <a:t>2013</a:t>
                      </a:r>
                    </a:p>
                  </a:txBody>
                  <a:tcPr marL="7536" marR="7536" marT="7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es-ES" sz="1100" b="0" i="0" u="none" strike="noStrike">
                          <a:solidFill>
                            <a:srgbClr val="000000"/>
                          </a:solidFill>
                          <a:effectLst/>
                          <a:latin typeface="Verdana" panose="020B0604030504040204" pitchFamily="34" charset="0"/>
                        </a:rPr>
                        <a:t>2014</a:t>
                      </a:r>
                    </a:p>
                  </a:txBody>
                  <a:tcPr marL="7536" marR="7536" marT="7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es-ES" sz="1100" b="0" i="0" u="none" strike="noStrike">
                          <a:solidFill>
                            <a:srgbClr val="000000"/>
                          </a:solidFill>
                          <a:effectLst/>
                          <a:latin typeface="Verdana" panose="020B0604030504040204" pitchFamily="34" charset="0"/>
                        </a:rPr>
                        <a:t>2015</a:t>
                      </a:r>
                    </a:p>
                  </a:txBody>
                  <a:tcPr marL="7536" marR="7536" marT="7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es-ES" sz="1100" b="0" i="0" u="none" strike="noStrike">
                          <a:solidFill>
                            <a:srgbClr val="000000"/>
                          </a:solidFill>
                          <a:effectLst/>
                          <a:latin typeface="Verdana" panose="020B0604030504040204" pitchFamily="34" charset="0"/>
                        </a:rPr>
                        <a:t>2016</a:t>
                      </a:r>
                    </a:p>
                  </a:txBody>
                  <a:tcPr marL="7536" marR="7536" marT="7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es-ES" sz="1100" b="0" i="0" u="none" strike="noStrike">
                          <a:solidFill>
                            <a:srgbClr val="000000"/>
                          </a:solidFill>
                          <a:effectLst/>
                          <a:latin typeface="Verdana" panose="020B0604030504040204" pitchFamily="34" charset="0"/>
                        </a:rPr>
                        <a:t>2017</a:t>
                      </a:r>
                    </a:p>
                  </a:txBody>
                  <a:tcPr marL="7536" marR="7536" marT="7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81475056"/>
                  </a:ext>
                </a:extLst>
              </a:tr>
              <a:tr h="281868">
                <a:tc>
                  <a:txBody>
                    <a:bodyPr/>
                    <a:lstStyle/>
                    <a:p>
                      <a:pPr algn="ctr" rtl="0" fontAlgn="ctr"/>
                      <a:r>
                        <a:rPr lang="es-ES" sz="1100" b="0" i="0" u="none" strike="noStrike">
                          <a:solidFill>
                            <a:srgbClr val="000000"/>
                          </a:solidFill>
                          <a:effectLst/>
                          <a:latin typeface="Verdana" panose="020B0604030504040204" pitchFamily="34" charset="0"/>
                        </a:rPr>
                        <a:t>EPSA M$</a:t>
                      </a:r>
                    </a:p>
                  </a:txBody>
                  <a:tcPr marL="7536" marR="7536" marT="7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8E8"/>
                    </a:solidFill>
                  </a:tcPr>
                </a:tc>
                <a:tc>
                  <a:txBody>
                    <a:bodyPr/>
                    <a:lstStyle/>
                    <a:p>
                      <a:pPr algn="ctr" rtl="0" fontAlgn="ctr"/>
                      <a:r>
                        <a:rPr lang="es-ES" sz="1100" b="0" i="0" u="none" strike="noStrike">
                          <a:solidFill>
                            <a:srgbClr val="000000"/>
                          </a:solidFill>
                          <a:effectLst/>
                          <a:latin typeface="Verdana" panose="020B0604030504040204" pitchFamily="34" charset="0"/>
                        </a:rPr>
                        <a:t>19.770.943</a:t>
                      </a:r>
                    </a:p>
                  </a:txBody>
                  <a:tcPr marL="7536" marR="7536" marT="7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8E8"/>
                    </a:solidFill>
                  </a:tcPr>
                </a:tc>
                <a:tc>
                  <a:txBody>
                    <a:bodyPr/>
                    <a:lstStyle/>
                    <a:p>
                      <a:pPr algn="ctr" rtl="0" fontAlgn="ctr"/>
                      <a:r>
                        <a:rPr lang="es-ES" sz="1100" b="0" i="0" u="none" strike="noStrike">
                          <a:solidFill>
                            <a:srgbClr val="000000"/>
                          </a:solidFill>
                          <a:effectLst/>
                          <a:latin typeface="Verdana" panose="020B0604030504040204" pitchFamily="34" charset="0"/>
                        </a:rPr>
                        <a:t>14.596.466</a:t>
                      </a:r>
                    </a:p>
                  </a:txBody>
                  <a:tcPr marL="7536" marR="7536" marT="7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8E8"/>
                    </a:solidFill>
                  </a:tcPr>
                </a:tc>
                <a:tc>
                  <a:txBody>
                    <a:bodyPr/>
                    <a:lstStyle/>
                    <a:p>
                      <a:pPr algn="ctr" rtl="0" fontAlgn="ctr"/>
                      <a:r>
                        <a:rPr lang="es-ES" sz="1100" b="0" i="0" u="none" strike="noStrike">
                          <a:solidFill>
                            <a:srgbClr val="000000"/>
                          </a:solidFill>
                          <a:effectLst/>
                          <a:latin typeface="Verdana" panose="020B0604030504040204" pitchFamily="34" charset="0"/>
                        </a:rPr>
                        <a:t>7.593.895</a:t>
                      </a:r>
                    </a:p>
                  </a:txBody>
                  <a:tcPr marL="7536" marR="7536" marT="7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8E8"/>
                    </a:solidFill>
                  </a:tcPr>
                </a:tc>
                <a:tc>
                  <a:txBody>
                    <a:bodyPr/>
                    <a:lstStyle/>
                    <a:p>
                      <a:pPr algn="ctr" rtl="0" fontAlgn="ctr"/>
                      <a:r>
                        <a:rPr lang="es-ES" sz="1100" b="0" i="0" u="none" strike="noStrike">
                          <a:solidFill>
                            <a:srgbClr val="000000"/>
                          </a:solidFill>
                          <a:effectLst/>
                          <a:latin typeface="Verdana" panose="020B0604030504040204" pitchFamily="34" charset="0"/>
                        </a:rPr>
                        <a:t>11.792.700</a:t>
                      </a:r>
                    </a:p>
                  </a:txBody>
                  <a:tcPr marL="7536" marR="7536" marT="7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8E8"/>
                    </a:solidFill>
                  </a:tcPr>
                </a:tc>
                <a:tc>
                  <a:txBody>
                    <a:bodyPr/>
                    <a:lstStyle/>
                    <a:p>
                      <a:pPr algn="ctr" rtl="0" fontAlgn="ctr"/>
                      <a:r>
                        <a:rPr lang="es-ES" sz="1100" b="0" i="0" u="none" strike="noStrike">
                          <a:solidFill>
                            <a:srgbClr val="000000"/>
                          </a:solidFill>
                          <a:effectLst/>
                          <a:latin typeface="Verdana" panose="020B0604030504040204" pitchFamily="34" charset="0"/>
                        </a:rPr>
                        <a:t>14.647.847</a:t>
                      </a:r>
                    </a:p>
                  </a:txBody>
                  <a:tcPr marL="7536" marR="7536" marT="7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8E8"/>
                    </a:solidFill>
                  </a:tcPr>
                </a:tc>
                <a:tc>
                  <a:txBody>
                    <a:bodyPr/>
                    <a:lstStyle/>
                    <a:p>
                      <a:pPr algn="ctr" rtl="0" fontAlgn="ctr"/>
                      <a:r>
                        <a:rPr lang="es-ES" sz="1100" b="0" i="0" u="none" strike="noStrike">
                          <a:solidFill>
                            <a:srgbClr val="000000"/>
                          </a:solidFill>
                          <a:effectLst/>
                          <a:latin typeface="Verdana" panose="020B0604030504040204" pitchFamily="34" charset="0"/>
                        </a:rPr>
                        <a:t>19.139.889</a:t>
                      </a:r>
                    </a:p>
                  </a:txBody>
                  <a:tcPr marL="7536" marR="7536" marT="7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8E8"/>
                    </a:solidFill>
                  </a:tcPr>
                </a:tc>
                <a:extLst>
                  <a:ext uri="{0D108BD9-81ED-4DB2-BD59-A6C34878D82A}">
                    <a16:rowId xmlns:a16="http://schemas.microsoft.com/office/drawing/2014/main" val="2164787630"/>
                  </a:ext>
                </a:extLst>
              </a:tr>
              <a:tr h="558153">
                <a:tc>
                  <a:txBody>
                    <a:bodyPr/>
                    <a:lstStyle/>
                    <a:p>
                      <a:pPr algn="ctr" rtl="0" fontAlgn="ctr"/>
                      <a:r>
                        <a:rPr lang="es-ES" sz="1100" b="0" i="0" u="none" strike="noStrike">
                          <a:solidFill>
                            <a:srgbClr val="000000"/>
                          </a:solidFill>
                          <a:effectLst/>
                          <a:latin typeface="Verdana" panose="020B0604030504040204" pitchFamily="34" charset="0"/>
                        </a:rPr>
                        <a:t>INVERSION REGIONAL EN SAN ANTONIO</a:t>
                      </a:r>
                    </a:p>
                  </a:txBody>
                  <a:tcPr marL="7536" marR="7536" marT="7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8E8"/>
                    </a:solidFill>
                  </a:tcPr>
                </a:tc>
                <a:tc>
                  <a:txBody>
                    <a:bodyPr/>
                    <a:lstStyle/>
                    <a:p>
                      <a:pPr algn="ctr" rtl="0" fontAlgn="ctr"/>
                      <a:r>
                        <a:rPr lang="es-ES" sz="1100" b="0" i="0" u="none" strike="noStrike">
                          <a:solidFill>
                            <a:srgbClr val="000000"/>
                          </a:solidFill>
                          <a:effectLst/>
                          <a:latin typeface="Verdana" panose="020B0604030504040204" pitchFamily="34" charset="0"/>
                        </a:rPr>
                        <a:t>37.086.905</a:t>
                      </a:r>
                    </a:p>
                  </a:txBody>
                  <a:tcPr marL="7536" marR="7536" marT="7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8E8"/>
                    </a:solidFill>
                  </a:tcPr>
                </a:tc>
                <a:tc>
                  <a:txBody>
                    <a:bodyPr/>
                    <a:lstStyle/>
                    <a:p>
                      <a:pPr algn="ctr" rtl="0" fontAlgn="ctr"/>
                      <a:r>
                        <a:rPr lang="es-ES" sz="1100" b="0" i="0" u="none" strike="noStrike">
                          <a:solidFill>
                            <a:srgbClr val="000000"/>
                          </a:solidFill>
                          <a:effectLst/>
                          <a:latin typeface="Verdana" panose="020B0604030504040204" pitchFamily="34" charset="0"/>
                        </a:rPr>
                        <a:t>39.360.139</a:t>
                      </a:r>
                    </a:p>
                  </a:txBody>
                  <a:tcPr marL="7536" marR="7536" marT="7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8E8"/>
                    </a:solidFill>
                  </a:tcPr>
                </a:tc>
                <a:tc>
                  <a:txBody>
                    <a:bodyPr/>
                    <a:lstStyle/>
                    <a:p>
                      <a:pPr algn="ctr" rtl="0" fontAlgn="ctr"/>
                      <a:r>
                        <a:rPr lang="es-ES" sz="1100" b="0" i="0" u="none" strike="noStrike">
                          <a:solidFill>
                            <a:srgbClr val="000000"/>
                          </a:solidFill>
                          <a:effectLst/>
                          <a:latin typeface="Verdana" panose="020B0604030504040204" pitchFamily="34" charset="0"/>
                        </a:rPr>
                        <a:t>43.544.382</a:t>
                      </a:r>
                    </a:p>
                  </a:txBody>
                  <a:tcPr marL="7536" marR="7536" marT="7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8E8"/>
                    </a:solidFill>
                  </a:tcPr>
                </a:tc>
                <a:tc>
                  <a:txBody>
                    <a:bodyPr/>
                    <a:lstStyle/>
                    <a:p>
                      <a:pPr algn="ctr" rtl="0" fontAlgn="ctr"/>
                      <a:r>
                        <a:rPr lang="es-ES" sz="1100" b="0" i="0" u="none" strike="noStrike">
                          <a:solidFill>
                            <a:srgbClr val="000000"/>
                          </a:solidFill>
                          <a:effectLst/>
                          <a:latin typeface="Verdana" panose="020B0604030504040204" pitchFamily="34" charset="0"/>
                        </a:rPr>
                        <a:t>39.146.279</a:t>
                      </a:r>
                    </a:p>
                  </a:txBody>
                  <a:tcPr marL="7536" marR="7536" marT="7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8E8"/>
                    </a:solidFill>
                  </a:tcPr>
                </a:tc>
                <a:tc>
                  <a:txBody>
                    <a:bodyPr/>
                    <a:lstStyle/>
                    <a:p>
                      <a:pPr algn="ctr" rtl="0" fontAlgn="ctr"/>
                      <a:r>
                        <a:rPr lang="es-ES" sz="1100" b="0" i="0" u="none" strike="noStrike">
                          <a:solidFill>
                            <a:srgbClr val="000000"/>
                          </a:solidFill>
                          <a:effectLst/>
                          <a:latin typeface="Verdana" panose="020B0604030504040204" pitchFamily="34" charset="0"/>
                        </a:rPr>
                        <a:t>52.896.826</a:t>
                      </a:r>
                    </a:p>
                  </a:txBody>
                  <a:tcPr marL="7536" marR="7536" marT="7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8E8"/>
                    </a:solidFill>
                  </a:tcPr>
                </a:tc>
                <a:tc>
                  <a:txBody>
                    <a:bodyPr/>
                    <a:lstStyle/>
                    <a:p>
                      <a:pPr algn="ctr" rtl="0" fontAlgn="ctr"/>
                      <a:r>
                        <a:rPr lang="es-ES" sz="1100" b="0" i="0" u="none" strike="noStrike">
                          <a:solidFill>
                            <a:srgbClr val="000000"/>
                          </a:solidFill>
                          <a:effectLst/>
                          <a:latin typeface="Verdana" panose="020B0604030504040204" pitchFamily="34" charset="0"/>
                        </a:rPr>
                        <a:t>52.882.523</a:t>
                      </a:r>
                    </a:p>
                  </a:txBody>
                  <a:tcPr marL="7536" marR="7536" marT="7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8E8"/>
                    </a:solidFill>
                  </a:tcPr>
                </a:tc>
                <a:extLst>
                  <a:ext uri="{0D108BD9-81ED-4DB2-BD59-A6C34878D82A}">
                    <a16:rowId xmlns:a16="http://schemas.microsoft.com/office/drawing/2014/main" val="3191072877"/>
                  </a:ext>
                </a:extLst>
              </a:tr>
              <a:tr h="281868">
                <a:tc>
                  <a:txBody>
                    <a:bodyPr/>
                    <a:lstStyle/>
                    <a:p>
                      <a:pPr algn="ctr" rtl="0" fontAlgn="ctr"/>
                      <a:r>
                        <a:rPr lang="es-ES" sz="1100" b="0" i="0" u="none" strike="noStrike">
                          <a:solidFill>
                            <a:srgbClr val="000000"/>
                          </a:solidFill>
                          <a:effectLst/>
                          <a:latin typeface="Verdana" panose="020B0604030504040204" pitchFamily="34" charset="0"/>
                        </a:rPr>
                        <a:t>%EPSA SOBRE IR</a:t>
                      </a:r>
                    </a:p>
                  </a:txBody>
                  <a:tcPr marL="7536" marR="7536" marT="7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8E8"/>
                    </a:solidFill>
                  </a:tcPr>
                </a:tc>
                <a:tc>
                  <a:txBody>
                    <a:bodyPr/>
                    <a:lstStyle/>
                    <a:p>
                      <a:pPr algn="ctr" rtl="0" fontAlgn="ctr"/>
                      <a:r>
                        <a:rPr lang="es-ES" sz="1100" b="0" i="0" u="none" strike="noStrike">
                          <a:solidFill>
                            <a:srgbClr val="000000"/>
                          </a:solidFill>
                          <a:effectLst/>
                          <a:latin typeface="Verdana" panose="020B0604030504040204" pitchFamily="34" charset="0"/>
                        </a:rPr>
                        <a:t>53</a:t>
                      </a:r>
                    </a:p>
                  </a:txBody>
                  <a:tcPr marL="7536" marR="7536" marT="7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8E8"/>
                    </a:solidFill>
                  </a:tcPr>
                </a:tc>
                <a:tc>
                  <a:txBody>
                    <a:bodyPr/>
                    <a:lstStyle/>
                    <a:p>
                      <a:pPr algn="ctr" rtl="0" fontAlgn="ctr"/>
                      <a:r>
                        <a:rPr lang="es-ES" sz="1100" b="0" i="0" u="none" strike="noStrike">
                          <a:solidFill>
                            <a:srgbClr val="000000"/>
                          </a:solidFill>
                          <a:effectLst/>
                          <a:latin typeface="Verdana" panose="020B0604030504040204" pitchFamily="34" charset="0"/>
                        </a:rPr>
                        <a:t>37</a:t>
                      </a:r>
                    </a:p>
                  </a:txBody>
                  <a:tcPr marL="7536" marR="7536" marT="7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8E8"/>
                    </a:solidFill>
                  </a:tcPr>
                </a:tc>
                <a:tc>
                  <a:txBody>
                    <a:bodyPr/>
                    <a:lstStyle/>
                    <a:p>
                      <a:pPr algn="ctr" rtl="0" fontAlgn="ctr"/>
                      <a:r>
                        <a:rPr lang="es-ES" sz="1100" b="0" i="0" u="none" strike="noStrike">
                          <a:solidFill>
                            <a:srgbClr val="000000"/>
                          </a:solidFill>
                          <a:effectLst/>
                          <a:latin typeface="Verdana" panose="020B0604030504040204" pitchFamily="34" charset="0"/>
                        </a:rPr>
                        <a:t>17</a:t>
                      </a:r>
                    </a:p>
                  </a:txBody>
                  <a:tcPr marL="7536" marR="7536" marT="7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8E8"/>
                    </a:solidFill>
                  </a:tcPr>
                </a:tc>
                <a:tc>
                  <a:txBody>
                    <a:bodyPr/>
                    <a:lstStyle/>
                    <a:p>
                      <a:pPr algn="ctr" rtl="0" fontAlgn="ctr"/>
                      <a:r>
                        <a:rPr lang="es-ES" sz="1100" b="0" i="0" u="none" strike="noStrike">
                          <a:solidFill>
                            <a:srgbClr val="000000"/>
                          </a:solidFill>
                          <a:effectLst/>
                          <a:latin typeface="Verdana" panose="020B0604030504040204" pitchFamily="34" charset="0"/>
                        </a:rPr>
                        <a:t>30</a:t>
                      </a:r>
                    </a:p>
                  </a:txBody>
                  <a:tcPr marL="7536" marR="7536" marT="7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8E8"/>
                    </a:solidFill>
                  </a:tcPr>
                </a:tc>
                <a:tc>
                  <a:txBody>
                    <a:bodyPr/>
                    <a:lstStyle/>
                    <a:p>
                      <a:pPr algn="ctr" rtl="0" fontAlgn="ctr"/>
                      <a:r>
                        <a:rPr lang="es-ES" sz="1100" b="0" i="0" u="none" strike="noStrike">
                          <a:solidFill>
                            <a:srgbClr val="000000"/>
                          </a:solidFill>
                          <a:effectLst/>
                          <a:latin typeface="Verdana" panose="020B0604030504040204" pitchFamily="34" charset="0"/>
                        </a:rPr>
                        <a:t>28</a:t>
                      </a:r>
                    </a:p>
                  </a:txBody>
                  <a:tcPr marL="7536" marR="7536" marT="7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8E8"/>
                    </a:solidFill>
                  </a:tcPr>
                </a:tc>
                <a:tc>
                  <a:txBody>
                    <a:bodyPr/>
                    <a:lstStyle/>
                    <a:p>
                      <a:pPr algn="ctr" rtl="0" fontAlgn="ctr"/>
                      <a:r>
                        <a:rPr lang="es-ES" sz="1100" b="0" i="0" u="none" strike="noStrike" dirty="0">
                          <a:solidFill>
                            <a:srgbClr val="000000"/>
                          </a:solidFill>
                          <a:effectLst/>
                          <a:latin typeface="Verdana" panose="020B0604030504040204" pitchFamily="34" charset="0"/>
                        </a:rPr>
                        <a:t>36</a:t>
                      </a:r>
                    </a:p>
                  </a:txBody>
                  <a:tcPr marL="7536" marR="7536" marT="7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8E8"/>
                    </a:solidFill>
                  </a:tcPr>
                </a:tc>
                <a:extLst>
                  <a:ext uri="{0D108BD9-81ED-4DB2-BD59-A6C34878D82A}">
                    <a16:rowId xmlns:a16="http://schemas.microsoft.com/office/drawing/2014/main" val="3579961910"/>
                  </a:ext>
                </a:extLst>
              </a:tr>
            </a:tbl>
          </a:graphicData>
        </a:graphic>
      </p:graphicFrame>
    </p:spTree>
    <p:extLst>
      <p:ext uri="{BB962C8B-B14F-4D97-AF65-F5344CB8AC3E}">
        <p14:creationId xmlns:p14="http://schemas.microsoft.com/office/powerpoint/2010/main" val="9167103"/>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3 Rectángulo"/>
          <p:cNvSpPr/>
          <p:nvPr/>
        </p:nvSpPr>
        <p:spPr>
          <a:xfrm>
            <a:off x="1547664" y="2573881"/>
            <a:ext cx="5832647" cy="2748160"/>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a:t>M</a:t>
            </a:r>
          </a:p>
        </p:txBody>
      </p:sp>
      <p:sp>
        <p:nvSpPr>
          <p:cNvPr id="2" name="1 Marcador de número de diapositiva"/>
          <p:cNvSpPr>
            <a:spLocks noGrp="1"/>
          </p:cNvSpPr>
          <p:nvPr>
            <p:ph type="sldNum" sz="quarter" idx="12"/>
          </p:nvPr>
        </p:nvSpPr>
        <p:spPr/>
        <p:txBody>
          <a:bodyPr/>
          <a:lstStyle/>
          <a:p>
            <a:pPr>
              <a:defRPr/>
            </a:pPr>
            <a:fld id="{D510841A-4240-4231-A924-AF3ABDD411E8}" type="slidenum">
              <a:rPr lang="es-CL" smtClean="0">
                <a:solidFill>
                  <a:schemeClr val="bg1"/>
                </a:solidFill>
              </a:rPr>
              <a:pPr>
                <a:defRPr/>
              </a:pPr>
              <a:t>44</a:t>
            </a:fld>
            <a:endParaRPr lang="es-CL" dirty="0">
              <a:solidFill>
                <a:schemeClr val="bg1"/>
              </a:solidFill>
            </a:endParaRPr>
          </a:p>
        </p:txBody>
      </p:sp>
      <p:sp>
        <p:nvSpPr>
          <p:cNvPr id="7" name="6 CuadroTexto"/>
          <p:cNvSpPr txBox="1"/>
          <p:nvPr/>
        </p:nvSpPr>
        <p:spPr>
          <a:xfrm>
            <a:off x="1915474" y="242646"/>
            <a:ext cx="4960782" cy="369332"/>
          </a:xfrm>
          <a:prstGeom prst="rect">
            <a:avLst/>
          </a:prstGeom>
          <a:noFill/>
        </p:spPr>
        <p:txBody>
          <a:bodyPr wrap="none" rtlCol="0">
            <a:spAutoFit/>
          </a:bodyPr>
          <a:lstStyle/>
          <a:p>
            <a:r>
              <a:rPr lang="es-CL" b="1" dirty="0">
                <a:solidFill>
                  <a:schemeClr val="tx2">
                    <a:lumMod val="75000"/>
                  </a:schemeClr>
                </a:solidFill>
              </a:rPr>
              <a:t>PAGOS REALIZADOS POR EPSA  SEGÚN CONCEPTO</a:t>
            </a:r>
          </a:p>
        </p:txBody>
      </p:sp>
      <p:sp>
        <p:nvSpPr>
          <p:cNvPr id="9" name="8 CuadroTexto"/>
          <p:cNvSpPr txBox="1"/>
          <p:nvPr/>
        </p:nvSpPr>
        <p:spPr>
          <a:xfrm>
            <a:off x="524532" y="5766913"/>
            <a:ext cx="8208912" cy="738664"/>
          </a:xfrm>
          <a:prstGeom prst="rect">
            <a:avLst/>
          </a:prstGeom>
          <a:noFill/>
        </p:spPr>
        <p:txBody>
          <a:bodyPr wrap="square" rtlCol="0">
            <a:spAutoFit/>
          </a:bodyPr>
          <a:lstStyle/>
          <a:p>
            <a:pPr algn="just"/>
            <a:r>
              <a:rPr lang="es-CL" sz="1400" b="1" dirty="0">
                <a:solidFill>
                  <a:schemeClr val="tx2">
                    <a:lumMod val="75000"/>
                  </a:schemeClr>
                </a:solidFill>
              </a:rPr>
              <a:t>Los pagos directos  de patentes  y permisos de circulación que realiza EPSA al municipio  presenta una tendencia creciente en los últimos años. </a:t>
            </a:r>
          </a:p>
          <a:p>
            <a:pPr algn="just"/>
            <a:endParaRPr lang="es-CL" sz="1400" b="1" dirty="0">
              <a:solidFill>
                <a:schemeClr val="tx2">
                  <a:lumMod val="75000"/>
                </a:schemeClr>
              </a:solidFill>
            </a:endParaRPr>
          </a:p>
        </p:txBody>
      </p:sp>
      <p:sp>
        <p:nvSpPr>
          <p:cNvPr id="10" name="9 CuadroTexto"/>
          <p:cNvSpPr txBox="1"/>
          <p:nvPr/>
        </p:nvSpPr>
        <p:spPr>
          <a:xfrm>
            <a:off x="1291937" y="5333582"/>
            <a:ext cx="1656223" cy="253916"/>
          </a:xfrm>
          <a:prstGeom prst="rect">
            <a:avLst/>
          </a:prstGeom>
          <a:noFill/>
        </p:spPr>
        <p:txBody>
          <a:bodyPr wrap="none" rtlCol="0">
            <a:spAutoFit/>
          </a:bodyPr>
          <a:lstStyle/>
          <a:p>
            <a:r>
              <a:rPr lang="es-CL" sz="1050" dirty="0"/>
              <a:t>Fuente: Elaboración Propia</a:t>
            </a:r>
          </a:p>
        </p:txBody>
      </p:sp>
      <p:sp>
        <p:nvSpPr>
          <p:cNvPr id="11" name="10 CuadroTexto"/>
          <p:cNvSpPr txBox="1"/>
          <p:nvPr/>
        </p:nvSpPr>
        <p:spPr>
          <a:xfrm>
            <a:off x="755576" y="2132856"/>
            <a:ext cx="941283" cy="261610"/>
          </a:xfrm>
          <a:prstGeom prst="rect">
            <a:avLst/>
          </a:prstGeom>
          <a:noFill/>
        </p:spPr>
        <p:txBody>
          <a:bodyPr wrap="none" rtlCol="0">
            <a:spAutoFit/>
          </a:bodyPr>
          <a:lstStyle/>
          <a:p>
            <a:r>
              <a:rPr lang="es-CL" sz="1050" dirty="0"/>
              <a:t>Fuente: EPSA</a:t>
            </a:r>
          </a:p>
        </p:txBody>
      </p:sp>
      <p:sp>
        <p:nvSpPr>
          <p:cNvPr id="4" name="3 CuadroTexto"/>
          <p:cNvSpPr txBox="1"/>
          <p:nvPr/>
        </p:nvSpPr>
        <p:spPr>
          <a:xfrm>
            <a:off x="8577085" y="1132473"/>
            <a:ext cx="698799" cy="369332"/>
          </a:xfrm>
          <a:prstGeom prst="rect">
            <a:avLst/>
          </a:prstGeom>
          <a:noFill/>
        </p:spPr>
        <p:txBody>
          <a:bodyPr wrap="square" rtlCol="0">
            <a:spAutoFit/>
          </a:bodyPr>
          <a:lstStyle/>
          <a:p>
            <a:r>
              <a:rPr lang="es-CL" sz="900" dirty="0"/>
              <a:t>Pago  a IMSA</a:t>
            </a:r>
            <a:endParaRPr lang="es-CL" sz="2400" dirty="0"/>
          </a:p>
        </p:txBody>
      </p:sp>
      <p:sp>
        <p:nvSpPr>
          <p:cNvPr id="5" name="4 Cerrar llave"/>
          <p:cNvSpPr/>
          <p:nvPr/>
        </p:nvSpPr>
        <p:spPr>
          <a:xfrm>
            <a:off x="8438466" y="1052736"/>
            <a:ext cx="93289" cy="288032"/>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aphicFrame>
        <p:nvGraphicFramePr>
          <p:cNvPr id="12" name="Tabla 11">
            <a:extLst>
              <a:ext uri="{FF2B5EF4-FFF2-40B4-BE49-F238E27FC236}">
                <a16:creationId xmlns:a16="http://schemas.microsoft.com/office/drawing/2014/main" id="{3E320AA9-6560-4FBA-8F12-20B6B99134B3}"/>
              </a:ext>
            </a:extLst>
          </p:cNvPr>
          <p:cNvGraphicFramePr>
            <a:graphicFrameLocks noGrp="1"/>
          </p:cNvGraphicFramePr>
          <p:nvPr>
            <p:extLst/>
          </p:nvPr>
        </p:nvGraphicFramePr>
        <p:xfrm>
          <a:off x="316785" y="791393"/>
          <a:ext cx="8071638" cy="1511960"/>
        </p:xfrm>
        <a:graphic>
          <a:graphicData uri="http://schemas.openxmlformats.org/drawingml/2006/table">
            <a:tbl>
              <a:tblPr/>
              <a:tblGrid>
                <a:gridCol w="2238932">
                  <a:extLst>
                    <a:ext uri="{9D8B030D-6E8A-4147-A177-3AD203B41FA5}">
                      <a16:colId xmlns:a16="http://schemas.microsoft.com/office/drawing/2014/main" val="2140099723"/>
                    </a:ext>
                  </a:extLst>
                </a:gridCol>
                <a:gridCol w="918536">
                  <a:extLst>
                    <a:ext uri="{9D8B030D-6E8A-4147-A177-3AD203B41FA5}">
                      <a16:colId xmlns:a16="http://schemas.microsoft.com/office/drawing/2014/main" val="3374473672"/>
                    </a:ext>
                  </a:extLst>
                </a:gridCol>
                <a:gridCol w="918536">
                  <a:extLst>
                    <a:ext uri="{9D8B030D-6E8A-4147-A177-3AD203B41FA5}">
                      <a16:colId xmlns:a16="http://schemas.microsoft.com/office/drawing/2014/main" val="73727102"/>
                    </a:ext>
                  </a:extLst>
                </a:gridCol>
                <a:gridCol w="918536">
                  <a:extLst>
                    <a:ext uri="{9D8B030D-6E8A-4147-A177-3AD203B41FA5}">
                      <a16:colId xmlns:a16="http://schemas.microsoft.com/office/drawing/2014/main" val="2540468664"/>
                    </a:ext>
                  </a:extLst>
                </a:gridCol>
                <a:gridCol w="918536">
                  <a:extLst>
                    <a:ext uri="{9D8B030D-6E8A-4147-A177-3AD203B41FA5}">
                      <a16:colId xmlns:a16="http://schemas.microsoft.com/office/drawing/2014/main" val="817555573"/>
                    </a:ext>
                  </a:extLst>
                </a:gridCol>
                <a:gridCol w="1079281">
                  <a:extLst>
                    <a:ext uri="{9D8B030D-6E8A-4147-A177-3AD203B41FA5}">
                      <a16:colId xmlns:a16="http://schemas.microsoft.com/office/drawing/2014/main" val="2215890814"/>
                    </a:ext>
                  </a:extLst>
                </a:gridCol>
                <a:gridCol w="1079281">
                  <a:extLst>
                    <a:ext uri="{9D8B030D-6E8A-4147-A177-3AD203B41FA5}">
                      <a16:colId xmlns:a16="http://schemas.microsoft.com/office/drawing/2014/main" val="1288871106"/>
                    </a:ext>
                  </a:extLst>
                </a:gridCol>
              </a:tblGrid>
              <a:tr h="197213">
                <a:tc>
                  <a:txBody>
                    <a:bodyPr/>
                    <a:lstStyle/>
                    <a:p>
                      <a:pPr algn="l" fontAlgn="ctr"/>
                      <a:r>
                        <a:rPr lang="es-CL" sz="900" b="1" i="0" u="none" strike="noStrike" dirty="0">
                          <a:solidFill>
                            <a:srgbClr val="000000"/>
                          </a:solidFill>
                          <a:effectLst/>
                          <a:latin typeface="Verdana" panose="020B0604030504040204" pitchFamily="34" charset="0"/>
                        </a:rPr>
                        <a:t>Pagos (M$) Realizados Años:</a:t>
                      </a:r>
                    </a:p>
                  </a:txBody>
                  <a:tcPr marL="158036" marR="8780" marT="87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FF"/>
                    </a:solidFill>
                  </a:tcPr>
                </a:tc>
                <a:tc>
                  <a:txBody>
                    <a:bodyPr/>
                    <a:lstStyle/>
                    <a:p>
                      <a:pPr algn="l" fontAlgn="ctr"/>
                      <a:r>
                        <a:rPr lang="es-CL" sz="900" b="1" i="0" u="none" strike="noStrike">
                          <a:solidFill>
                            <a:srgbClr val="000000"/>
                          </a:solidFill>
                          <a:effectLst/>
                          <a:latin typeface="Verdana" panose="020B0604030504040204" pitchFamily="34" charset="0"/>
                        </a:rPr>
                        <a:t>2012</a:t>
                      </a:r>
                    </a:p>
                  </a:txBody>
                  <a:tcPr marL="158036" marR="8780" marT="878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FF"/>
                    </a:solidFill>
                  </a:tcPr>
                </a:tc>
                <a:tc>
                  <a:txBody>
                    <a:bodyPr/>
                    <a:lstStyle/>
                    <a:p>
                      <a:pPr algn="l" fontAlgn="ctr"/>
                      <a:r>
                        <a:rPr lang="es-CL" sz="900" b="1" i="0" u="none" strike="noStrike">
                          <a:solidFill>
                            <a:srgbClr val="000000"/>
                          </a:solidFill>
                          <a:effectLst/>
                          <a:latin typeface="Verdana" panose="020B0604030504040204" pitchFamily="34" charset="0"/>
                        </a:rPr>
                        <a:t>2013</a:t>
                      </a:r>
                    </a:p>
                  </a:txBody>
                  <a:tcPr marL="158036" marR="8780" marT="87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FF"/>
                    </a:solidFill>
                  </a:tcPr>
                </a:tc>
                <a:tc>
                  <a:txBody>
                    <a:bodyPr/>
                    <a:lstStyle/>
                    <a:p>
                      <a:pPr algn="l" fontAlgn="ctr"/>
                      <a:r>
                        <a:rPr lang="es-CL" sz="900" b="1" i="0" u="none" strike="noStrike">
                          <a:solidFill>
                            <a:srgbClr val="000000"/>
                          </a:solidFill>
                          <a:effectLst/>
                          <a:latin typeface="Verdana" panose="020B0604030504040204" pitchFamily="34" charset="0"/>
                        </a:rPr>
                        <a:t>2014</a:t>
                      </a:r>
                    </a:p>
                  </a:txBody>
                  <a:tcPr marL="158036" marR="8780" marT="87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FF"/>
                    </a:solidFill>
                  </a:tcPr>
                </a:tc>
                <a:tc>
                  <a:txBody>
                    <a:bodyPr/>
                    <a:lstStyle/>
                    <a:p>
                      <a:pPr algn="l" fontAlgn="ctr"/>
                      <a:r>
                        <a:rPr lang="es-CL" sz="900" b="1" i="0" u="none" strike="noStrike">
                          <a:solidFill>
                            <a:srgbClr val="000000"/>
                          </a:solidFill>
                          <a:effectLst/>
                          <a:latin typeface="Verdana" panose="020B0604030504040204" pitchFamily="34" charset="0"/>
                        </a:rPr>
                        <a:t>2015</a:t>
                      </a:r>
                    </a:p>
                  </a:txBody>
                  <a:tcPr marL="158036" marR="8780" marT="87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FF"/>
                    </a:solidFill>
                  </a:tcPr>
                </a:tc>
                <a:tc>
                  <a:txBody>
                    <a:bodyPr/>
                    <a:lstStyle/>
                    <a:p>
                      <a:pPr algn="l" fontAlgn="ctr"/>
                      <a:r>
                        <a:rPr lang="es-CL" sz="900" b="1" i="0" u="none" strike="noStrike">
                          <a:solidFill>
                            <a:srgbClr val="000000"/>
                          </a:solidFill>
                          <a:effectLst/>
                          <a:latin typeface="Verdana" panose="020B0604030504040204" pitchFamily="34" charset="0"/>
                        </a:rPr>
                        <a:t>2016</a:t>
                      </a:r>
                    </a:p>
                  </a:txBody>
                  <a:tcPr marL="158036" marR="8780" marT="87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FF"/>
                    </a:solidFill>
                  </a:tcPr>
                </a:tc>
                <a:tc>
                  <a:txBody>
                    <a:bodyPr/>
                    <a:lstStyle/>
                    <a:p>
                      <a:pPr algn="l" fontAlgn="ctr"/>
                      <a:r>
                        <a:rPr lang="es-CL" sz="900" b="1" i="0" u="none" strike="noStrike">
                          <a:solidFill>
                            <a:srgbClr val="000000"/>
                          </a:solidFill>
                          <a:effectLst/>
                          <a:latin typeface="Verdana" panose="020B0604030504040204" pitchFamily="34" charset="0"/>
                        </a:rPr>
                        <a:t>2017</a:t>
                      </a:r>
                    </a:p>
                  </a:txBody>
                  <a:tcPr marL="158036" marR="8780" marT="878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FF"/>
                    </a:solidFill>
                  </a:tcPr>
                </a:tc>
                <a:extLst>
                  <a:ext uri="{0D108BD9-81ED-4DB2-BD59-A6C34878D82A}">
                    <a16:rowId xmlns:a16="http://schemas.microsoft.com/office/drawing/2014/main" val="147067390"/>
                  </a:ext>
                </a:extLst>
              </a:tr>
              <a:tr h="187821">
                <a:tc>
                  <a:txBody>
                    <a:bodyPr/>
                    <a:lstStyle/>
                    <a:p>
                      <a:pPr algn="l" fontAlgn="ctr"/>
                      <a:r>
                        <a:rPr lang="es-CL" sz="700" b="0" i="0" u="none" strike="noStrike" dirty="0">
                          <a:solidFill>
                            <a:srgbClr val="000000"/>
                          </a:solidFill>
                          <a:effectLst/>
                          <a:latin typeface="Verdana" panose="020B0604030504040204" pitchFamily="34" charset="0"/>
                        </a:rPr>
                        <a:t>(1) Patentes comerciales  (IMSA)</a:t>
                      </a:r>
                    </a:p>
                  </a:txBody>
                  <a:tcPr marL="8780" marR="8780" marT="87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L" sz="700" b="0" i="0" u="none" strike="noStrike">
                          <a:solidFill>
                            <a:srgbClr val="000000"/>
                          </a:solidFill>
                          <a:effectLst/>
                          <a:latin typeface="Verdana" panose="020B0604030504040204" pitchFamily="34" charset="0"/>
                        </a:rPr>
                        <a:t>314.097</a:t>
                      </a:r>
                    </a:p>
                  </a:txBody>
                  <a:tcPr marL="8780" marR="8780" marT="87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L" sz="700" b="0" i="0" u="none" strike="noStrike">
                          <a:solidFill>
                            <a:srgbClr val="000000"/>
                          </a:solidFill>
                          <a:effectLst/>
                          <a:latin typeface="Verdana" panose="020B0604030504040204" pitchFamily="34" charset="0"/>
                        </a:rPr>
                        <a:t>321.222</a:t>
                      </a:r>
                    </a:p>
                  </a:txBody>
                  <a:tcPr marL="8780" marR="8780" marT="87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L" sz="700" b="0" i="0" u="none" strike="noStrike">
                          <a:solidFill>
                            <a:srgbClr val="000000"/>
                          </a:solidFill>
                          <a:effectLst/>
                          <a:latin typeface="Verdana" panose="020B0604030504040204" pitchFamily="34" charset="0"/>
                        </a:rPr>
                        <a:t>332.112</a:t>
                      </a:r>
                    </a:p>
                  </a:txBody>
                  <a:tcPr marL="8780" marR="8780" marT="87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L" sz="700" b="0" i="0" u="none" strike="noStrike">
                          <a:solidFill>
                            <a:srgbClr val="000000"/>
                          </a:solidFill>
                          <a:effectLst/>
                          <a:latin typeface="Verdana" panose="020B0604030504040204" pitchFamily="34" charset="0"/>
                        </a:rPr>
                        <a:t>345.609</a:t>
                      </a:r>
                    </a:p>
                  </a:txBody>
                  <a:tcPr marL="8780" marR="8780" marT="87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L" sz="700" b="0" i="0" u="none" strike="noStrike">
                          <a:solidFill>
                            <a:srgbClr val="000000"/>
                          </a:solidFill>
                          <a:effectLst/>
                          <a:latin typeface="Verdana" panose="020B0604030504040204" pitchFamily="34" charset="0"/>
                        </a:rPr>
                        <a:t>360.596</a:t>
                      </a:r>
                    </a:p>
                  </a:txBody>
                  <a:tcPr marL="8780" marR="8780" marT="87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L" sz="700" b="0" i="0" u="none" strike="noStrike">
                          <a:solidFill>
                            <a:srgbClr val="000000"/>
                          </a:solidFill>
                          <a:effectLst/>
                          <a:latin typeface="Verdana" panose="020B0604030504040204" pitchFamily="34" charset="0"/>
                        </a:rPr>
                        <a:t>371.025</a:t>
                      </a:r>
                    </a:p>
                  </a:txBody>
                  <a:tcPr marL="8780" marR="8780" marT="87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86990435"/>
                  </a:ext>
                </a:extLst>
              </a:tr>
              <a:tr h="187821">
                <a:tc>
                  <a:txBody>
                    <a:bodyPr/>
                    <a:lstStyle/>
                    <a:p>
                      <a:pPr algn="l" fontAlgn="ctr"/>
                      <a:r>
                        <a:rPr lang="es-CL" sz="700" b="0" i="0" u="none" strike="noStrike">
                          <a:solidFill>
                            <a:srgbClr val="000000"/>
                          </a:solidFill>
                          <a:effectLst/>
                          <a:latin typeface="Verdana" panose="020B0604030504040204" pitchFamily="34" charset="0"/>
                        </a:rPr>
                        <a:t>(2)  Permisos circulación Vehículos  (IMSA)</a:t>
                      </a:r>
                    </a:p>
                  </a:txBody>
                  <a:tcPr marL="8780" marR="8780" marT="87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L" sz="700" b="0" i="0" u="none" strike="noStrike">
                          <a:solidFill>
                            <a:srgbClr val="000000"/>
                          </a:solidFill>
                          <a:effectLst/>
                          <a:latin typeface="Verdana" panose="020B0604030504040204" pitchFamily="34" charset="0"/>
                        </a:rPr>
                        <a:t>1.283</a:t>
                      </a:r>
                    </a:p>
                  </a:txBody>
                  <a:tcPr marL="8780" marR="8780" marT="87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L" sz="700" b="0" i="0" u="none" strike="noStrike">
                          <a:solidFill>
                            <a:srgbClr val="000000"/>
                          </a:solidFill>
                          <a:effectLst/>
                          <a:latin typeface="Verdana" panose="020B0604030504040204" pitchFamily="34" charset="0"/>
                        </a:rPr>
                        <a:t>1.535</a:t>
                      </a:r>
                    </a:p>
                  </a:txBody>
                  <a:tcPr marL="8780" marR="8780" marT="87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L" sz="700" b="0" i="0" u="none" strike="noStrike">
                          <a:solidFill>
                            <a:srgbClr val="000000"/>
                          </a:solidFill>
                          <a:effectLst/>
                          <a:latin typeface="Verdana" panose="020B0604030504040204" pitchFamily="34" charset="0"/>
                        </a:rPr>
                        <a:t>1.894</a:t>
                      </a:r>
                    </a:p>
                  </a:txBody>
                  <a:tcPr marL="8780" marR="8780" marT="87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L" sz="700" b="0" i="0" u="none" strike="noStrike">
                          <a:solidFill>
                            <a:srgbClr val="000000"/>
                          </a:solidFill>
                          <a:effectLst/>
                          <a:latin typeface="Verdana" panose="020B0604030504040204" pitchFamily="34" charset="0"/>
                        </a:rPr>
                        <a:t>1.834</a:t>
                      </a:r>
                    </a:p>
                  </a:txBody>
                  <a:tcPr marL="8780" marR="8780" marT="87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L" sz="700" b="0" i="0" u="none" strike="noStrike">
                          <a:solidFill>
                            <a:srgbClr val="000000"/>
                          </a:solidFill>
                          <a:effectLst/>
                          <a:latin typeface="Verdana" panose="020B0604030504040204" pitchFamily="34" charset="0"/>
                        </a:rPr>
                        <a:t>1.484</a:t>
                      </a:r>
                    </a:p>
                  </a:txBody>
                  <a:tcPr marL="8780" marR="8780" marT="87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L" sz="700" b="0" i="0" u="none" strike="noStrike" dirty="0">
                          <a:solidFill>
                            <a:srgbClr val="000000"/>
                          </a:solidFill>
                          <a:effectLst/>
                          <a:latin typeface="Verdana" panose="020B0604030504040204" pitchFamily="34" charset="0"/>
                        </a:rPr>
                        <a:t>1.632</a:t>
                      </a:r>
                    </a:p>
                  </a:txBody>
                  <a:tcPr marL="8780" marR="8780" marT="87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67361464"/>
                  </a:ext>
                </a:extLst>
              </a:tr>
              <a:tr h="187821">
                <a:tc>
                  <a:txBody>
                    <a:bodyPr/>
                    <a:lstStyle/>
                    <a:p>
                      <a:pPr algn="l" fontAlgn="ctr"/>
                      <a:r>
                        <a:rPr lang="es-CL" sz="700" b="0" i="0" u="none" strike="noStrike">
                          <a:solidFill>
                            <a:srgbClr val="000000"/>
                          </a:solidFill>
                          <a:effectLst/>
                          <a:latin typeface="Verdana" panose="020B0604030504040204" pitchFamily="34" charset="0"/>
                        </a:rPr>
                        <a:t>Contribuciones</a:t>
                      </a:r>
                    </a:p>
                  </a:txBody>
                  <a:tcPr marL="8780" marR="8780" marT="87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L" sz="700" b="0" i="0" u="none" strike="noStrike">
                          <a:solidFill>
                            <a:srgbClr val="000000"/>
                          </a:solidFill>
                          <a:effectLst/>
                          <a:latin typeface="Verdana" panose="020B0604030504040204" pitchFamily="34" charset="0"/>
                        </a:rPr>
                        <a:t>792.843</a:t>
                      </a:r>
                    </a:p>
                  </a:txBody>
                  <a:tcPr marL="8780" marR="8780" marT="87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L" sz="700" b="0" i="0" u="none" strike="noStrike">
                          <a:solidFill>
                            <a:srgbClr val="000000"/>
                          </a:solidFill>
                          <a:effectLst/>
                          <a:latin typeface="Verdana" panose="020B0604030504040204" pitchFamily="34" charset="0"/>
                        </a:rPr>
                        <a:t>1.110.690</a:t>
                      </a:r>
                    </a:p>
                  </a:txBody>
                  <a:tcPr marL="8780" marR="8780" marT="87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L" sz="700" b="0" i="0" u="none" strike="noStrike">
                          <a:solidFill>
                            <a:srgbClr val="000000"/>
                          </a:solidFill>
                          <a:effectLst/>
                          <a:latin typeface="Verdana" panose="020B0604030504040204" pitchFamily="34" charset="0"/>
                        </a:rPr>
                        <a:t>1.296.784</a:t>
                      </a:r>
                    </a:p>
                  </a:txBody>
                  <a:tcPr marL="8780" marR="8780" marT="87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L" sz="700" b="0" i="0" u="none" strike="noStrike">
                          <a:solidFill>
                            <a:srgbClr val="000000"/>
                          </a:solidFill>
                          <a:effectLst/>
                          <a:latin typeface="Verdana" panose="020B0604030504040204" pitchFamily="34" charset="0"/>
                        </a:rPr>
                        <a:t>1.587.159</a:t>
                      </a:r>
                    </a:p>
                  </a:txBody>
                  <a:tcPr marL="8780" marR="8780" marT="87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L" sz="700" b="0" i="0" u="none" strike="noStrike">
                          <a:solidFill>
                            <a:srgbClr val="000000"/>
                          </a:solidFill>
                          <a:effectLst/>
                          <a:latin typeface="Verdana" panose="020B0604030504040204" pitchFamily="34" charset="0"/>
                        </a:rPr>
                        <a:t>1.519.830</a:t>
                      </a:r>
                    </a:p>
                  </a:txBody>
                  <a:tcPr marL="8780" marR="8780" marT="87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L" sz="700" b="0" i="0" u="none" strike="noStrike">
                          <a:solidFill>
                            <a:srgbClr val="000000"/>
                          </a:solidFill>
                          <a:effectLst/>
                          <a:latin typeface="Verdana" panose="020B0604030504040204" pitchFamily="34" charset="0"/>
                        </a:rPr>
                        <a:t>1.639.510</a:t>
                      </a:r>
                    </a:p>
                  </a:txBody>
                  <a:tcPr marL="8780" marR="8780" marT="87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70133333"/>
                  </a:ext>
                </a:extLst>
              </a:tr>
              <a:tr h="187821">
                <a:tc>
                  <a:txBody>
                    <a:bodyPr/>
                    <a:lstStyle/>
                    <a:p>
                      <a:pPr algn="l" fontAlgn="ctr"/>
                      <a:r>
                        <a:rPr lang="es-CL" sz="700" b="0" i="0" u="none" strike="noStrike">
                          <a:solidFill>
                            <a:srgbClr val="000000"/>
                          </a:solidFill>
                          <a:effectLst/>
                          <a:latin typeface="Verdana" panose="020B0604030504040204" pitchFamily="34" charset="0"/>
                        </a:rPr>
                        <a:t>Impuesto a la Renta</a:t>
                      </a:r>
                    </a:p>
                  </a:txBody>
                  <a:tcPr marL="8780" marR="8780" marT="87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L" sz="700" b="0" i="0" u="none" strike="noStrike">
                          <a:solidFill>
                            <a:srgbClr val="000000"/>
                          </a:solidFill>
                          <a:effectLst/>
                          <a:latin typeface="Verdana" panose="020B0604030504040204" pitchFamily="34" charset="0"/>
                        </a:rPr>
                        <a:t>11.843.720</a:t>
                      </a:r>
                    </a:p>
                  </a:txBody>
                  <a:tcPr marL="8780" marR="8780" marT="87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L" sz="700" b="0" i="0" u="none" strike="noStrike">
                          <a:solidFill>
                            <a:srgbClr val="000000"/>
                          </a:solidFill>
                          <a:effectLst/>
                          <a:latin typeface="Verdana" panose="020B0604030504040204" pitchFamily="34" charset="0"/>
                        </a:rPr>
                        <a:t>9.163.020</a:t>
                      </a:r>
                    </a:p>
                  </a:txBody>
                  <a:tcPr marL="8780" marR="8780" marT="87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L" sz="700" b="0" i="0" u="none" strike="noStrike">
                          <a:solidFill>
                            <a:srgbClr val="000000"/>
                          </a:solidFill>
                          <a:effectLst/>
                          <a:latin typeface="Verdana" panose="020B0604030504040204" pitchFamily="34" charset="0"/>
                        </a:rPr>
                        <a:t>1.963.104</a:t>
                      </a:r>
                    </a:p>
                  </a:txBody>
                  <a:tcPr marL="8780" marR="8780" marT="87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L" sz="700" b="0" i="0" u="none" strike="noStrike">
                          <a:solidFill>
                            <a:srgbClr val="000000"/>
                          </a:solidFill>
                          <a:effectLst/>
                          <a:latin typeface="Verdana" panose="020B0604030504040204" pitchFamily="34" charset="0"/>
                        </a:rPr>
                        <a:t>5.858.098</a:t>
                      </a:r>
                    </a:p>
                  </a:txBody>
                  <a:tcPr marL="8780" marR="8780" marT="87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L" sz="700" b="0" i="0" u="none" strike="noStrike">
                          <a:solidFill>
                            <a:srgbClr val="000000"/>
                          </a:solidFill>
                          <a:effectLst/>
                          <a:latin typeface="Verdana" panose="020B0604030504040204" pitchFamily="34" charset="0"/>
                        </a:rPr>
                        <a:t>7.065.937</a:t>
                      </a:r>
                    </a:p>
                  </a:txBody>
                  <a:tcPr marL="8780" marR="8780" marT="87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L" sz="700" b="0" i="0" u="none" strike="noStrike">
                          <a:solidFill>
                            <a:srgbClr val="000000"/>
                          </a:solidFill>
                          <a:effectLst/>
                          <a:latin typeface="Verdana" panose="020B0604030504040204" pitchFamily="34" charset="0"/>
                        </a:rPr>
                        <a:t>8.627.722</a:t>
                      </a:r>
                    </a:p>
                  </a:txBody>
                  <a:tcPr marL="8780" marR="8780" marT="87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76851441"/>
                  </a:ext>
                </a:extLst>
              </a:tr>
              <a:tr h="187821">
                <a:tc>
                  <a:txBody>
                    <a:bodyPr/>
                    <a:lstStyle/>
                    <a:p>
                      <a:pPr algn="l" fontAlgn="ctr"/>
                      <a:r>
                        <a:rPr lang="es-CL" sz="700" b="0" i="0" u="none" strike="noStrike">
                          <a:solidFill>
                            <a:srgbClr val="000000"/>
                          </a:solidFill>
                          <a:effectLst/>
                          <a:latin typeface="Verdana" panose="020B0604030504040204" pitchFamily="34" charset="0"/>
                        </a:rPr>
                        <a:t>Transferencias al Fisco (Retiro de Utilidades)</a:t>
                      </a:r>
                    </a:p>
                  </a:txBody>
                  <a:tcPr marL="8780" marR="8780" marT="87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L" sz="700" b="0" i="0" u="none" strike="noStrike">
                          <a:solidFill>
                            <a:srgbClr val="000000"/>
                          </a:solidFill>
                          <a:effectLst/>
                          <a:latin typeface="Verdana" panose="020B0604030504040204" pitchFamily="34" charset="0"/>
                        </a:rPr>
                        <a:t>6.819.000</a:t>
                      </a:r>
                    </a:p>
                  </a:txBody>
                  <a:tcPr marL="8780" marR="8780" marT="87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L" sz="700" b="0" i="0" u="none" strike="noStrike">
                          <a:solidFill>
                            <a:srgbClr val="000000"/>
                          </a:solidFill>
                          <a:effectLst/>
                          <a:latin typeface="Verdana" panose="020B0604030504040204" pitchFamily="34" charset="0"/>
                        </a:rPr>
                        <a:t>4.000.000</a:t>
                      </a:r>
                    </a:p>
                  </a:txBody>
                  <a:tcPr marL="8780" marR="8780" marT="87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L" sz="700" b="0" i="0" u="none" strike="noStrike">
                          <a:solidFill>
                            <a:srgbClr val="000000"/>
                          </a:solidFill>
                          <a:effectLst/>
                          <a:latin typeface="Verdana" panose="020B0604030504040204" pitchFamily="34" charset="0"/>
                        </a:rPr>
                        <a:t>4.000.000</a:t>
                      </a:r>
                    </a:p>
                  </a:txBody>
                  <a:tcPr marL="8780" marR="8780" marT="87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L" sz="700" b="0" i="0" u="none" strike="noStrike">
                          <a:solidFill>
                            <a:srgbClr val="000000"/>
                          </a:solidFill>
                          <a:effectLst/>
                          <a:latin typeface="Verdana" panose="020B0604030504040204" pitchFamily="34" charset="0"/>
                        </a:rPr>
                        <a:t>4.000.000</a:t>
                      </a:r>
                    </a:p>
                  </a:txBody>
                  <a:tcPr marL="8780" marR="8780" marT="87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L" sz="700" b="0" i="0" u="none" strike="noStrike">
                          <a:solidFill>
                            <a:srgbClr val="000000"/>
                          </a:solidFill>
                          <a:effectLst/>
                          <a:latin typeface="Verdana" panose="020B0604030504040204" pitchFamily="34" charset="0"/>
                        </a:rPr>
                        <a:t>5.700.000</a:t>
                      </a:r>
                    </a:p>
                  </a:txBody>
                  <a:tcPr marL="8780" marR="8780" marT="87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L" sz="700" b="0" i="0" u="none" strike="noStrike">
                          <a:solidFill>
                            <a:srgbClr val="000000"/>
                          </a:solidFill>
                          <a:effectLst/>
                          <a:latin typeface="Verdana" panose="020B0604030504040204" pitchFamily="34" charset="0"/>
                        </a:rPr>
                        <a:t>8.500.000</a:t>
                      </a:r>
                    </a:p>
                  </a:txBody>
                  <a:tcPr marL="8780" marR="8780" marT="87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75515559"/>
                  </a:ext>
                </a:extLst>
              </a:tr>
              <a:tr h="187821">
                <a:tc>
                  <a:txBody>
                    <a:bodyPr/>
                    <a:lstStyle/>
                    <a:p>
                      <a:pPr algn="l" fontAlgn="ctr"/>
                      <a:endParaRPr lang="es-CL" sz="700" b="0" i="0" u="none" strike="noStrike">
                        <a:solidFill>
                          <a:srgbClr val="000000"/>
                        </a:solidFill>
                        <a:effectLst/>
                        <a:latin typeface="Verdana" panose="020B0604030504040204" pitchFamily="34" charset="0"/>
                      </a:endParaRPr>
                    </a:p>
                  </a:txBody>
                  <a:tcPr marL="8780" marR="8780" marT="878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s-CL" sz="700" b="0" i="0" u="none" strike="noStrike" dirty="0">
                          <a:solidFill>
                            <a:srgbClr val="000000"/>
                          </a:solidFill>
                          <a:effectLst/>
                          <a:latin typeface="Verdana" panose="020B0604030504040204" pitchFamily="34" charset="0"/>
                        </a:rPr>
                        <a:t>19.770.943</a:t>
                      </a:r>
                    </a:p>
                  </a:txBody>
                  <a:tcPr marL="8780" marR="8780" marT="87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L" sz="700" b="0" i="0" u="none" strike="noStrike">
                          <a:solidFill>
                            <a:srgbClr val="000000"/>
                          </a:solidFill>
                          <a:effectLst/>
                          <a:latin typeface="Verdana" panose="020B0604030504040204" pitchFamily="34" charset="0"/>
                        </a:rPr>
                        <a:t>14.596.466</a:t>
                      </a:r>
                    </a:p>
                  </a:txBody>
                  <a:tcPr marL="8780" marR="8780" marT="87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L" sz="700" b="0" i="0" u="none" strike="noStrike">
                          <a:solidFill>
                            <a:srgbClr val="000000"/>
                          </a:solidFill>
                          <a:effectLst/>
                          <a:latin typeface="Verdana" panose="020B0604030504040204" pitchFamily="34" charset="0"/>
                        </a:rPr>
                        <a:t>7.593.895</a:t>
                      </a:r>
                    </a:p>
                  </a:txBody>
                  <a:tcPr marL="8780" marR="8780" marT="87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L" sz="700" b="0" i="0" u="none" strike="noStrike">
                          <a:solidFill>
                            <a:srgbClr val="000000"/>
                          </a:solidFill>
                          <a:effectLst/>
                          <a:latin typeface="Verdana" panose="020B0604030504040204" pitchFamily="34" charset="0"/>
                        </a:rPr>
                        <a:t>11.792.700</a:t>
                      </a:r>
                    </a:p>
                  </a:txBody>
                  <a:tcPr marL="8780" marR="8780" marT="87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L" sz="700" b="0" i="0" u="none" strike="noStrike" dirty="0">
                          <a:solidFill>
                            <a:srgbClr val="000000"/>
                          </a:solidFill>
                          <a:effectLst/>
                          <a:latin typeface="Verdana" panose="020B0604030504040204" pitchFamily="34" charset="0"/>
                        </a:rPr>
                        <a:t>14.647.847</a:t>
                      </a:r>
                    </a:p>
                  </a:txBody>
                  <a:tcPr marL="8780" marR="8780" marT="87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L" sz="700" b="0" i="0" u="none" strike="noStrike" dirty="0">
                          <a:solidFill>
                            <a:srgbClr val="000000"/>
                          </a:solidFill>
                          <a:effectLst/>
                          <a:latin typeface="Verdana" panose="020B0604030504040204" pitchFamily="34" charset="0"/>
                        </a:rPr>
                        <a:t>19.139.889</a:t>
                      </a:r>
                    </a:p>
                  </a:txBody>
                  <a:tcPr marL="8780" marR="8780" marT="87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45387397"/>
                  </a:ext>
                </a:extLst>
              </a:tr>
              <a:tr h="187821">
                <a:tc>
                  <a:txBody>
                    <a:bodyPr/>
                    <a:lstStyle/>
                    <a:p>
                      <a:pPr algn="l" fontAlgn="ctr"/>
                      <a:r>
                        <a:rPr lang="pt-BR" sz="700" b="0" i="0" u="none" strike="noStrike" dirty="0">
                          <a:solidFill>
                            <a:srgbClr val="000000"/>
                          </a:solidFill>
                          <a:effectLst/>
                          <a:latin typeface="Verdana" panose="020B0604030504040204" pitchFamily="34" charset="0"/>
                        </a:rPr>
                        <a:t>(1) + (2) </a:t>
                      </a:r>
                      <a:r>
                        <a:rPr lang="pt-BR" sz="700" b="0" i="0" u="none" strike="noStrike" dirty="0" err="1">
                          <a:solidFill>
                            <a:srgbClr val="000000"/>
                          </a:solidFill>
                          <a:effectLst/>
                          <a:latin typeface="Verdana" panose="020B0604030504040204" pitchFamily="34" charset="0"/>
                        </a:rPr>
                        <a:t>Directo</a:t>
                      </a:r>
                      <a:r>
                        <a:rPr lang="pt-BR" sz="700" b="0" i="0" u="none" strike="noStrike" dirty="0">
                          <a:solidFill>
                            <a:srgbClr val="000000"/>
                          </a:solidFill>
                          <a:effectLst/>
                          <a:latin typeface="Verdana" panose="020B0604030504040204" pitchFamily="34" charset="0"/>
                        </a:rPr>
                        <a:t>  a IMSA</a:t>
                      </a:r>
                    </a:p>
                  </a:txBody>
                  <a:tcPr marL="158036" marR="8780" marT="8780" marB="0" anchor="ctr">
                    <a:lnL>
                      <a:noFill/>
                    </a:lnL>
                    <a:lnR w="6350" cap="flat" cmpd="sng" algn="ctr">
                      <a:solidFill>
                        <a:srgbClr val="000000"/>
                      </a:solidFill>
                      <a:prstDash val="solid"/>
                      <a:round/>
                      <a:headEnd type="none" w="med" len="med"/>
                      <a:tailEnd type="none" w="med" len="med"/>
                    </a:lnR>
                    <a:lnT>
                      <a:noFill/>
                    </a:lnT>
                    <a:lnB>
                      <a:noFill/>
                    </a:lnB>
                    <a:solidFill>
                      <a:srgbClr val="CCCCFF"/>
                    </a:solidFill>
                  </a:tcPr>
                </a:tc>
                <a:tc>
                  <a:txBody>
                    <a:bodyPr/>
                    <a:lstStyle/>
                    <a:p>
                      <a:pPr algn="r" fontAlgn="ctr"/>
                      <a:r>
                        <a:rPr lang="es-CL" sz="700" b="0" i="0" u="none" strike="noStrike">
                          <a:solidFill>
                            <a:srgbClr val="000000"/>
                          </a:solidFill>
                          <a:effectLst/>
                          <a:latin typeface="Verdana" panose="020B0604030504040204" pitchFamily="34" charset="0"/>
                        </a:rPr>
                        <a:t>315.380</a:t>
                      </a:r>
                    </a:p>
                  </a:txBody>
                  <a:tcPr marL="8780" marR="8780" marT="87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L" sz="700" b="0" i="0" u="none" strike="noStrike">
                          <a:solidFill>
                            <a:srgbClr val="000000"/>
                          </a:solidFill>
                          <a:effectLst/>
                          <a:latin typeface="Verdana" panose="020B0604030504040204" pitchFamily="34" charset="0"/>
                        </a:rPr>
                        <a:t>322.757</a:t>
                      </a:r>
                    </a:p>
                  </a:txBody>
                  <a:tcPr marL="8780" marR="8780" marT="87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L" sz="700" b="0" i="0" u="none" strike="noStrike" dirty="0">
                          <a:solidFill>
                            <a:srgbClr val="000000"/>
                          </a:solidFill>
                          <a:effectLst/>
                          <a:latin typeface="Verdana" panose="020B0604030504040204" pitchFamily="34" charset="0"/>
                        </a:rPr>
                        <a:t>334.006</a:t>
                      </a:r>
                    </a:p>
                  </a:txBody>
                  <a:tcPr marL="8780" marR="8780" marT="87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L" sz="700" b="0" i="0" u="none" strike="noStrike">
                          <a:solidFill>
                            <a:srgbClr val="000000"/>
                          </a:solidFill>
                          <a:effectLst/>
                          <a:latin typeface="Verdana" panose="020B0604030504040204" pitchFamily="34" charset="0"/>
                        </a:rPr>
                        <a:t>347.443</a:t>
                      </a:r>
                    </a:p>
                  </a:txBody>
                  <a:tcPr marL="8780" marR="8780" marT="87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L" sz="700" b="0" i="0" u="none" strike="noStrike">
                          <a:solidFill>
                            <a:srgbClr val="000000"/>
                          </a:solidFill>
                          <a:effectLst/>
                          <a:latin typeface="Verdana" panose="020B0604030504040204" pitchFamily="34" charset="0"/>
                        </a:rPr>
                        <a:t>362.080</a:t>
                      </a:r>
                    </a:p>
                  </a:txBody>
                  <a:tcPr marL="8780" marR="8780" marT="87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L" sz="700" b="0" i="0" u="none" strike="noStrike" dirty="0">
                          <a:solidFill>
                            <a:srgbClr val="000000"/>
                          </a:solidFill>
                          <a:effectLst/>
                          <a:latin typeface="Verdana" panose="020B0604030504040204" pitchFamily="34" charset="0"/>
                        </a:rPr>
                        <a:t>372.657</a:t>
                      </a:r>
                    </a:p>
                  </a:txBody>
                  <a:tcPr marL="8780" marR="8780" marT="87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85550990"/>
                  </a:ext>
                </a:extLst>
              </a:tr>
            </a:tbl>
          </a:graphicData>
        </a:graphic>
      </p:graphicFrame>
      <p:graphicFrame>
        <p:nvGraphicFramePr>
          <p:cNvPr id="16" name="Gráfico 15">
            <a:extLst>
              <a:ext uri="{FF2B5EF4-FFF2-40B4-BE49-F238E27FC236}">
                <a16:creationId xmlns:a16="http://schemas.microsoft.com/office/drawing/2014/main" id="{DFF081A5-D97B-4490-823B-827C78FAFCAC}"/>
              </a:ext>
            </a:extLst>
          </p:cNvPr>
          <p:cNvGraphicFramePr>
            <a:graphicFrameLocks/>
          </p:cNvGraphicFramePr>
          <p:nvPr>
            <p:extLst/>
          </p:nvPr>
        </p:nvGraphicFramePr>
        <p:xfrm>
          <a:off x="1907704" y="3140967"/>
          <a:ext cx="4968552" cy="2160241"/>
        </p:xfrm>
        <a:graphic>
          <a:graphicData uri="http://schemas.openxmlformats.org/drawingml/2006/chart">
            <c:chart xmlns:c="http://schemas.openxmlformats.org/drawingml/2006/chart" xmlns:r="http://schemas.openxmlformats.org/officeDocument/2006/relationships" r:id="rId3"/>
          </a:graphicData>
        </a:graphic>
      </p:graphicFrame>
      <p:cxnSp>
        <p:nvCxnSpPr>
          <p:cNvPr id="18" name="Conector recto 17">
            <a:extLst>
              <a:ext uri="{FF2B5EF4-FFF2-40B4-BE49-F238E27FC236}">
                <a16:creationId xmlns:a16="http://schemas.microsoft.com/office/drawing/2014/main" id="{91BDE844-822B-4992-9F18-FEC3AA725D61}"/>
              </a:ext>
            </a:extLst>
          </p:cNvPr>
          <p:cNvCxnSpPr>
            <a:cxnSpLocks/>
          </p:cNvCxnSpPr>
          <p:nvPr/>
        </p:nvCxnSpPr>
        <p:spPr>
          <a:xfrm>
            <a:off x="2436936" y="3140967"/>
            <a:ext cx="13945" cy="18687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Conector recto 21">
            <a:extLst>
              <a:ext uri="{FF2B5EF4-FFF2-40B4-BE49-F238E27FC236}">
                <a16:creationId xmlns:a16="http://schemas.microsoft.com/office/drawing/2014/main" id="{F1DBE835-6BAF-4766-99B5-D2348FB75DEC}"/>
              </a:ext>
            </a:extLst>
          </p:cNvPr>
          <p:cNvCxnSpPr>
            <a:cxnSpLocks/>
          </p:cNvCxnSpPr>
          <p:nvPr/>
        </p:nvCxnSpPr>
        <p:spPr>
          <a:xfrm flipH="1">
            <a:off x="2450881" y="4993870"/>
            <a:ext cx="4425376" cy="3033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CuadroTexto 24">
            <a:extLst>
              <a:ext uri="{FF2B5EF4-FFF2-40B4-BE49-F238E27FC236}">
                <a16:creationId xmlns:a16="http://schemas.microsoft.com/office/drawing/2014/main" id="{796279CF-55C9-49BE-96D2-46DB8B72CA3C}"/>
              </a:ext>
            </a:extLst>
          </p:cNvPr>
          <p:cNvSpPr txBox="1"/>
          <p:nvPr/>
        </p:nvSpPr>
        <p:spPr>
          <a:xfrm rot="16200000">
            <a:off x="1649581" y="3275111"/>
            <a:ext cx="429926" cy="307777"/>
          </a:xfrm>
          <a:prstGeom prst="rect">
            <a:avLst/>
          </a:prstGeom>
          <a:noFill/>
        </p:spPr>
        <p:txBody>
          <a:bodyPr wrap="none" rtlCol="0">
            <a:spAutoFit/>
          </a:bodyPr>
          <a:lstStyle/>
          <a:p>
            <a:r>
              <a:rPr lang="es-CL" sz="1400" dirty="0"/>
              <a:t>M$</a:t>
            </a:r>
            <a:endParaRPr lang="es-CL" dirty="0"/>
          </a:p>
        </p:txBody>
      </p:sp>
      <p:sp>
        <p:nvSpPr>
          <p:cNvPr id="26" name="CuadroTexto 25">
            <a:extLst>
              <a:ext uri="{FF2B5EF4-FFF2-40B4-BE49-F238E27FC236}">
                <a16:creationId xmlns:a16="http://schemas.microsoft.com/office/drawing/2014/main" id="{1FB2C2DE-2B2C-479C-9978-712161BD630D}"/>
              </a:ext>
            </a:extLst>
          </p:cNvPr>
          <p:cNvSpPr txBox="1"/>
          <p:nvPr/>
        </p:nvSpPr>
        <p:spPr>
          <a:xfrm>
            <a:off x="3124494" y="2628689"/>
            <a:ext cx="3078150" cy="369332"/>
          </a:xfrm>
          <a:prstGeom prst="rect">
            <a:avLst/>
          </a:prstGeom>
          <a:noFill/>
        </p:spPr>
        <p:txBody>
          <a:bodyPr wrap="none" rtlCol="0">
            <a:spAutoFit/>
          </a:bodyPr>
          <a:lstStyle/>
          <a:p>
            <a:r>
              <a:rPr lang="es-CL" dirty="0"/>
              <a:t>Pagos efectuados al Municipio</a:t>
            </a:r>
          </a:p>
        </p:txBody>
      </p:sp>
    </p:spTree>
    <p:extLst>
      <p:ext uri="{BB962C8B-B14F-4D97-AF65-F5344CB8AC3E}">
        <p14:creationId xmlns:p14="http://schemas.microsoft.com/office/powerpoint/2010/main" val="2116042068"/>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A5A755B-483F-4F63-97DA-4272991F96CE}"/>
              </a:ext>
            </a:extLst>
          </p:cNvPr>
          <p:cNvSpPr>
            <a:spLocks noGrp="1"/>
          </p:cNvSpPr>
          <p:nvPr>
            <p:ph type="title"/>
          </p:nvPr>
        </p:nvSpPr>
        <p:spPr/>
        <p:txBody>
          <a:bodyPr/>
          <a:lstStyle/>
          <a:p>
            <a:r>
              <a:rPr lang="es-CL" dirty="0"/>
              <a:t>Colsa en Economía Local</a:t>
            </a:r>
          </a:p>
        </p:txBody>
      </p:sp>
      <p:pic>
        <p:nvPicPr>
          <p:cNvPr id="1026" name="Gráfico 1" descr="image008">
            <a:extLst>
              <a:ext uri="{FF2B5EF4-FFF2-40B4-BE49-F238E27FC236}">
                <a16:creationId xmlns:a16="http://schemas.microsoft.com/office/drawing/2014/main" id="{E1AAD3DB-38C9-466B-B72E-49B704BE9E8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79512" y="1124744"/>
            <a:ext cx="3888432" cy="2862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Gráfico 2" descr="image009">
            <a:extLst>
              <a:ext uri="{FF2B5EF4-FFF2-40B4-BE49-F238E27FC236}">
                <a16:creationId xmlns:a16="http://schemas.microsoft.com/office/drawing/2014/main" id="{798C259E-A058-4435-8C6A-BEC47EFF6E2C}"/>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382963" y="1179639"/>
            <a:ext cx="4581525" cy="275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Gráfico 3" descr="image010">
            <a:extLst>
              <a:ext uri="{FF2B5EF4-FFF2-40B4-BE49-F238E27FC236}">
                <a16:creationId xmlns:a16="http://schemas.microsoft.com/office/drawing/2014/main" id="{DEFB25B7-52AF-4CDB-BB24-BE7DF5302B7D}"/>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777181" y="4084025"/>
            <a:ext cx="4581525" cy="276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2992636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63D5DABD-C1E3-4BC7-AF98-095A69167F0D}"/>
              </a:ext>
            </a:extLst>
          </p:cNvPr>
          <p:cNvSpPr>
            <a:spLocks noGrp="1"/>
          </p:cNvSpPr>
          <p:nvPr>
            <p:ph type="title"/>
          </p:nvPr>
        </p:nvSpPr>
        <p:spPr/>
        <p:txBody>
          <a:bodyPr/>
          <a:lstStyle/>
          <a:p>
            <a:r>
              <a:rPr lang="es-CL" dirty="0"/>
              <a:t>10. Proyectos estratégicos</a:t>
            </a:r>
          </a:p>
        </p:txBody>
      </p:sp>
    </p:spTree>
    <p:extLst>
      <p:ext uri="{BB962C8B-B14F-4D97-AF65-F5344CB8AC3E}">
        <p14:creationId xmlns:p14="http://schemas.microsoft.com/office/powerpoint/2010/main" val="71636192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421B5241-408E-4E92-8BA0-51932D8533B9}"/>
              </a:ext>
            </a:extLst>
          </p:cNvPr>
          <p:cNvSpPr>
            <a:spLocks noGrp="1"/>
          </p:cNvSpPr>
          <p:nvPr>
            <p:ph type="title"/>
          </p:nvPr>
        </p:nvSpPr>
        <p:spPr/>
        <p:txBody>
          <a:bodyPr/>
          <a:lstStyle/>
          <a:p>
            <a:r>
              <a:rPr lang="es-CL" dirty="0"/>
              <a:t>Proyectos o Iniciativas Estratégicas</a:t>
            </a:r>
          </a:p>
        </p:txBody>
      </p:sp>
      <p:sp>
        <p:nvSpPr>
          <p:cNvPr id="6" name="Marcador de contenido 5">
            <a:extLst>
              <a:ext uri="{FF2B5EF4-FFF2-40B4-BE49-F238E27FC236}">
                <a16:creationId xmlns:a16="http://schemas.microsoft.com/office/drawing/2014/main" id="{25E764B9-950A-48DF-A5A4-033576CFCE02}"/>
              </a:ext>
            </a:extLst>
          </p:cNvPr>
          <p:cNvSpPr>
            <a:spLocks noGrp="1"/>
          </p:cNvSpPr>
          <p:nvPr>
            <p:ph idx="1"/>
          </p:nvPr>
        </p:nvSpPr>
        <p:spPr/>
        <p:txBody>
          <a:bodyPr>
            <a:normAutofit/>
          </a:bodyPr>
          <a:lstStyle/>
          <a:p>
            <a:r>
              <a:rPr lang="es-CL" dirty="0"/>
              <a:t>Acuerdo de Producción Limpia COLSA</a:t>
            </a:r>
          </a:p>
          <a:p>
            <a:r>
              <a:rPr lang="es-CL" dirty="0"/>
              <a:t>Centro Formación Técnica San Antonio CFT</a:t>
            </a:r>
          </a:p>
          <a:p>
            <a:r>
              <a:rPr lang="es-CL" dirty="0"/>
              <a:t>Capital Humano y Seguridad Laboral</a:t>
            </a:r>
          </a:p>
          <a:p>
            <a:r>
              <a:rPr lang="es-ES" dirty="0"/>
              <a:t>Comité de Servicios Públicos</a:t>
            </a:r>
          </a:p>
          <a:p>
            <a:r>
              <a:rPr lang="es-ES" dirty="0"/>
              <a:t>Comunidad Logística de San Antonio COLSA</a:t>
            </a:r>
          </a:p>
          <a:p>
            <a:r>
              <a:rPr lang="es-ES" dirty="0"/>
              <a:t>Convenio IMSA – EPSA</a:t>
            </a:r>
            <a:endParaRPr lang="es-ES" dirty="0">
              <a:solidFill>
                <a:srgbClr val="FF0000"/>
              </a:solidFill>
            </a:endParaRPr>
          </a:p>
          <a:p>
            <a:r>
              <a:rPr lang="es-CL" dirty="0"/>
              <a:t>Hospital</a:t>
            </a:r>
          </a:p>
          <a:p>
            <a:r>
              <a:rPr lang="es-CL" dirty="0"/>
              <a:t>Hospital de Sistema de Mutualidad para Trabajadores Portuarios</a:t>
            </a:r>
          </a:p>
          <a:p>
            <a:r>
              <a:rPr lang="es-CL" dirty="0"/>
              <a:t>Modelamiento Transporte Urbano STU San Antonio</a:t>
            </a:r>
          </a:p>
          <a:p>
            <a:r>
              <a:rPr lang="es-CL" dirty="0"/>
              <a:t>Lugares de estacionamiento cercanos al puerto y transporte público de acercamiento</a:t>
            </a:r>
          </a:p>
          <a:p>
            <a:r>
              <a:rPr lang="es-CL" dirty="0"/>
              <a:t>Programa Desarrollo Proveedores: Transportistas</a:t>
            </a:r>
          </a:p>
          <a:p>
            <a:r>
              <a:rPr lang="es-CL" dirty="0"/>
              <a:t>Puerto Exterior en San Antonio</a:t>
            </a:r>
          </a:p>
          <a:p>
            <a:pPr marL="0" indent="0">
              <a:buNone/>
            </a:pPr>
            <a:endParaRPr lang="es-CL" dirty="0">
              <a:solidFill>
                <a:srgbClr val="FF0000"/>
              </a:solidFill>
            </a:endParaRPr>
          </a:p>
          <a:p>
            <a:pPr marL="0" indent="0">
              <a:buNone/>
            </a:pPr>
            <a:endParaRPr lang="es-CL" dirty="0"/>
          </a:p>
          <a:p>
            <a:endParaRPr lang="es-CL" dirty="0"/>
          </a:p>
        </p:txBody>
      </p:sp>
    </p:spTree>
    <p:extLst>
      <p:ext uri="{BB962C8B-B14F-4D97-AF65-F5344CB8AC3E}">
        <p14:creationId xmlns:p14="http://schemas.microsoft.com/office/powerpoint/2010/main" val="104675026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4DAFE2B-68A6-4E0C-86DF-85ED7746878A}"/>
              </a:ext>
            </a:extLst>
          </p:cNvPr>
          <p:cNvSpPr>
            <a:spLocks noGrp="1"/>
          </p:cNvSpPr>
          <p:nvPr>
            <p:ph type="title"/>
          </p:nvPr>
        </p:nvSpPr>
        <p:spPr>
          <a:xfrm>
            <a:off x="467544" y="1196752"/>
            <a:ext cx="7467904" cy="87090"/>
          </a:xfrm>
        </p:spPr>
        <p:txBody>
          <a:bodyPr/>
          <a:lstStyle/>
          <a:p>
            <a:r>
              <a:rPr lang="es-CL" dirty="0"/>
              <a:t>Acuerdo de Producción Limpia COLSA</a:t>
            </a:r>
            <a:br>
              <a:rPr lang="es-CL" dirty="0"/>
            </a:br>
            <a:endParaRPr lang="es-ES" dirty="0"/>
          </a:p>
        </p:txBody>
      </p:sp>
      <p:pic>
        <p:nvPicPr>
          <p:cNvPr id="4" name="Imagen 3">
            <a:extLst>
              <a:ext uri="{FF2B5EF4-FFF2-40B4-BE49-F238E27FC236}">
                <a16:creationId xmlns:a16="http://schemas.microsoft.com/office/drawing/2014/main" id="{F7D498CF-F828-4117-A9E6-51D06279C47C}"/>
              </a:ext>
            </a:extLst>
          </p:cNvPr>
          <p:cNvPicPr>
            <a:picLocks noChangeAspect="1"/>
          </p:cNvPicPr>
          <p:nvPr/>
        </p:nvPicPr>
        <p:blipFill>
          <a:blip r:embed="rId2"/>
          <a:stretch>
            <a:fillRect/>
          </a:stretch>
        </p:blipFill>
        <p:spPr>
          <a:xfrm>
            <a:off x="251520" y="2344661"/>
            <a:ext cx="8623373" cy="3460603"/>
          </a:xfrm>
          <a:prstGeom prst="rect">
            <a:avLst/>
          </a:prstGeom>
        </p:spPr>
      </p:pic>
    </p:spTree>
    <p:extLst>
      <p:ext uri="{BB962C8B-B14F-4D97-AF65-F5344CB8AC3E}">
        <p14:creationId xmlns:p14="http://schemas.microsoft.com/office/powerpoint/2010/main" val="197471859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FE33A81-1691-4DD0-8897-1973E59B0209}"/>
              </a:ext>
            </a:extLst>
          </p:cNvPr>
          <p:cNvSpPr>
            <a:spLocks noGrp="1"/>
          </p:cNvSpPr>
          <p:nvPr>
            <p:ph type="title"/>
          </p:nvPr>
        </p:nvSpPr>
        <p:spPr>
          <a:xfrm>
            <a:off x="611560" y="542166"/>
            <a:ext cx="7467904" cy="649164"/>
          </a:xfrm>
        </p:spPr>
        <p:txBody>
          <a:bodyPr/>
          <a:lstStyle/>
          <a:p>
            <a:pPr algn="l"/>
            <a:r>
              <a:rPr lang="es-CL" sz="3200" dirty="0"/>
              <a:t>Centro Formación Técnica San Antonio CFT</a:t>
            </a:r>
            <a:br>
              <a:rPr lang="es-CL" dirty="0"/>
            </a:br>
            <a:endParaRPr lang="es-ES" dirty="0"/>
          </a:p>
        </p:txBody>
      </p:sp>
      <p:pic>
        <p:nvPicPr>
          <p:cNvPr id="3" name="Imagen 2">
            <a:extLst>
              <a:ext uri="{FF2B5EF4-FFF2-40B4-BE49-F238E27FC236}">
                <a16:creationId xmlns:a16="http://schemas.microsoft.com/office/drawing/2014/main" id="{42AE0D31-13ED-46E2-90B1-9F5216EBFC53}"/>
              </a:ext>
            </a:extLst>
          </p:cNvPr>
          <p:cNvPicPr>
            <a:picLocks noChangeAspect="1"/>
          </p:cNvPicPr>
          <p:nvPr/>
        </p:nvPicPr>
        <p:blipFill>
          <a:blip r:embed="rId2"/>
          <a:stretch>
            <a:fillRect/>
          </a:stretch>
        </p:blipFill>
        <p:spPr>
          <a:xfrm>
            <a:off x="2007996" y="1199455"/>
            <a:ext cx="4819048" cy="2285714"/>
          </a:xfrm>
          <a:prstGeom prst="rect">
            <a:avLst/>
          </a:prstGeom>
        </p:spPr>
      </p:pic>
      <p:sp>
        <p:nvSpPr>
          <p:cNvPr id="5" name="CuadroTexto 4">
            <a:extLst>
              <a:ext uri="{FF2B5EF4-FFF2-40B4-BE49-F238E27FC236}">
                <a16:creationId xmlns:a16="http://schemas.microsoft.com/office/drawing/2014/main" id="{27B9546F-AAB1-497A-8A8A-E33CCB02D344}"/>
              </a:ext>
            </a:extLst>
          </p:cNvPr>
          <p:cNvSpPr txBox="1"/>
          <p:nvPr/>
        </p:nvSpPr>
        <p:spPr>
          <a:xfrm>
            <a:off x="910056" y="3717032"/>
            <a:ext cx="7323888" cy="2862322"/>
          </a:xfrm>
          <a:prstGeom prst="rect">
            <a:avLst/>
          </a:prstGeom>
          <a:noFill/>
        </p:spPr>
        <p:txBody>
          <a:bodyPr wrap="square" rtlCol="0">
            <a:spAutoFit/>
          </a:bodyPr>
          <a:lstStyle/>
          <a:p>
            <a:pPr lvl="0" algn="just"/>
            <a:r>
              <a:rPr lang="es-CL" dirty="0"/>
              <a:t>Estado CFT: En elaboración de los Términos de Referencia para Construir Edificio en el año 2019. Citado Directorio del CFT, cuyo rol es definición de recursos económicos, carreras definitivas a impartir según mercado laboral, entre otras.</a:t>
            </a:r>
            <a:r>
              <a:rPr lang="es-ES" dirty="0"/>
              <a:t> </a:t>
            </a:r>
            <a:r>
              <a:rPr lang="es-CL" dirty="0"/>
              <a:t>(20 de agosto 2018) se están resolviendo los concursos públicos para incorporar al equipo un fiscal, un director académico y un director de administración y finanzas, con esto se realizara estudio de cómo se ha movido el mercado educacional  y hacer una propuesta de carreras al directorio para poder validarlas. Año Probable de Funcionamiento CFT: año 2020 (Marzo 2020 según mandato de Ministerio de Educación)</a:t>
            </a:r>
            <a:endParaRPr lang="es-ES" dirty="0"/>
          </a:p>
          <a:p>
            <a:endParaRPr lang="es-ES" dirty="0"/>
          </a:p>
        </p:txBody>
      </p:sp>
    </p:spTree>
    <p:extLst>
      <p:ext uri="{BB962C8B-B14F-4D97-AF65-F5344CB8AC3E}">
        <p14:creationId xmlns:p14="http://schemas.microsoft.com/office/powerpoint/2010/main" val="1792498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BAABBB3-B9A3-4764-BDBA-AA7D244F9A20}"/>
              </a:ext>
            </a:extLst>
          </p:cNvPr>
          <p:cNvSpPr>
            <a:spLocks noGrp="1"/>
          </p:cNvSpPr>
          <p:nvPr>
            <p:ph type="title"/>
          </p:nvPr>
        </p:nvSpPr>
        <p:spPr/>
        <p:txBody>
          <a:bodyPr/>
          <a:lstStyle/>
          <a:p>
            <a:r>
              <a:rPr lang="es-CL" sz="3200" dirty="0"/>
              <a:t>Situación actual</a:t>
            </a:r>
          </a:p>
        </p:txBody>
      </p:sp>
      <p:sp>
        <p:nvSpPr>
          <p:cNvPr id="3" name="Marcador de contenido 2">
            <a:extLst>
              <a:ext uri="{FF2B5EF4-FFF2-40B4-BE49-F238E27FC236}">
                <a16:creationId xmlns:a16="http://schemas.microsoft.com/office/drawing/2014/main" id="{50A0C142-28F8-4397-B9CF-0AF4B14AC0B6}"/>
              </a:ext>
            </a:extLst>
          </p:cNvPr>
          <p:cNvSpPr>
            <a:spLocks noGrp="1"/>
          </p:cNvSpPr>
          <p:nvPr>
            <p:ph idx="1"/>
          </p:nvPr>
        </p:nvSpPr>
        <p:spPr/>
        <p:txBody>
          <a:bodyPr/>
          <a:lstStyle/>
          <a:p>
            <a:r>
              <a:rPr lang="es-CL" dirty="0"/>
              <a:t>Existen tres instancias de Coordinación en desarrollo:</a:t>
            </a:r>
          </a:p>
          <a:p>
            <a:pPr lvl="1"/>
            <a:r>
              <a:rPr lang="es-CL" dirty="0"/>
              <a:t>Comité de Servicios Públicos</a:t>
            </a:r>
          </a:p>
          <a:p>
            <a:pPr lvl="1"/>
            <a:r>
              <a:rPr lang="es-CL" dirty="0"/>
              <a:t>Comunidad Logística de San Antonio COLSA</a:t>
            </a:r>
          </a:p>
          <a:p>
            <a:pPr lvl="1"/>
            <a:r>
              <a:rPr lang="es-CL" dirty="0"/>
              <a:t>Coordinación Ciudad Puerto: Ilustre Municipalidad de San Antonio con Empresa Portuaria San Antonio</a:t>
            </a:r>
          </a:p>
          <a:p>
            <a:pPr lvl="1"/>
            <a:endParaRPr lang="es-CL" dirty="0"/>
          </a:p>
          <a:p>
            <a:r>
              <a:rPr lang="es-CL" dirty="0"/>
              <a:t>Diversas mesas de coordinación público privado para distintas iniciativas.</a:t>
            </a:r>
          </a:p>
          <a:p>
            <a:endParaRPr lang="es-CL" dirty="0"/>
          </a:p>
          <a:p>
            <a:r>
              <a:rPr lang="es-CL" dirty="0"/>
              <a:t>Reconocemos la relevancia de este Consejo de Coordinación Ciudad Puerto con el Gobierno Regional y las instituciones y empresas locales.</a:t>
            </a:r>
          </a:p>
        </p:txBody>
      </p:sp>
    </p:spTree>
    <p:extLst>
      <p:ext uri="{BB962C8B-B14F-4D97-AF65-F5344CB8AC3E}">
        <p14:creationId xmlns:p14="http://schemas.microsoft.com/office/powerpoint/2010/main" val="317338155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Subtítulo">
            <a:extLst>
              <a:ext uri="{FF2B5EF4-FFF2-40B4-BE49-F238E27FC236}">
                <a16:creationId xmlns:a16="http://schemas.microsoft.com/office/drawing/2014/main" id="{06D3FB34-BF63-4241-9C4A-64BCA1A4D505}"/>
              </a:ext>
            </a:extLst>
          </p:cNvPr>
          <p:cNvSpPr>
            <a:spLocks noGrp="1"/>
          </p:cNvSpPr>
          <p:nvPr>
            <p:ph type="subTitle" idx="1"/>
          </p:nvPr>
        </p:nvSpPr>
        <p:spPr>
          <a:xfrm>
            <a:off x="5199268" y="2402888"/>
            <a:ext cx="3585201" cy="3440441"/>
          </a:xfrm>
          <a:noFill/>
        </p:spPr>
        <p:txBody>
          <a:bodyPr>
            <a:normAutofit fontScale="92500" lnSpcReduction="10000"/>
          </a:bodyPr>
          <a:lstStyle/>
          <a:p>
            <a:pPr algn="l">
              <a:lnSpc>
                <a:spcPct val="90000"/>
              </a:lnSpc>
            </a:pPr>
            <a:r>
              <a:rPr lang="es-CL" sz="1425" b="1" u="sng" dirty="0">
                <a:solidFill>
                  <a:srgbClr val="0070C0"/>
                </a:solidFill>
              </a:rPr>
              <a:t>Normativa legal </a:t>
            </a:r>
            <a:r>
              <a:rPr lang="es-CL" sz="1425" dirty="0">
                <a:solidFill>
                  <a:srgbClr val="0070C0"/>
                </a:solidFill>
              </a:rPr>
              <a:t>: DS 105/1999 del MTT.</a:t>
            </a:r>
          </a:p>
          <a:p>
            <a:pPr algn="just">
              <a:lnSpc>
                <a:spcPct val="90000"/>
              </a:lnSpc>
            </a:pPr>
            <a:r>
              <a:rPr lang="es-CL" sz="1425" b="1" u="sng" dirty="0">
                <a:solidFill>
                  <a:srgbClr val="0070C0"/>
                </a:solidFill>
              </a:rPr>
              <a:t>Objetivo </a:t>
            </a:r>
            <a:r>
              <a:rPr lang="es-CL" sz="1425" dirty="0">
                <a:solidFill>
                  <a:srgbClr val="0070C0"/>
                </a:solidFill>
              </a:rPr>
              <a:t>: Alcanzar la eficiencia, economía, rapidez y seguridad en la prestación de los servicios, es conveniente fijar las normas que deben regir la coordinación de los diversos órganos de Administración del Estado que tienen relación con las actividades que se efectúan en los recintos portuarios.</a:t>
            </a:r>
          </a:p>
          <a:p>
            <a:pPr algn="just">
              <a:lnSpc>
                <a:spcPct val="90000"/>
              </a:lnSpc>
            </a:pPr>
            <a:endParaRPr lang="es-CL" sz="1425" dirty="0">
              <a:solidFill>
                <a:srgbClr val="0070C0"/>
              </a:solidFill>
            </a:endParaRPr>
          </a:p>
          <a:p>
            <a:pPr algn="just">
              <a:lnSpc>
                <a:spcPct val="90000"/>
              </a:lnSpc>
            </a:pPr>
            <a:r>
              <a:rPr lang="es-CL" sz="1425" b="1" u="sng" dirty="0">
                <a:solidFill>
                  <a:srgbClr val="0070C0"/>
                </a:solidFill>
              </a:rPr>
              <a:t>Composición CCOP: </a:t>
            </a:r>
            <a:r>
              <a:rPr lang="es-CL" sz="1425" dirty="0">
                <a:solidFill>
                  <a:srgbClr val="0070C0"/>
                </a:solidFill>
              </a:rPr>
              <a:t>El comité Portuario de Coordinación de Organismos Públicos, esta compuesto por los siguientes Organismos Públicos, permanentes, Empresa Portuaria San Antonio, Seremi de Salud, Aduana, Gobernación Marítima, PDI y el SAG, las reuniones las preside EPSA, el Gerente General de EPSA actúa como Secretario Ejecutivo.</a:t>
            </a:r>
          </a:p>
          <a:p>
            <a:pPr algn="just">
              <a:lnSpc>
                <a:spcPct val="90000"/>
              </a:lnSpc>
            </a:pPr>
            <a:r>
              <a:rPr lang="es-CL" sz="1425" b="1" u="sng" dirty="0">
                <a:solidFill>
                  <a:srgbClr val="0070C0"/>
                </a:solidFill>
              </a:rPr>
              <a:t>Regularidad reuniones </a:t>
            </a:r>
            <a:r>
              <a:rPr lang="es-CL" sz="1425" dirty="0">
                <a:solidFill>
                  <a:srgbClr val="0070C0"/>
                </a:solidFill>
              </a:rPr>
              <a:t>: Al menos 1 mensual.</a:t>
            </a:r>
          </a:p>
          <a:p>
            <a:pPr>
              <a:lnSpc>
                <a:spcPct val="90000"/>
              </a:lnSpc>
            </a:pPr>
            <a:endParaRPr lang="es-CL" sz="1275" dirty="0">
              <a:solidFill>
                <a:srgbClr val="0070C0"/>
              </a:solidFill>
            </a:endParaRPr>
          </a:p>
          <a:p>
            <a:pPr>
              <a:lnSpc>
                <a:spcPct val="90000"/>
              </a:lnSpc>
            </a:pPr>
            <a:endParaRPr lang="es-CL" sz="900" dirty="0"/>
          </a:p>
          <a:p>
            <a:pPr>
              <a:lnSpc>
                <a:spcPct val="90000"/>
              </a:lnSpc>
            </a:pPr>
            <a:endParaRPr lang="es-CL" sz="900" dirty="0"/>
          </a:p>
        </p:txBody>
      </p:sp>
      <p:pic>
        <p:nvPicPr>
          <p:cNvPr id="9" name="Imagen 8">
            <a:extLst>
              <a:ext uri="{FF2B5EF4-FFF2-40B4-BE49-F238E27FC236}">
                <a16:creationId xmlns:a16="http://schemas.microsoft.com/office/drawing/2014/main" id="{1B7AF0D0-4292-4840-AFAD-4B6812700D2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41529" y="1700810"/>
            <a:ext cx="4757738" cy="4142519"/>
          </a:xfrm>
          <a:prstGeom prst="rect">
            <a:avLst/>
          </a:prstGeom>
        </p:spPr>
      </p:pic>
      <p:sp>
        <p:nvSpPr>
          <p:cNvPr id="2" name="Rectángulo 1">
            <a:extLst>
              <a:ext uri="{FF2B5EF4-FFF2-40B4-BE49-F238E27FC236}">
                <a16:creationId xmlns:a16="http://schemas.microsoft.com/office/drawing/2014/main" id="{29EA9635-63A6-4503-9A42-49556F37A17D}"/>
              </a:ext>
            </a:extLst>
          </p:cNvPr>
          <p:cNvSpPr/>
          <p:nvPr/>
        </p:nvSpPr>
        <p:spPr>
          <a:xfrm>
            <a:off x="683568" y="315815"/>
            <a:ext cx="7488832" cy="13849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p>
            <a:pPr>
              <a:spcBef>
                <a:spcPct val="0"/>
              </a:spcBef>
            </a:pPr>
            <a:r>
              <a:rPr lang="es-CL" sz="2800" b="1" dirty="0">
                <a:solidFill>
                  <a:srgbClr val="0066FF"/>
                </a:solidFill>
                <a:latin typeface="+mj-lt"/>
                <a:ea typeface="+mj-ea"/>
                <a:cs typeface="+mj-cs"/>
              </a:rPr>
              <a:t>Comité Portuario de Coordinación de </a:t>
            </a:r>
          </a:p>
          <a:p>
            <a:pPr>
              <a:spcBef>
                <a:spcPct val="0"/>
              </a:spcBef>
            </a:pPr>
            <a:r>
              <a:rPr lang="es-CL" sz="2800" b="1" dirty="0">
                <a:solidFill>
                  <a:srgbClr val="0066FF"/>
                </a:solidFill>
                <a:latin typeface="+mj-lt"/>
                <a:ea typeface="+mj-ea"/>
                <a:cs typeface="+mj-cs"/>
              </a:rPr>
              <a:t>Organismos Públicos (CCOP)</a:t>
            </a:r>
          </a:p>
        </p:txBody>
      </p:sp>
    </p:spTree>
    <p:extLst>
      <p:ext uri="{BB962C8B-B14F-4D97-AF65-F5344CB8AC3E}">
        <p14:creationId xmlns:p14="http://schemas.microsoft.com/office/powerpoint/2010/main" val="281753709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50EBDC7-942F-489E-8DBF-DE1D85726A2B}"/>
              </a:ext>
            </a:extLst>
          </p:cNvPr>
          <p:cNvSpPr txBox="1"/>
          <p:nvPr/>
        </p:nvSpPr>
        <p:spPr>
          <a:xfrm>
            <a:off x="323528" y="1268760"/>
            <a:ext cx="4069257" cy="5324535"/>
          </a:xfrm>
          <a:prstGeom prst="rect">
            <a:avLst/>
          </a:prstGeom>
          <a:noFill/>
          <a:ln>
            <a:solidFill>
              <a:schemeClr val="tx1"/>
            </a:solidFill>
          </a:ln>
        </p:spPr>
        <p:txBody>
          <a:bodyPr wrap="square" rtlCol="0">
            <a:spAutoFit/>
          </a:bodyPr>
          <a:lstStyle/>
          <a:p>
            <a:pPr algn="ctr"/>
            <a:r>
              <a:rPr lang="es-CL" sz="1600" b="1" dirty="0"/>
              <a:t>ACUERDO DE PRODUCCIÓN LIMPIA (APL)</a:t>
            </a:r>
          </a:p>
          <a:p>
            <a:pPr algn="just"/>
            <a:endParaRPr lang="es-CL" dirty="0"/>
          </a:p>
          <a:p>
            <a:pPr algn="just"/>
            <a:r>
              <a:rPr lang="es-CL" dirty="0"/>
              <a:t>16 Empresas Socias de COLSA suscriben acuerdo para incorporar medidas y tecnología de producción limpia, en los procesos asociados a la actividad portuaria, extraportuaria y afines para mejorar productividad, competitividad y reducir y minimizar posibles incidencias en el entorno.</a:t>
            </a:r>
          </a:p>
          <a:p>
            <a:pPr algn="just"/>
            <a:endParaRPr lang="es-CL" dirty="0"/>
          </a:p>
          <a:p>
            <a:pPr algn="just"/>
            <a:r>
              <a:rPr lang="es-CL" dirty="0"/>
              <a:t>Metas:</a:t>
            </a:r>
          </a:p>
          <a:p>
            <a:pPr marL="285750" indent="-285750" algn="just">
              <a:buFont typeface="Wingdings" panose="05000000000000000000" pitchFamily="2" charset="2"/>
              <a:buChar char="ü"/>
            </a:pPr>
            <a:r>
              <a:rPr lang="es-CL" dirty="0"/>
              <a:t>Indicadores de sustentabilidad</a:t>
            </a:r>
          </a:p>
          <a:p>
            <a:pPr marL="285750" indent="-285750" algn="just">
              <a:buFont typeface="Wingdings" panose="05000000000000000000" pitchFamily="2" charset="2"/>
              <a:buChar char="ü"/>
            </a:pPr>
            <a:r>
              <a:rPr lang="es-CL" dirty="0"/>
              <a:t>Mejores Técnicas Disponibles</a:t>
            </a:r>
          </a:p>
          <a:p>
            <a:pPr marL="285750" indent="-285750" algn="just">
              <a:buFont typeface="Wingdings" panose="05000000000000000000" pitchFamily="2" charset="2"/>
              <a:buChar char="ü"/>
            </a:pPr>
            <a:r>
              <a:rPr lang="es-CL" dirty="0"/>
              <a:t>Gestión de Residuos Sólidos</a:t>
            </a:r>
          </a:p>
          <a:p>
            <a:pPr marL="285750" indent="-285750" algn="just">
              <a:buFont typeface="Wingdings" panose="05000000000000000000" pitchFamily="2" charset="2"/>
              <a:buChar char="ü"/>
            </a:pPr>
            <a:r>
              <a:rPr lang="es-CL" dirty="0"/>
              <a:t>Emisiones graneles sólidos</a:t>
            </a:r>
          </a:p>
          <a:p>
            <a:pPr marL="285750" indent="-285750" algn="just">
              <a:buFont typeface="Wingdings" panose="05000000000000000000" pitchFamily="2" charset="2"/>
              <a:buChar char="ü"/>
            </a:pPr>
            <a:r>
              <a:rPr lang="es-CL" dirty="0"/>
              <a:t>Desempeño energético</a:t>
            </a:r>
          </a:p>
          <a:p>
            <a:pPr marL="285750" indent="-285750" algn="just">
              <a:buFont typeface="Wingdings" panose="05000000000000000000" pitchFamily="2" charset="2"/>
              <a:buChar char="ü"/>
            </a:pPr>
            <a:r>
              <a:rPr lang="es-CL" dirty="0"/>
              <a:t>Huella de carbono</a:t>
            </a:r>
          </a:p>
          <a:p>
            <a:pPr marL="285750" indent="-285750" algn="just">
              <a:buFont typeface="Wingdings" panose="05000000000000000000" pitchFamily="2" charset="2"/>
              <a:buChar char="ü"/>
            </a:pPr>
            <a:r>
              <a:rPr lang="es-CL" dirty="0"/>
              <a:t>Responsabilidad Social</a:t>
            </a:r>
          </a:p>
        </p:txBody>
      </p:sp>
      <p:sp>
        <p:nvSpPr>
          <p:cNvPr id="10" name="CuadroTexto 9">
            <a:extLst>
              <a:ext uri="{FF2B5EF4-FFF2-40B4-BE49-F238E27FC236}">
                <a16:creationId xmlns:a16="http://schemas.microsoft.com/office/drawing/2014/main" id="{B5BA4495-87CD-4985-AE4F-F821D6F67BE2}"/>
              </a:ext>
            </a:extLst>
          </p:cNvPr>
          <p:cNvSpPr txBox="1"/>
          <p:nvPr/>
        </p:nvSpPr>
        <p:spPr>
          <a:xfrm>
            <a:off x="4499992" y="1268760"/>
            <a:ext cx="4408295" cy="5355312"/>
          </a:xfrm>
          <a:prstGeom prst="rect">
            <a:avLst/>
          </a:prstGeom>
          <a:noFill/>
          <a:ln>
            <a:solidFill>
              <a:schemeClr val="tx1"/>
            </a:solidFill>
          </a:ln>
        </p:spPr>
        <p:txBody>
          <a:bodyPr wrap="square" rtlCol="0">
            <a:spAutoFit/>
          </a:bodyPr>
          <a:lstStyle/>
          <a:p>
            <a:pPr algn="ctr"/>
            <a:r>
              <a:rPr lang="es-CL" b="1" dirty="0"/>
              <a:t>PROGRAMA DESARROLLO PROVEEDORES TRANSPORTISTAS (PDP)</a:t>
            </a:r>
          </a:p>
          <a:p>
            <a:pPr algn="just"/>
            <a:endParaRPr lang="es-CL" dirty="0"/>
          </a:p>
          <a:p>
            <a:pPr algn="just"/>
            <a:r>
              <a:rPr lang="es-CL" dirty="0"/>
              <a:t>Mejoras en la gestión operativa, eficiencia y competitividad de las empresas de transporte en la cadena logística de porteo de contenedores vacíos del sistema portuario en Puerto San Antonio.</a:t>
            </a:r>
          </a:p>
          <a:p>
            <a:pPr algn="just"/>
            <a:endParaRPr lang="es-CL" dirty="0"/>
          </a:p>
          <a:p>
            <a:pPr algn="just"/>
            <a:r>
              <a:rPr lang="es-CL" dirty="0"/>
              <a:t>30 empresas de transporte:</a:t>
            </a:r>
          </a:p>
          <a:p>
            <a:pPr algn="just"/>
            <a:endParaRPr lang="es-CL" dirty="0"/>
          </a:p>
          <a:p>
            <a:pPr marL="285750" indent="-285750" algn="just">
              <a:buFont typeface="Wingdings" panose="05000000000000000000" pitchFamily="2" charset="2"/>
              <a:buChar char="ü"/>
            </a:pPr>
            <a:r>
              <a:rPr lang="es-CL" dirty="0"/>
              <a:t>Sistema de Trazabilidad Logística</a:t>
            </a:r>
          </a:p>
          <a:p>
            <a:pPr marL="285750" indent="-285750" algn="just">
              <a:buFont typeface="Wingdings" panose="05000000000000000000" pitchFamily="2" charset="2"/>
              <a:buChar char="ü"/>
            </a:pPr>
            <a:r>
              <a:rPr lang="es-CL" dirty="0"/>
              <a:t>Acuerdos operacionales</a:t>
            </a:r>
          </a:p>
          <a:p>
            <a:pPr marL="285750" indent="-285750" algn="just">
              <a:buFont typeface="Wingdings" panose="05000000000000000000" pitchFamily="2" charset="2"/>
              <a:buChar char="ü"/>
            </a:pPr>
            <a:r>
              <a:rPr lang="es-CL" dirty="0"/>
              <a:t>Estandarización de procesos de transporte</a:t>
            </a:r>
          </a:p>
          <a:p>
            <a:pPr marL="285750" indent="-285750" algn="just">
              <a:buFont typeface="Wingdings" panose="05000000000000000000" pitchFamily="2" charset="2"/>
              <a:buChar char="ü"/>
            </a:pPr>
            <a:r>
              <a:rPr lang="es-CL" dirty="0"/>
              <a:t>Capacitación</a:t>
            </a:r>
          </a:p>
          <a:p>
            <a:pPr marL="285750" indent="-285750" algn="just">
              <a:buFont typeface="Wingdings" panose="05000000000000000000" pitchFamily="2" charset="2"/>
              <a:buChar char="ü"/>
            </a:pPr>
            <a:r>
              <a:rPr lang="es-CL" dirty="0"/>
              <a:t>Sello de Calidad</a:t>
            </a:r>
          </a:p>
          <a:p>
            <a:pPr marL="285750" indent="-285750" algn="just">
              <a:buFont typeface="Wingdings" panose="05000000000000000000" pitchFamily="2" charset="2"/>
              <a:buChar char="ü"/>
            </a:pPr>
            <a:endParaRPr lang="es-CL" b="1" dirty="0"/>
          </a:p>
          <a:p>
            <a:pPr marL="342900" indent="-342900" algn="just">
              <a:buAutoNum type="alphaUcParenR"/>
            </a:pPr>
            <a:endParaRPr lang="es-CL" dirty="0"/>
          </a:p>
          <a:p>
            <a:pPr marL="342900" indent="-342900" algn="just">
              <a:buAutoNum type="alphaUcParenR"/>
            </a:pPr>
            <a:endParaRPr lang="es-CL" dirty="0"/>
          </a:p>
        </p:txBody>
      </p:sp>
      <p:sp>
        <p:nvSpPr>
          <p:cNvPr id="2" name="CuadroTexto 1">
            <a:extLst>
              <a:ext uri="{FF2B5EF4-FFF2-40B4-BE49-F238E27FC236}">
                <a16:creationId xmlns:a16="http://schemas.microsoft.com/office/drawing/2014/main" id="{32ACA973-CA66-4845-BCC0-862329255167}"/>
              </a:ext>
            </a:extLst>
          </p:cNvPr>
          <p:cNvSpPr txBox="1"/>
          <p:nvPr/>
        </p:nvSpPr>
        <p:spPr>
          <a:xfrm>
            <a:off x="972405" y="332656"/>
            <a:ext cx="6840760" cy="584775"/>
          </a:xfrm>
          <a:prstGeom prst="rect">
            <a:avLst/>
          </a:prstGeom>
          <a:noFill/>
        </p:spPr>
        <p:txBody>
          <a:bodyPr wrap="square" rtlCol="0">
            <a:spAutoFit/>
          </a:bodyPr>
          <a:lstStyle/>
          <a:p>
            <a:r>
              <a:rPr lang="es-CL" sz="3200" b="1" dirty="0">
                <a:solidFill>
                  <a:srgbClr val="0066FF"/>
                </a:solidFill>
                <a:latin typeface="+mj-lt"/>
                <a:ea typeface="+mj-ea"/>
                <a:cs typeface="+mj-cs"/>
              </a:rPr>
              <a:t>Proyectos estratégicos COLSA</a:t>
            </a:r>
            <a:endParaRPr lang="es-ES" sz="3200" b="1" dirty="0">
              <a:solidFill>
                <a:srgbClr val="0066FF"/>
              </a:solidFill>
              <a:latin typeface="+mj-lt"/>
              <a:ea typeface="+mj-ea"/>
              <a:cs typeface="+mj-cs"/>
            </a:endParaRPr>
          </a:p>
        </p:txBody>
      </p:sp>
    </p:spTree>
    <p:extLst>
      <p:ext uri="{BB962C8B-B14F-4D97-AF65-F5344CB8AC3E}">
        <p14:creationId xmlns:p14="http://schemas.microsoft.com/office/powerpoint/2010/main" val="49728647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s-CL" dirty="0"/>
              <a:t>Consejo de Coordinación Ciudad Puerto San Antonio</a:t>
            </a:r>
            <a:br>
              <a:rPr lang="es-CL" dirty="0"/>
            </a:br>
            <a:endParaRPr lang="es-CL" dirty="0"/>
          </a:p>
        </p:txBody>
      </p:sp>
    </p:spTree>
    <p:extLst>
      <p:ext uri="{BB962C8B-B14F-4D97-AF65-F5344CB8AC3E}">
        <p14:creationId xmlns:p14="http://schemas.microsoft.com/office/powerpoint/2010/main" val="1122449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55D6DE-55C2-4E31-AE4B-A0E9FA1242E8}"/>
              </a:ext>
            </a:extLst>
          </p:cNvPr>
          <p:cNvSpPr>
            <a:spLocks noGrp="1"/>
          </p:cNvSpPr>
          <p:nvPr>
            <p:ph type="ctrTitle"/>
          </p:nvPr>
        </p:nvSpPr>
        <p:spPr>
          <a:xfrm>
            <a:off x="685800" y="2996952"/>
            <a:ext cx="7772400" cy="1470025"/>
          </a:xfrm>
        </p:spPr>
        <p:txBody>
          <a:bodyPr/>
          <a:lstStyle/>
          <a:p>
            <a:r>
              <a:rPr lang="es-CL" dirty="0"/>
              <a:t>DESARROLLO DE LAS MATERIAS</a:t>
            </a:r>
            <a:endParaRPr lang="es-ES" dirty="0"/>
          </a:p>
        </p:txBody>
      </p:sp>
    </p:spTree>
    <p:extLst>
      <p:ext uri="{BB962C8B-B14F-4D97-AF65-F5344CB8AC3E}">
        <p14:creationId xmlns:p14="http://schemas.microsoft.com/office/powerpoint/2010/main" val="12409830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52C5E7AC-5F2F-40BE-A87E-0406583B5F80}"/>
              </a:ext>
            </a:extLst>
          </p:cNvPr>
          <p:cNvSpPr>
            <a:spLocks noGrp="1"/>
          </p:cNvSpPr>
          <p:nvPr>
            <p:ph type="title"/>
          </p:nvPr>
        </p:nvSpPr>
        <p:spPr/>
        <p:txBody>
          <a:bodyPr/>
          <a:lstStyle/>
          <a:p>
            <a:r>
              <a:rPr lang="es-CL" dirty="0"/>
              <a:t>1.ConectividaD: Infraestructura</a:t>
            </a:r>
          </a:p>
        </p:txBody>
      </p:sp>
    </p:spTree>
    <p:extLst>
      <p:ext uri="{BB962C8B-B14F-4D97-AF65-F5344CB8AC3E}">
        <p14:creationId xmlns:p14="http://schemas.microsoft.com/office/powerpoint/2010/main" val="23434995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a:extLst>
              <a:ext uri="{FF2B5EF4-FFF2-40B4-BE49-F238E27FC236}">
                <a16:creationId xmlns:a16="http://schemas.microsoft.com/office/drawing/2014/main" id="{A13B1390-752D-4756-92E8-458BF4483275}"/>
              </a:ext>
            </a:extLst>
          </p:cNvPr>
          <p:cNvSpPr txBox="1">
            <a:spLocks noChangeArrowheads="1"/>
          </p:cNvSpPr>
          <p:nvPr/>
        </p:nvSpPr>
        <p:spPr bwMode="auto">
          <a:xfrm>
            <a:off x="827584" y="332656"/>
            <a:ext cx="6314065" cy="584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258" tIns="45630" rIns="91258" bIns="4563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s-ES_tradnl" altLang="es-CL" b="1" dirty="0">
                <a:solidFill>
                  <a:srgbClr val="0066FF"/>
                </a:solidFill>
                <a:latin typeface="+mj-lt"/>
                <a:ea typeface="+mj-ea"/>
                <a:cs typeface="+mj-cs"/>
              </a:rPr>
              <a:t>Accesos actuales y futuros</a:t>
            </a:r>
          </a:p>
        </p:txBody>
      </p:sp>
      <p:pic>
        <p:nvPicPr>
          <p:cNvPr id="8" name="Imagen 7" descr="Imagen que contiene texto, mapa&#10;&#10;Descripción generada con confianza muy alta">
            <a:extLst>
              <a:ext uri="{FF2B5EF4-FFF2-40B4-BE49-F238E27FC236}">
                <a16:creationId xmlns:a16="http://schemas.microsoft.com/office/drawing/2014/main" id="{4AD1979A-927D-4803-99A7-391A0A86170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11560" y="1101208"/>
            <a:ext cx="8280920" cy="5853266"/>
          </a:xfrm>
          <a:prstGeom prst="rect">
            <a:avLst/>
          </a:prstGeom>
        </p:spPr>
      </p:pic>
    </p:spTree>
    <p:extLst>
      <p:ext uri="{BB962C8B-B14F-4D97-AF65-F5344CB8AC3E}">
        <p14:creationId xmlns:p14="http://schemas.microsoft.com/office/powerpoint/2010/main" val="21162712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60260B-B6B7-4DC2-8967-7DB92A6FBC04}"/>
              </a:ext>
            </a:extLst>
          </p:cNvPr>
          <p:cNvSpPr>
            <a:spLocks noGrp="1"/>
          </p:cNvSpPr>
          <p:nvPr>
            <p:ph type="title"/>
          </p:nvPr>
        </p:nvSpPr>
        <p:spPr>
          <a:xfrm>
            <a:off x="452869" y="260648"/>
            <a:ext cx="7467904" cy="649164"/>
          </a:xfrm>
        </p:spPr>
        <p:txBody>
          <a:bodyPr/>
          <a:lstStyle/>
          <a:p>
            <a:r>
              <a:rPr lang="es-ES_tradnl" sz="3200" dirty="0"/>
              <a:t>Autopista del Sol: necesidades</a:t>
            </a:r>
            <a:endParaRPr lang="es-ES" sz="3200" dirty="0"/>
          </a:p>
        </p:txBody>
      </p:sp>
      <p:sp>
        <p:nvSpPr>
          <p:cNvPr id="5" name="Rectángulo 4">
            <a:extLst>
              <a:ext uri="{FF2B5EF4-FFF2-40B4-BE49-F238E27FC236}">
                <a16:creationId xmlns:a16="http://schemas.microsoft.com/office/drawing/2014/main" id="{FD00D813-72AF-4851-AEBA-E7D6643C697F}"/>
              </a:ext>
            </a:extLst>
          </p:cNvPr>
          <p:cNvSpPr/>
          <p:nvPr/>
        </p:nvSpPr>
        <p:spPr>
          <a:xfrm>
            <a:off x="8279904" y="6389514"/>
            <a:ext cx="864096" cy="4684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Rectángulo 6">
            <a:extLst>
              <a:ext uri="{FF2B5EF4-FFF2-40B4-BE49-F238E27FC236}">
                <a16:creationId xmlns:a16="http://schemas.microsoft.com/office/drawing/2014/main" id="{8A09E922-946B-45EE-8A0A-9247BA8180DD}"/>
              </a:ext>
            </a:extLst>
          </p:cNvPr>
          <p:cNvSpPr/>
          <p:nvPr/>
        </p:nvSpPr>
        <p:spPr>
          <a:xfrm>
            <a:off x="575222" y="1344825"/>
            <a:ext cx="6661074" cy="5324535"/>
          </a:xfrm>
          <a:prstGeom prst="rect">
            <a:avLst/>
          </a:prstGeom>
        </p:spPr>
        <p:txBody>
          <a:bodyPr wrap="square">
            <a:spAutoFit/>
          </a:bodyPr>
          <a:lstStyle/>
          <a:p>
            <a:r>
              <a:rPr lang="es-ES" sz="1600" dirty="0">
                <a:latin typeface="Calibri" panose="020F0502020204030204" pitchFamily="34" charset="0"/>
                <a:ea typeface="Calibri" panose="020F0502020204030204" pitchFamily="34" charset="0"/>
              </a:rPr>
              <a:t>1. Iluminación en Pasarelas/ Paso bajo nivel luz día (Trinchera)</a:t>
            </a:r>
            <a:endParaRPr lang="es-CL" sz="1600" dirty="0">
              <a:latin typeface="Calibri" panose="020F0502020204030204" pitchFamily="34" charset="0"/>
              <a:ea typeface="Calibri" panose="020F0502020204030204" pitchFamily="34" charset="0"/>
            </a:endParaRPr>
          </a:p>
          <a:p>
            <a:r>
              <a:rPr lang="es-ES" sz="1600" dirty="0">
                <a:latin typeface="Calibri" panose="020F0502020204030204" pitchFamily="34" charset="0"/>
                <a:ea typeface="Calibri" panose="020F0502020204030204" pitchFamily="34" charset="0"/>
              </a:rPr>
              <a:t>2. Área de Descanso/regulación para Camiones Malvilla</a:t>
            </a:r>
            <a:endParaRPr lang="es-CL" sz="1600" dirty="0">
              <a:latin typeface="Calibri" panose="020F0502020204030204" pitchFamily="34" charset="0"/>
              <a:ea typeface="Calibri" panose="020F0502020204030204" pitchFamily="34" charset="0"/>
            </a:endParaRPr>
          </a:p>
          <a:p>
            <a:r>
              <a:rPr lang="es-ES" sz="1600" dirty="0">
                <a:latin typeface="Calibri" panose="020F0502020204030204" pitchFamily="34" charset="0"/>
                <a:ea typeface="Calibri" panose="020F0502020204030204" pitchFamily="34" charset="0"/>
              </a:rPr>
              <a:t>3. Acceso Localidad Aguas Buenas, lado sur (Km 104) </a:t>
            </a:r>
          </a:p>
          <a:p>
            <a:r>
              <a:rPr lang="es-ES" sz="1600" dirty="0">
                <a:latin typeface="Calibri" panose="020F0502020204030204" pitchFamily="34" charset="0"/>
                <a:ea typeface="Calibri" panose="020F0502020204030204" pitchFamily="34" charset="0"/>
              </a:rPr>
              <a:t>4. Mensajería Variable </a:t>
            </a:r>
            <a:endParaRPr lang="es-CL" sz="1600" dirty="0">
              <a:latin typeface="Calibri" panose="020F0502020204030204" pitchFamily="34" charset="0"/>
              <a:ea typeface="Calibri" panose="020F0502020204030204" pitchFamily="34" charset="0"/>
            </a:endParaRPr>
          </a:p>
          <a:p>
            <a:r>
              <a:rPr lang="es-ES" sz="1600" dirty="0">
                <a:latin typeface="Calibri" panose="020F0502020204030204" pitchFamily="34" charset="0"/>
                <a:ea typeface="Calibri" panose="020F0502020204030204" pitchFamily="34" charset="0"/>
              </a:rPr>
              <a:t>5. Cámaras de Vigilancia </a:t>
            </a:r>
            <a:endParaRPr lang="es-CL" sz="1600" dirty="0">
              <a:latin typeface="Calibri" panose="020F0502020204030204" pitchFamily="34" charset="0"/>
              <a:ea typeface="Calibri" panose="020F0502020204030204" pitchFamily="34" charset="0"/>
            </a:endParaRPr>
          </a:p>
          <a:p>
            <a:r>
              <a:rPr lang="es-ES" sz="1600" dirty="0">
                <a:latin typeface="Calibri" panose="020F0502020204030204" pitchFamily="34" charset="0"/>
                <a:ea typeface="Calibri" panose="020F0502020204030204" pitchFamily="34" charset="0"/>
              </a:rPr>
              <a:t>6. Pantallas Acústicas </a:t>
            </a:r>
            <a:endParaRPr lang="es-CL" sz="1600" dirty="0">
              <a:latin typeface="Calibri" panose="020F0502020204030204" pitchFamily="34" charset="0"/>
              <a:ea typeface="Calibri" panose="020F0502020204030204" pitchFamily="34" charset="0"/>
            </a:endParaRPr>
          </a:p>
          <a:p>
            <a:r>
              <a:rPr lang="es-ES" sz="1600" dirty="0">
                <a:latin typeface="Calibri" panose="020F0502020204030204" pitchFamily="34" charset="0"/>
                <a:ea typeface="Calibri" panose="020F0502020204030204" pitchFamily="34" charset="0"/>
              </a:rPr>
              <a:t>7. Semáforo Intersección Aníbal Pinto – Nuevo Acceso al Puerto de San Antonio </a:t>
            </a:r>
            <a:endParaRPr lang="es-CL" sz="1600" dirty="0">
              <a:latin typeface="Calibri" panose="020F0502020204030204" pitchFamily="34" charset="0"/>
              <a:ea typeface="Calibri" panose="020F0502020204030204" pitchFamily="34" charset="0"/>
            </a:endParaRPr>
          </a:p>
          <a:p>
            <a:r>
              <a:rPr lang="es-ES" sz="1600" dirty="0">
                <a:latin typeface="Calibri" panose="020F0502020204030204" pitchFamily="34" charset="0"/>
                <a:ea typeface="Calibri" panose="020F0502020204030204" pitchFamily="34" charset="0"/>
              </a:rPr>
              <a:t>8. Ampliación de rotonda y calle Aníbal Pinto</a:t>
            </a:r>
            <a:endParaRPr lang="es-CL" sz="1600" dirty="0">
              <a:latin typeface="Calibri" panose="020F0502020204030204" pitchFamily="34" charset="0"/>
              <a:ea typeface="Calibri" panose="020F0502020204030204" pitchFamily="34" charset="0"/>
            </a:endParaRPr>
          </a:p>
          <a:p>
            <a:r>
              <a:rPr lang="es-ES" sz="1600" dirty="0">
                <a:latin typeface="Calibri" panose="020F0502020204030204" pitchFamily="34" charset="0"/>
                <a:ea typeface="Calibri" panose="020F0502020204030204" pitchFamily="34" charset="0"/>
              </a:rPr>
              <a:t>9. Ampliación Calle Pablo Neruda</a:t>
            </a:r>
            <a:endParaRPr lang="es-CL" sz="1600" dirty="0">
              <a:latin typeface="Calibri" panose="020F0502020204030204" pitchFamily="34" charset="0"/>
              <a:ea typeface="Calibri" panose="020F0502020204030204" pitchFamily="34" charset="0"/>
            </a:endParaRPr>
          </a:p>
          <a:p>
            <a:r>
              <a:rPr lang="es-ES" sz="1600" dirty="0">
                <a:latin typeface="Calibri" panose="020F0502020204030204" pitchFamily="34" charset="0"/>
                <a:ea typeface="Calibri" panose="020F0502020204030204" pitchFamily="34" charset="0"/>
              </a:rPr>
              <a:t>10. Pavimentación Av. La Playa</a:t>
            </a:r>
            <a:endParaRPr lang="es-CL" sz="1600" dirty="0">
              <a:latin typeface="Calibri" panose="020F0502020204030204" pitchFamily="34" charset="0"/>
              <a:ea typeface="Calibri" panose="020F0502020204030204" pitchFamily="34" charset="0"/>
            </a:endParaRPr>
          </a:p>
          <a:p>
            <a:r>
              <a:rPr lang="es-ES" sz="1600" dirty="0">
                <a:latin typeface="Calibri" panose="020F0502020204030204" pitchFamily="34" charset="0"/>
                <a:ea typeface="Calibri" panose="020F0502020204030204" pitchFamily="34" charset="0"/>
              </a:rPr>
              <a:t>11. Mejoramiento Calles de Servicio (Norte y Sur)-Ampliación Caletera Sur </a:t>
            </a:r>
            <a:endParaRPr lang="es-CL" sz="1600" dirty="0">
              <a:latin typeface="Calibri" panose="020F0502020204030204" pitchFamily="34" charset="0"/>
              <a:ea typeface="Calibri" panose="020F0502020204030204" pitchFamily="34" charset="0"/>
            </a:endParaRPr>
          </a:p>
          <a:p>
            <a:r>
              <a:rPr lang="es-ES" sz="1600" dirty="0">
                <a:latin typeface="Calibri" panose="020F0502020204030204" pitchFamily="34" charset="0"/>
                <a:ea typeface="Calibri" panose="020F0502020204030204" pitchFamily="34" charset="0"/>
              </a:rPr>
              <a:t>12. Acondicionamiento Talud Sector Villa Arauco, Nuevo Acceso al Puerto de San Antonio. </a:t>
            </a:r>
            <a:endParaRPr lang="es-CL" sz="1600" dirty="0">
              <a:latin typeface="Calibri" panose="020F0502020204030204" pitchFamily="34" charset="0"/>
              <a:ea typeface="Calibri" panose="020F0502020204030204" pitchFamily="34" charset="0"/>
            </a:endParaRPr>
          </a:p>
          <a:p>
            <a:r>
              <a:rPr lang="es-ES" sz="1600" dirty="0">
                <a:latin typeface="Calibri" panose="020F0502020204030204" pitchFamily="34" charset="0"/>
                <a:ea typeface="Calibri" panose="020F0502020204030204" pitchFamily="34" charset="0"/>
              </a:rPr>
              <a:t>13. Paradero de Buses, Aceras Peatonales y Escalinatas Malvilla</a:t>
            </a:r>
            <a:endParaRPr lang="es-CL" sz="1600" dirty="0">
              <a:latin typeface="Calibri" panose="020F0502020204030204" pitchFamily="34" charset="0"/>
              <a:ea typeface="Calibri" panose="020F0502020204030204" pitchFamily="34" charset="0"/>
            </a:endParaRPr>
          </a:p>
          <a:p>
            <a:r>
              <a:rPr lang="es-ES" sz="1600" dirty="0">
                <a:latin typeface="Calibri" panose="020F0502020204030204" pitchFamily="34" charset="0"/>
                <a:ea typeface="Calibri" panose="020F0502020204030204" pitchFamily="34" charset="0"/>
              </a:rPr>
              <a:t>14. Pasarela en Nuevo Acceso al Puerto de San Antonio</a:t>
            </a:r>
            <a:endParaRPr lang="es-CL" sz="1600" dirty="0">
              <a:latin typeface="Calibri" panose="020F0502020204030204" pitchFamily="34" charset="0"/>
              <a:ea typeface="Calibri" panose="020F0502020204030204" pitchFamily="34" charset="0"/>
            </a:endParaRPr>
          </a:p>
          <a:p>
            <a:r>
              <a:rPr lang="es-ES" sz="1600" dirty="0">
                <a:latin typeface="Calibri" panose="020F0502020204030204" pitchFamily="34" charset="0"/>
                <a:ea typeface="Calibri" panose="020F0502020204030204" pitchFamily="34" charset="0"/>
              </a:rPr>
              <a:t>15. Atravieso La Marquesa </a:t>
            </a:r>
            <a:endParaRPr lang="es-CL" sz="1600" dirty="0">
              <a:latin typeface="Calibri" panose="020F0502020204030204" pitchFamily="34" charset="0"/>
              <a:ea typeface="Calibri" panose="020F0502020204030204" pitchFamily="34" charset="0"/>
            </a:endParaRPr>
          </a:p>
          <a:p>
            <a:r>
              <a:rPr lang="es-ES" sz="1600" dirty="0">
                <a:latin typeface="Calibri" panose="020F0502020204030204" pitchFamily="34" charset="0"/>
                <a:ea typeface="Calibri" panose="020F0502020204030204" pitchFamily="34" charset="0"/>
              </a:rPr>
              <a:t>16. Facilidades Peatonales Ruta G-904, Sector El Tranque </a:t>
            </a:r>
            <a:endParaRPr lang="es-CL" sz="1600" dirty="0">
              <a:latin typeface="Calibri" panose="020F0502020204030204" pitchFamily="34" charset="0"/>
              <a:ea typeface="Calibri" panose="020F0502020204030204" pitchFamily="34" charset="0"/>
            </a:endParaRPr>
          </a:p>
          <a:p>
            <a:r>
              <a:rPr lang="es-ES" sz="1600" dirty="0">
                <a:latin typeface="Calibri" panose="020F0502020204030204" pitchFamily="34" charset="0"/>
                <a:ea typeface="Calibri" panose="020F0502020204030204" pitchFamily="34" charset="0"/>
              </a:rPr>
              <a:t>17. Facilidades Peatonales Ruta G-904, Sector San Juan y Lo </a:t>
            </a:r>
            <a:r>
              <a:rPr lang="es-ES" sz="1600" dirty="0" err="1">
                <a:latin typeface="Calibri" panose="020F0502020204030204" pitchFamily="34" charset="0"/>
                <a:ea typeface="Calibri" panose="020F0502020204030204" pitchFamily="34" charset="0"/>
              </a:rPr>
              <a:t>Gallardo</a:t>
            </a:r>
            <a:r>
              <a:rPr lang="es-ES" sz="1600" dirty="0">
                <a:latin typeface="Calibri" panose="020F0502020204030204" pitchFamily="34" charset="0"/>
                <a:ea typeface="Calibri" panose="020F0502020204030204" pitchFamily="34" charset="0"/>
              </a:rPr>
              <a:t>. </a:t>
            </a:r>
            <a:endParaRPr lang="es-CL" sz="1600" dirty="0">
              <a:latin typeface="Calibri" panose="020F0502020204030204" pitchFamily="34" charset="0"/>
              <a:ea typeface="Calibri" panose="020F0502020204030204" pitchFamily="34" charset="0"/>
            </a:endParaRPr>
          </a:p>
          <a:p>
            <a:r>
              <a:rPr lang="es-ES" sz="1600" dirty="0">
                <a:latin typeface="Calibri" panose="020F0502020204030204" pitchFamily="34" charset="0"/>
                <a:ea typeface="Calibri" panose="020F0502020204030204" pitchFamily="34" charset="0"/>
              </a:rPr>
              <a:t>18. Mejoramiento Empalme Camino CORESA, Ruta G-904 </a:t>
            </a:r>
            <a:endParaRPr lang="es-CL" sz="1600" dirty="0">
              <a:latin typeface="Calibri" panose="020F0502020204030204" pitchFamily="34" charset="0"/>
              <a:ea typeface="Calibri" panose="020F0502020204030204" pitchFamily="34" charset="0"/>
            </a:endParaRPr>
          </a:p>
          <a:p>
            <a:r>
              <a:rPr lang="es-ES" sz="1600" dirty="0">
                <a:latin typeface="Calibri" panose="020F0502020204030204" pitchFamily="34" charset="0"/>
                <a:ea typeface="Calibri" panose="020F0502020204030204" pitchFamily="34" charset="0"/>
              </a:rPr>
              <a:t>19. Pista Central de Viraje Sector Lo </a:t>
            </a:r>
            <a:r>
              <a:rPr lang="es-ES" sz="1600" dirty="0" err="1">
                <a:latin typeface="Calibri" panose="020F0502020204030204" pitchFamily="34" charset="0"/>
                <a:ea typeface="Calibri" panose="020F0502020204030204" pitchFamily="34" charset="0"/>
              </a:rPr>
              <a:t>Gallardo</a:t>
            </a:r>
            <a:r>
              <a:rPr lang="es-ES" sz="1600" dirty="0">
                <a:latin typeface="Calibri" panose="020F0502020204030204" pitchFamily="34" charset="0"/>
                <a:ea typeface="Calibri" panose="020F0502020204030204" pitchFamily="34" charset="0"/>
              </a:rPr>
              <a:t>, Ruta G-904 </a:t>
            </a:r>
            <a:endParaRPr lang="es-CL" sz="1600" dirty="0">
              <a:latin typeface="Calibri" panose="020F0502020204030204" pitchFamily="34" charset="0"/>
              <a:ea typeface="Calibri" panose="020F0502020204030204" pitchFamily="34" charset="0"/>
            </a:endParaRPr>
          </a:p>
        </p:txBody>
      </p:sp>
      <p:sp>
        <p:nvSpPr>
          <p:cNvPr id="8" name="CuadroTexto 7">
            <a:extLst>
              <a:ext uri="{FF2B5EF4-FFF2-40B4-BE49-F238E27FC236}">
                <a16:creationId xmlns:a16="http://schemas.microsoft.com/office/drawing/2014/main" id="{481F1431-C0E1-4C01-BB2A-D4EAA3BE9872}"/>
              </a:ext>
            </a:extLst>
          </p:cNvPr>
          <p:cNvSpPr txBox="1"/>
          <p:nvPr/>
        </p:nvSpPr>
        <p:spPr>
          <a:xfrm>
            <a:off x="6960867" y="1484784"/>
            <a:ext cx="1919812" cy="2308324"/>
          </a:xfrm>
          <a:prstGeom prst="rect">
            <a:avLst/>
          </a:prstGeom>
          <a:solidFill>
            <a:schemeClr val="accent4">
              <a:lumMod val="20000"/>
              <a:lumOff val="80000"/>
            </a:schemeClr>
          </a:solidFill>
        </p:spPr>
        <p:txBody>
          <a:bodyPr wrap="square" rtlCol="0">
            <a:spAutoFit/>
          </a:bodyPr>
          <a:lstStyle/>
          <a:p>
            <a:pPr marL="285750" indent="-285750">
              <a:buFont typeface="Arial" panose="020B0604020202020204" pitchFamily="34" charset="0"/>
              <a:buChar char="•"/>
            </a:pPr>
            <a:r>
              <a:rPr lang="es-CL" dirty="0"/>
              <a:t>Incorporar trazabilidad de información (tecnologías de captura de información de la carga y camión)</a:t>
            </a:r>
          </a:p>
        </p:txBody>
      </p:sp>
    </p:spTree>
    <p:extLst>
      <p:ext uri="{BB962C8B-B14F-4D97-AF65-F5344CB8AC3E}">
        <p14:creationId xmlns:p14="http://schemas.microsoft.com/office/powerpoint/2010/main" val="3089002574"/>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EPSA Red</Template>
  <TotalTime>9624</TotalTime>
  <Words>1819</Words>
  <Application>Microsoft Office PowerPoint</Application>
  <PresentationFormat>Presentación en pantalla (4:3)</PresentationFormat>
  <Paragraphs>361</Paragraphs>
  <Slides>52</Slides>
  <Notes>2</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52</vt:i4>
      </vt:variant>
    </vt:vector>
  </HeadingPairs>
  <TitlesOfParts>
    <vt:vector size="57" baseType="lpstr">
      <vt:lpstr>Arial</vt:lpstr>
      <vt:lpstr>Calibri</vt:lpstr>
      <vt:lpstr>Verdana</vt:lpstr>
      <vt:lpstr>Wingdings</vt:lpstr>
      <vt:lpstr>Tema de Office</vt:lpstr>
      <vt:lpstr>Consejo de Coordinación  Ciudad Puerto San Antonio </vt:lpstr>
      <vt:lpstr>Presentación de PowerPoint</vt:lpstr>
      <vt:lpstr>Los Consejos de Coordinación Ciudad Puerto</vt:lpstr>
      <vt:lpstr>Materias a tratar recomendadas por MTT Programa Desarrollo Logístico</vt:lpstr>
      <vt:lpstr>Situación actual</vt:lpstr>
      <vt:lpstr>DESARROLLO DE LAS MATERIAS</vt:lpstr>
      <vt:lpstr>1.ConectividaD: Infraestructura</vt:lpstr>
      <vt:lpstr>Presentación de PowerPoint</vt:lpstr>
      <vt:lpstr>Autopista del Sol: necesidades</vt:lpstr>
      <vt:lpstr>Presentación de PowerPoint</vt:lpstr>
      <vt:lpstr>Accesos Proyectados Puerto Actual </vt:lpstr>
      <vt:lpstr>Presentación de PowerPoint</vt:lpstr>
      <vt:lpstr>Presentación de PowerPoint</vt:lpstr>
      <vt:lpstr>Corredor Multimodal Santiago – San Antonio </vt:lpstr>
      <vt:lpstr>2. Urbanos Multimodales: Logística</vt:lpstr>
      <vt:lpstr>Presentación de PowerPoint</vt:lpstr>
      <vt:lpstr>Presentación de PowerPoint</vt:lpstr>
      <vt:lpstr>Presentación de PowerPoint</vt:lpstr>
      <vt:lpstr>Presentación de PowerPoint</vt:lpstr>
      <vt:lpstr>Presentación de PowerPoint</vt:lpstr>
      <vt:lpstr>Regulador de Frecuencia en Alto San Antonio</vt:lpstr>
      <vt:lpstr>3. y 4. Espacios Portuarios compartidos: borde costero</vt:lpstr>
      <vt:lpstr>Presentación de PowerPoint</vt:lpstr>
      <vt:lpstr>Presentación de PowerPoint</vt:lpstr>
      <vt:lpstr>Presentación de PowerPoint</vt:lpstr>
      <vt:lpstr>Sector  Plaza del Mar año 2030 en adelante </vt:lpstr>
      <vt:lpstr>Presentación de PowerPoint</vt:lpstr>
      <vt:lpstr>Presentación de PowerPoint</vt:lpstr>
      <vt:lpstr>Presentación de PowerPoint</vt:lpstr>
      <vt:lpstr>Presentación de PowerPoint</vt:lpstr>
      <vt:lpstr>5. Renovación Urbana:  Edificio epsa en Camanchaca, paseo costero y borde río</vt:lpstr>
      <vt:lpstr>Construcción de edificio corporativo</vt:lpstr>
      <vt:lpstr>Nuevo edificio institucional: PCE</vt:lpstr>
      <vt:lpstr>Borde Costero: Proyecto Estero El Sauce</vt:lpstr>
      <vt:lpstr>6. Plan regulador comunal: sector nuevo acceso.</vt:lpstr>
      <vt:lpstr>Plan Regulador Comunal</vt:lpstr>
      <vt:lpstr>7. Diálogo con LA comunidad</vt:lpstr>
      <vt:lpstr>Diálogo con la Comunidad</vt:lpstr>
      <vt:lpstr>8. Turismo y cruceros</vt:lpstr>
      <vt:lpstr>Presentación de PowerPoint</vt:lpstr>
      <vt:lpstr>9. Impacto económico del sector logístico portuario</vt:lpstr>
      <vt:lpstr>Se estima casi 33% aporte directo es indirecto al PIB Comunal. </vt:lpstr>
      <vt:lpstr>Presentación de PowerPoint</vt:lpstr>
      <vt:lpstr>Presentación de PowerPoint</vt:lpstr>
      <vt:lpstr>Colsa en Economía Local</vt:lpstr>
      <vt:lpstr>10. Proyectos estratégicos</vt:lpstr>
      <vt:lpstr>Proyectos o Iniciativas Estratégicas</vt:lpstr>
      <vt:lpstr>Acuerdo de Producción Limpia COLSA </vt:lpstr>
      <vt:lpstr>Centro Formación Técnica San Antonio CFT </vt:lpstr>
      <vt:lpstr>Presentación de PowerPoint</vt:lpstr>
      <vt:lpstr>Presentación de PowerPoint</vt:lpstr>
      <vt:lpstr>Consejo de Coordinación Ciudad Puerto San Antonio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Consejo de Coordinación Ciudad Puerto San Antonio</dc:title>
  <dc:creator>Aldo Signorelli</dc:creator>
  <cp:lastModifiedBy>Marchant, Hector</cp:lastModifiedBy>
  <cp:revision>132</cp:revision>
  <dcterms:created xsi:type="dcterms:W3CDTF">2018-08-28T19:10:01Z</dcterms:created>
  <dcterms:modified xsi:type="dcterms:W3CDTF">2019-07-24T19:06:15Z</dcterms:modified>
</cp:coreProperties>
</file>