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256" r:id="rId2"/>
    <p:sldId id="1280" r:id="rId3"/>
    <p:sldId id="1193" r:id="rId4"/>
    <p:sldId id="257" r:id="rId5"/>
    <p:sldId id="665" r:id="rId6"/>
    <p:sldId id="1194" r:id="rId7"/>
    <p:sldId id="664" r:id="rId8"/>
    <p:sldId id="1192" r:id="rId9"/>
    <p:sldId id="1203" r:id="rId10"/>
    <p:sldId id="1281" r:id="rId11"/>
    <p:sldId id="1199" r:id="rId12"/>
    <p:sldId id="1200" r:id="rId13"/>
    <p:sldId id="1182" r:id="rId14"/>
    <p:sldId id="1183" r:id="rId15"/>
    <p:sldId id="424" r:id="rId16"/>
    <p:sldId id="1201" r:id="rId17"/>
    <p:sldId id="1184" r:id="rId18"/>
    <p:sldId id="1185" r:id="rId19"/>
    <p:sldId id="1186" r:id="rId20"/>
    <p:sldId id="682" r:id="rId21"/>
    <p:sldId id="1162" r:id="rId22"/>
    <p:sldId id="1282" r:id="rId23"/>
    <p:sldId id="1121" r:id="rId24"/>
    <p:sldId id="1148" r:id="rId25"/>
    <p:sldId id="1145" r:id="rId26"/>
    <p:sldId id="683" r:id="rId27"/>
    <p:sldId id="413" r:id="rId28"/>
    <p:sldId id="678" r:id="rId29"/>
    <p:sldId id="1128" r:id="rId30"/>
    <p:sldId id="1191" r:id="rId31"/>
    <p:sldId id="1130" r:id="rId32"/>
    <p:sldId id="1131" r:id="rId33"/>
    <p:sldId id="666" r:id="rId34"/>
    <p:sldId id="1135" r:id="rId35"/>
    <p:sldId id="1136" r:id="rId36"/>
    <p:sldId id="1137" r:id="rId37"/>
    <p:sldId id="1152" r:id="rId38"/>
    <p:sldId id="1179" r:id="rId39"/>
    <p:sldId id="1202" r:id="rId40"/>
    <p:sldId id="1197" r:id="rId41"/>
    <p:sldId id="1198" r:id="rId42"/>
    <p:sldId id="1153" r:id="rId43"/>
    <p:sldId id="1163" r:id="rId44"/>
    <p:sldId id="1154" r:id="rId45"/>
    <p:sldId id="1166" r:id="rId46"/>
    <p:sldId id="1155" r:id="rId47"/>
    <p:sldId id="663" r:id="rId48"/>
    <p:sldId id="1156" r:id="rId49"/>
    <p:sldId id="1164" r:id="rId50"/>
    <p:sldId id="272" r:id="rId51"/>
    <p:sldId id="273" r:id="rId52"/>
    <p:sldId id="1167" r:id="rId53"/>
    <p:sldId id="1157" r:id="rId54"/>
    <p:sldId id="1158" r:id="rId55"/>
    <p:sldId id="1169" r:id="rId56"/>
    <p:sldId id="1170" r:id="rId57"/>
    <p:sldId id="435" r:id="rId58"/>
    <p:sldId id="274" r:id="rId59"/>
    <p:sldId id="293" r:id="rId60"/>
    <p:sldId id="294" r:id="rId61"/>
    <p:sldId id="295" r:id="rId62"/>
    <p:sldId id="296" r:id="rId63"/>
    <p:sldId id="292" r:id="rId64"/>
    <p:sldId id="298" r:id="rId65"/>
    <p:sldId id="287" r:id="rId66"/>
    <p:sldId id="1189" r:id="rId67"/>
    <p:sldId id="440" r:id="rId68"/>
    <p:sldId id="441" r:id="rId69"/>
    <p:sldId id="442" r:id="rId70"/>
    <p:sldId id="443" r:id="rId71"/>
    <p:sldId id="1188" r:id="rId72"/>
    <p:sldId id="1172" r:id="rId73"/>
    <p:sldId id="1173" r:id="rId74"/>
    <p:sldId id="1174" r:id="rId75"/>
    <p:sldId id="1175" r:id="rId76"/>
    <p:sldId id="1176" r:id="rId77"/>
    <p:sldId id="1204" r:id="rId78"/>
    <p:sldId id="624" r:id="rId79"/>
    <p:sldId id="1208" r:id="rId80"/>
    <p:sldId id="1190" r:id="rId81"/>
    <p:sldId id="1168" r:id="rId82"/>
  </p:sldIdLst>
  <p:sldSz cx="9144000" cy="6858000" type="screen4x3"/>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p:cViewPr varScale="1">
        <p:scale>
          <a:sx n="69" d="100"/>
          <a:sy n="69" d="100"/>
        </p:scale>
        <p:origin x="1320" y="72"/>
      </p:cViewPr>
      <p:guideLst>
        <p:guide orient="horz" pos="2160"/>
        <p:guide pos="2880"/>
      </p:guideLst>
    </p:cSldViewPr>
  </p:slideViewPr>
  <p:notesTextViewPr>
    <p:cViewPr>
      <p:scale>
        <a:sx n="1" d="1"/>
        <a:sy n="1" d="1"/>
      </p:scale>
      <p:origin x="0" y="0"/>
    </p:cViewPr>
  </p:notesTextViewPr>
  <p:sorterViewPr>
    <p:cViewPr>
      <p:scale>
        <a:sx n="100" d="100"/>
        <a:sy n="100" d="100"/>
      </p:scale>
      <p:origin x="0" y="-834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marchant\Documents\Gerencia%20Concesiones\Copia%20de%20Gr&#225;fico%20Proyeccion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sanantonioport-my.sharepoint.com/personal/fhauck_epsa_cl/Documents/COMUNICACIONES%20FHF/Tareas%20CMM/Aldo%202018/Pagos%20EPSA%20al%20Fisco%202012-2017.xlsx" TargetMode="Externa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a:t> PROYECCCIONES MENSUAL</a:t>
            </a:r>
            <a:r>
              <a:rPr lang="es-ES" baseline="0"/>
              <a:t> AÑO 2018</a:t>
            </a:r>
            <a:endParaRPr lang="es-E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lineChart>
        <c:grouping val="standard"/>
        <c:varyColors val="0"/>
        <c:ser>
          <c:idx val="0"/>
          <c:order val="0"/>
          <c:tx>
            <c:strRef>
              <c:f>Hoja7!$A$3</c:f>
              <c:strCache>
                <c:ptCount val="1"/>
                <c:pt idx="0">
                  <c:v> min </c:v>
                </c:pt>
              </c:strCache>
            </c:strRef>
          </c:tx>
          <c:spPr>
            <a:ln w="28575" cap="rnd">
              <a:solidFill>
                <a:schemeClr val="accent1"/>
              </a:solidFill>
              <a:round/>
            </a:ln>
            <a:effectLst/>
          </c:spPr>
          <c:marker>
            <c:symbol val="none"/>
          </c:marker>
          <c:cat>
            <c:strRef>
              <c:f>Hoja7!$B$2:$I$2</c:f>
              <c:strCache>
                <c:ptCount val="8"/>
                <c:pt idx="0">
                  <c:v> may </c:v>
                </c:pt>
                <c:pt idx="1">
                  <c:v> jun </c:v>
                </c:pt>
                <c:pt idx="2">
                  <c:v> jul </c:v>
                </c:pt>
                <c:pt idx="3">
                  <c:v> ago </c:v>
                </c:pt>
                <c:pt idx="4">
                  <c:v> sep </c:v>
                </c:pt>
                <c:pt idx="5">
                  <c:v> oct </c:v>
                </c:pt>
                <c:pt idx="6">
                  <c:v> nov </c:v>
                </c:pt>
                <c:pt idx="7">
                  <c:v> dic </c:v>
                </c:pt>
              </c:strCache>
            </c:strRef>
          </c:cat>
          <c:val>
            <c:numRef>
              <c:f>Hoja7!$B$3:$I$3</c:f>
              <c:numCache>
                <c:formatCode>_-* #,##0\ _€_-;\-* #,##0\ _€_-;_-* "-"??\ _€_-;_-@_-</c:formatCode>
                <c:ptCount val="8"/>
                <c:pt idx="0">
                  <c:v>1381</c:v>
                </c:pt>
                <c:pt idx="1">
                  <c:v>1530</c:v>
                </c:pt>
                <c:pt idx="2">
                  <c:v>1356</c:v>
                </c:pt>
                <c:pt idx="3">
                  <c:v>1778</c:v>
                </c:pt>
                <c:pt idx="4">
                  <c:v>1213</c:v>
                </c:pt>
                <c:pt idx="5">
                  <c:v>1494</c:v>
                </c:pt>
                <c:pt idx="6">
                  <c:v>1645</c:v>
                </c:pt>
              </c:numCache>
            </c:numRef>
          </c:val>
          <c:smooth val="0"/>
          <c:extLst>
            <c:ext xmlns:c16="http://schemas.microsoft.com/office/drawing/2014/chart" uri="{C3380CC4-5D6E-409C-BE32-E72D297353CC}">
              <c16:uniqueId val="{00000000-38A1-42B4-B8AA-D6EC3EB8269B}"/>
            </c:ext>
          </c:extLst>
        </c:ser>
        <c:ser>
          <c:idx val="1"/>
          <c:order val="1"/>
          <c:tx>
            <c:strRef>
              <c:f>Hoja7!$A$4</c:f>
              <c:strCache>
                <c:ptCount val="1"/>
                <c:pt idx="0">
                  <c:v> prom </c:v>
                </c:pt>
              </c:strCache>
            </c:strRef>
          </c:tx>
          <c:spPr>
            <a:ln w="28575" cap="rnd">
              <a:solidFill>
                <a:schemeClr val="accent2"/>
              </a:solidFill>
              <a:round/>
            </a:ln>
            <a:effectLst/>
          </c:spPr>
          <c:marker>
            <c:symbol val="none"/>
          </c:marker>
          <c:cat>
            <c:strRef>
              <c:f>Hoja7!$B$2:$I$2</c:f>
              <c:strCache>
                <c:ptCount val="8"/>
                <c:pt idx="0">
                  <c:v> may </c:v>
                </c:pt>
                <c:pt idx="1">
                  <c:v> jun </c:v>
                </c:pt>
                <c:pt idx="2">
                  <c:v> jul </c:v>
                </c:pt>
                <c:pt idx="3">
                  <c:v> ago </c:v>
                </c:pt>
                <c:pt idx="4">
                  <c:v> sep </c:v>
                </c:pt>
                <c:pt idx="5">
                  <c:v> oct </c:v>
                </c:pt>
                <c:pt idx="6">
                  <c:v> nov </c:v>
                </c:pt>
                <c:pt idx="7">
                  <c:v> dic </c:v>
                </c:pt>
              </c:strCache>
            </c:strRef>
          </c:cat>
          <c:val>
            <c:numRef>
              <c:f>Hoja7!$B$4:$I$4</c:f>
              <c:numCache>
                <c:formatCode>_-* #,##0\ _€_-;\-* #,##0\ _€_-;_-* "-"??\ _€_-;_-@_-</c:formatCode>
                <c:ptCount val="8"/>
                <c:pt idx="0">
                  <c:v>2398.1612903225805</c:v>
                </c:pt>
                <c:pt idx="1">
                  <c:v>2815.5333333333333</c:v>
                </c:pt>
                <c:pt idx="2">
                  <c:v>2808.9354838709678</c:v>
                </c:pt>
                <c:pt idx="3">
                  <c:v>3231.9354838709678</c:v>
                </c:pt>
                <c:pt idx="4">
                  <c:v>2854.8</c:v>
                </c:pt>
                <c:pt idx="5">
                  <c:v>3253.0967741935483</c:v>
                </c:pt>
                <c:pt idx="6">
                  <c:v>3082.7</c:v>
                </c:pt>
              </c:numCache>
            </c:numRef>
          </c:val>
          <c:smooth val="0"/>
          <c:extLst>
            <c:ext xmlns:c16="http://schemas.microsoft.com/office/drawing/2014/chart" uri="{C3380CC4-5D6E-409C-BE32-E72D297353CC}">
              <c16:uniqueId val="{00000001-38A1-42B4-B8AA-D6EC3EB8269B}"/>
            </c:ext>
          </c:extLst>
        </c:ser>
        <c:ser>
          <c:idx val="2"/>
          <c:order val="2"/>
          <c:tx>
            <c:strRef>
              <c:f>Hoja7!$A$5</c:f>
              <c:strCache>
                <c:ptCount val="1"/>
                <c:pt idx="0">
                  <c:v> max </c:v>
                </c:pt>
              </c:strCache>
            </c:strRef>
          </c:tx>
          <c:spPr>
            <a:ln w="28575" cap="rnd">
              <a:solidFill>
                <a:schemeClr val="accent3"/>
              </a:solidFill>
              <a:round/>
            </a:ln>
            <a:effectLst/>
          </c:spPr>
          <c:marker>
            <c:symbol val="none"/>
          </c:marker>
          <c:cat>
            <c:strRef>
              <c:f>Hoja7!$B$2:$I$2</c:f>
              <c:strCache>
                <c:ptCount val="8"/>
                <c:pt idx="0">
                  <c:v> may </c:v>
                </c:pt>
                <c:pt idx="1">
                  <c:v> jun </c:v>
                </c:pt>
                <c:pt idx="2">
                  <c:v> jul </c:v>
                </c:pt>
                <c:pt idx="3">
                  <c:v> ago </c:v>
                </c:pt>
                <c:pt idx="4">
                  <c:v> sep </c:v>
                </c:pt>
                <c:pt idx="5">
                  <c:v> oct </c:v>
                </c:pt>
                <c:pt idx="6">
                  <c:v> nov </c:v>
                </c:pt>
                <c:pt idx="7">
                  <c:v> dic </c:v>
                </c:pt>
              </c:strCache>
            </c:strRef>
          </c:cat>
          <c:val>
            <c:numRef>
              <c:f>Hoja7!$B$5:$I$5</c:f>
              <c:numCache>
                <c:formatCode>_-* #,##0\ _€_-;\-* #,##0\ _€_-;_-* "-"??\ _€_-;_-@_-</c:formatCode>
                <c:ptCount val="8"/>
                <c:pt idx="0">
                  <c:v>2988</c:v>
                </c:pt>
                <c:pt idx="1">
                  <c:v>3896</c:v>
                </c:pt>
                <c:pt idx="2">
                  <c:v>4020</c:v>
                </c:pt>
                <c:pt idx="3">
                  <c:v>4329</c:v>
                </c:pt>
                <c:pt idx="4">
                  <c:v>4050</c:v>
                </c:pt>
                <c:pt idx="5">
                  <c:v>4177</c:v>
                </c:pt>
                <c:pt idx="6">
                  <c:v>4279</c:v>
                </c:pt>
              </c:numCache>
            </c:numRef>
          </c:val>
          <c:smooth val="0"/>
          <c:extLst>
            <c:ext xmlns:c16="http://schemas.microsoft.com/office/drawing/2014/chart" uri="{C3380CC4-5D6E-409C-BE32-E72D297353CC}">
              <c16:uniqueId val="{00000002-38A1-42B4-B8AA-D6EC3EB8269B}"/>
            </c:ext>
          </c:extLst>
        </c:ser>
        <c:dLbls>
          <c:showLegendKey val="0"/>
          <c:showVal val="0"/>
          <c:showCatName val="0"/>
          <c:showSerName val="0"/>
          <c:showPercent val="0"/>
          <c:showBubbleSize val="0"/>
        </c:dLbls>
        <c:smooth val="0"/>
        <c:axId val="262480768"/>
        <c:axId val="265141088"/>
      </c:lineChart>
      <c:catAx>
        <c:axId val="262480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265141088"/>
        <c:crosses val="autoZero"/>
        <c:auto val="1"/>
        <c:lblAlgn val="ctr"/>
        <c:lblOffset val="100"/>
        <c:noMultiLvlLbl val="0"/>
      </c:catAx>
      <c:valAx>
        <c:axId val="265141088"/>
        <c:scaling>
          <c:orientation val="minMax"/>
        </c:scaling>
        <c:delete val="0"/>
        <c:axPos val="l"/>
        <c:majorGridlines>
          <c:spPr>
            <a:ln w="9525" cap="flat" cmpd="sng" algn="ctr">
              <a:solidFill>
                <a:schemeClr val="tx1">
                  <a:lumMod val="15000"/>
                  <a:lumOff val="85000"/>
                </a:schemeClr>
              </a:solidFill>
              <a:round/>
            </a:ln>
            <a:effectLst/>
          </c:spPr>
        </c:majorGridlines>
        <c:numFmt formatCode="_-* #,##0\ _€_-;\-* #,##0\ _€_-;_-* &quot;-&quot;??\ _€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262480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'[Pagos EPSA al Fisco 2012-2017.xlsx]aportes hacienda y municipi (2)'!$C$28:$H$28</c:f>
              <c:numCache>
                <c:formatCode>General</c:formatCode>
                <c:ptCount val="6"/>
                <c:pt idx="0">
                  <c:v>2012</c:v>
                </c:pt>
                <c:pt idx="1">
                  <c:v>2013</c:v>
                </c:pt>
                <c:pt idx="2">
                  <c:v>2014</c:v>
                </c:pt>
                <c:pt idx="3">
                  <c:v>2015</c:v>
                </c:pt>
                <c:pt idx="4">
                  <c:v>2016</c:v>
                </c:pt>
                <c:pt idx="5">
                  <c:v>2017</c:v>
                </c:pt>
              </c:numCache>
            </c:numRef>
          </c:cat>
          <c:val>
            <c:numRef>
              <c:f>'[Pagos EPSA al Fisco 2012-2017.xlsx]aportes hacienda y municipi (2)'!$C$29:$H$29</c:f>
              <c:numCache>
                <c:formatCode>_(* #,##0_);_(* \(#,##0\);_(* "-"_);_(@_)</c:formatCode>
                <c:ptCount val="6"/>
                <c:pt idx="0">
                  <c:v>315380.185</c:v>
                </c:pt>
                <c:pt idx="1">
                  <c:v>322756.83</c:v>
                </c:pt>
                <c:pt idx="2">
                  <c:v>334006.429</c:v>
                </c:pt>
                <c:pt idx="3">
                  <c:v>347443.11</c:v>
                </c:pt>
                <c:pt idx="4">
                  <c:v>362079.86</c:v>
                </c:pt>
                <c:pt idx="5">
                  <c:v>372657</c:v>
                </c:pt>
              </c:numCache>
            </c:numRef>
          </c:val>
          <c:extLst>
            <c:ext xmlns:c16="http://schemas.microsoft.com/office/drawing/2014/chart" uri="{C3380CC4-5D6E-409C-BE32-E72D297353CC}">
              <c16:uniqueId val="{00000000-041C-4529-8C8B-0939B890D324}"/>
            </c:ext>
          </c:extLst>
        </c:ser>
        <c:dLbls>
          <c:showLegendKey val="0"/>
          <c:showVal val="0"/>
          <c:showCatName val="0"/>
          <c:showSerName val="0"/>
          <c:showPercent val="0"/>
          <c:showBubbleSize val="0"/>
        </c:dLbls>
        <c:gapWidth val="219"/>
        <c:overlap val="-27"/>
        <c:axId val="447690896"/>
        <c:axId val="248733888"/>
      </c:barChart>
      <c:catAx>
        <c:axId val="44769089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L"/>
          </a:p>
        </c:txPr>
        <c:crossAx val="248733888"/>
        <c:crosses val="autoZero"/>
        <c:auto val="1"/>
        <c:lblAlgn val="ctr"/>
        <c:lblOffset val="100"/>
        <c:noMultiLvlLbl val="0"/>
      </c:catAx>
      <c:valAx>
        <c:axId val="248733888"/>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L"/>
          </a:p>
        </c:txPr>
        <c:crossAx val="4476908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L"/>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419"/>
              <a:t>Indice</a:t>
            </a:r>
            <a:r>
              <a:rPr lang="es-419" baseline="0"/>
              <a:t> de Frecuencia</a:t>
            </a:r>
            <a:r>
              <a:rPr lang="es-419"/>
              <a:t> Puerto</a:t>
            </a:r>
            <a:r>
              <a:rPr lang="es-419" baseline="0"/>
              <a:t> San Antonio</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lineChart>
        <c:grouping val="standard"/>
        <c:varyColors val="0"/>
        <c:ser>
          <c:idx val="4"/>
          <c:order val="0"/>
          <c:tx>
            <c:v>QC Terminales</c:v>
          </c:tx>
          <c:spPr>
            <a:ln w="28575" cap="rnd">
              <a:solidFill>
                <a:schemeClr val="accent5"/>
              </a:solidFill>
              <a:round/>
            </a:ln>
            <a:effectLst/>
          </c:spPr>
          <c:marker>
            <c:symbol val="circle"/>
            <c:size val="5"/>
            <c:spPr>
              <a:solidFill>
                <a:schemeClr val="accent5"/>
              </a:solidFill>
              <a:ln w="9525">
                <a:solidFill>
                  <a:schemeClr val="accent5"/>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 Puerto San Antonio 2018'!$B$140:$B$151</c:f>
              <c:numCache>
                <c:formatCode>mmm\-yy</c:formatCode>
                <c:ptCount val="12"/>
                <c:pt idx="0">
                  <c:v>43040</c:v>
                </c:pt>
                <c:pt idx="1">
                  <c:v>43070</c:v>
                </c:pt>
                <c:pt idx="2">
                  <c:v>43101</c:v>
                </c:pt>
                <c:pt idx="3">
                  <c:v>43132</c:v>
                </c:pt>
                <c:pt idx="4">
                  <c:v>43160</c:v>
                </c:pt>
                <c:pt idx="5">
                  <c:v>43191</c:v>
                </c:pt>
                <c:pt idx="6">
                  <c:v>43221</c:v>
                </c:pt>
                <c:pt idx="7">
                  <c:v>43252</c:v>
                </c:pt>
                <c:pt idx="8">
                  <c:v>43282</c:v>
                </c:pt>
                <c:pt idx="9">
                  <c:v>43313</c:v>
                </c:pt>
                <c:pt idx="10">
                  <c:v>43344</c:v>
                </c:pt>
                <c:pt idx="11">
                  <c:v>43374</c:v>
                </c:pt>
              </c:numCache>
            </c:numRef>
          </c:cat>
          <c:val>
            <c:numRef>
              <c:f>' Puerto San Antonio 2018'!$M$115:$M$126</c:f>
              <c:numCache>
                <c:formatCode>0.0</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smooth val="0"/>
          <c:extLst>
            <c:ext xmlns:c16="http://schemas.microsoft.com/office/drawing/2014/chart" uri="{C3380CC4-5D6E-409C-BE32-E72D297353CC}">
              <c16:uniqueId val="{00000016-3049-4A5E-BAB6-052C95AA1533}"/>
            </c:ext>
          </c:extLst>
        </c:ser>
        <c:ser>
          <c:idx val="5"/>
          <c:order val="1"/>
          <c:tx>
            <c:v>Puerto San Antonio</c:v>
          </c:tx>
          <c:spPr>
            <a:ln w="38100" cap="rnd">
              <a:solidFill>
                <a:srgbClr val="006600"/>
              </a:solidFill>
              <a:round/>
            </a:ln>
            <a:effectLst/>
          </c:spPr>
          <c:marker>
            <c:symbol val="circle"/>
            <c:size val="5"/>
            <c:spPr>
              <a:solidFill>
                <a:schemeClr val="accent1"/>
              </a:solidFill>
              <a:ln w="38100">
                <a:solidFill>
                  <a:srgbClr val="006600"/>
                </a:solidFill>
              </a:ln>
              <a:effectLst/>
            </c:spPr>
          </c:marker>
          <c:dLbls>
            <c:dLbl>
              <c:idx val="0"/>
              <c:layout>
                <c:manualLayout>
                  <c:x val="-9.0066588995068586E-3"/>
                  <c:y val="-4.33187735475785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A3D-4E57-9A68-5FF417402335}"/>
                </c:ext>
              </c:extLst>
            </c:dLbl>
            <c:dLbl>
              <c:idx val="2"/>
              <c:layout>
                <c:manualLayout>
                  <c:x val="1.5011098165844739E-3"/>
                  <c:y val="-1.54709905527066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A3D-4E57-9A68-5FF417402335}"/>
                </c:ext>
              </c:extLst>
            </c:dLbl>
            <c:dLbl>
              <c:idx val="3"/>
              <c:layout>
                <c:manualLayout>
                  <c:x val="-4.503329449753477E-3"/>
                  <c:y val="-1.85651886632478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3D-4E57-9A68-5FF417402335}"/>
                </c:ext>
              </c:extLst>
            </c:dLbl>
            <c:dLbl>
              <c:idx val="4"/>
              <c:layout>
                <c:manualLayout>
                  <c:x val="-4.503329449753477E-3"/>
                  <c:y val="-2.4753584884330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3D-4E57-9A68-5FF417402335}"/>
                </c:ext>
              </c:extLst>
            </c:dLbl>
            <c:dLbl>
              <c:idx val="5"/>
              <c:layout>
                <c:manualLayout>
                  <c:x val="4.5033294497534224E-3"/>
                  <c:y val="-1.85651886632479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A3D-4E57-9A68-5FF417402335}"/>
                </c:ext>
              </c:extLst>
            </c:dLbl>
            <c:dLbl>
              <c:idx val="6"/>
              <c:layout>
                <c:manualLayout>
                  <c:x val="-1.0507768716091428E-2"/>
                  <c:y val="-1.54709905527066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A3D-4E57-9A68-5FF417402335}"/>
                </c:ext>
              </c:extLst>
            </c:dLbl>
            <c:dLbl>
              <c:idx val="7"/>
              <c:layout>
                <c:manualLayout>
                  <c:x val="0"/>
                  <c:y val="-2.4753584884330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A3D-4E57-9A68-5FF417402335}"/>
                </c:ext>
              </c:extLst>
            </c:dLbl>
            <c:dLbl>
              <c:idx val="8"/>
              <c:layout>
                <c:manualLayout>
                  <c:x val="-7.5055490829223697E-3"/>
                  <c:y val="-3.4036179215954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A3D-4E57-9A68-5FF417402335}"/>
                </c:ext>
              </c:extLst>
            </c:dLbl>
            <c:dLbl>
              <c:idx val="9"/>
              <c:layout>
                <c:manualLayout>
                  <c:x val="-1.5011098165844739E-2"/>
                  <c:y val="-3.40361792159545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A3D-4E57-9A68-5FF417402335}"/>
                </c:ext>
              </c:extLst>
            </c:dLbl>
            <c:dLbl>
              <c:idx val="10"/>
              <c:layout>
                <c:manualLayout>
                  <c:x val="-1.3509988349260376E-2"/>
                  <c:y val="-3.09419811054132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A3D-4E57-9A68-5FF417402335}"/>
                </c:ext>
              </c:extLst>
            </c:dLbl>
            <c:dLbl>
              <c:idx val="11"/>
              <c:layout>
                <c:manualLayout>
                  <c:x val="1.0507768716091208E-2"/>
                  <c:y val="6.1883962210826475E-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A3D-4E57-9A68-5FF417402335}"/>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 Puerto San Antonio 2018'!$B$140:$B$151</c:f>
              <c:numCache>
                <c:formatCode>mmm\-yy</c:formatCode>
                <c:ptCount val="12"/>
                <c:pt idx="0">
                  <c:v>43040</c:v>
                </c:pt>
                <c:pt idx="1">
                  <c:v>43070</c:v>
                </c:pt>
                <c:pt idx="2">
                  <c:v>43101</c:v>
                </c:pt>
                <c:pt idx="3">
                  <c:v>43132</c:v>
                </c:pt>
                <c:pt idx="4">
                  <c:v>43160</c:v>
                </c:pt>
                <c:pt idx="5">
                  <c:v>43191</c:v>
                </c:pt>
                <c:pt idx="6">
                  <c:v>43221</c:v>
                </c:pt>
                <c:pt idx="7">
                  <c:v>43252</c:v>
                </c:pt>
                <c:pt idx="8">
                  <c:v>43282</c:v>
                </c:pt>
                <c:pt idx="9">
                  <c:v>43313</c:v>
                </c:pt>
                <c:pt idx="10">
                  <c:v>43344</c:v>
                </c:pt>
                <c:pt idx="11">
                  <c:v>43374</c:v>
                </c:pt>
              </c:numCache>
            </c:numRef>
          </c:cat>
          <c:val>
            <c:numRef>
              <c:f>' Puerto San Antonio 2018'!$M$140:$M$151</c:f>
              <c:numCache>
                <c:formatCode>0.0</c:formatCode>
                <c:ptCount val="12"/>
                <c:pt idx="0">
                  <c:v>22.67</c:v>
                </c:pt>
                <c:pt idx="1">
                  <c:v>22.48</c:v>
                </c:pt>
                <c:pt idx="2">
                  <c:v>15.465248407276006</c:v>
                </c:pt>
                <c:pt idx="3">
                  <c:v>14.545462238922177</c:v>
                </c:pt>
                <c:pt idx="4">
                  <c:v>13.47144647675449</c:v>
                </c:pt>
                <c:pt idx="5">
                  <c:v>12.913975266838309</c:v>
                </c:pt>
                <c:pt idx="6">
                  <c:v>11.523751630676331</c:v>
                </c:pt>
                <c:pt idx="7">
                  <c:v>11.081071957131199</c:v>
                </c:pt>
                <c:pt idx="8">
                  <c:v>11.525186887308259</c:v>
                </c:pt>
                <c:pt idx="9">
                  <c:v>11.534340615597788</c:v>
                </c:pt>
                <c:pt idx="10">
                  <c:v>10.317448229746972</c:v>
                </c:pt>
                <c:pt idx="11">
                  <c:v>9.5678604087437815</c:v>
                </c:pt>
              </c:numCache>
            </c:numRef>
          </c:val>
          <c:smooth val="0"/>
          <c:extLst>
            <c:ext xmlns:c16="http://schemas.microsoft.com/office/drawing/2014/chart" uri="{C3380CC4-5D6E-409C-BE32-E72D297353CC}">
              <c16:uniqueId val="{0000001F-3049-4A5E-BAB6-052C95AA1533}"/>
            </c:ext>
          </c:extLst>
        </c:ser>
        <c:dLbls>
          <c:showLegendKey val="0"/>
          <c:showVal val="1"/>
          <c:showCatName val="0"/>
          <c:showSerName val="0"/>
          <c:showPercent val="0"/>
          <c:showBubbleSize val="0"/>
        </c:dLbls>
        <c:marker val="1"/>
        <c:smooth val="0"/>
        <c:axId val="170914704"/>
        <c:axId val="170915264"/>
      </c:lineChart>
      <c:dateAx>
        <c:axId val="17091470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CL"/>
                  <a:t>2017-2018</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L"/>
            </a:p>
          </c:txPr>
        </c:title>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170915264"/>
        <c:crosses val="autoZero"/>
        <c:auto val="1"/>
        <c:lblOffset val="100"/>
        <c:baseTimeUnit val="months"/>
      </c:dateAx>
      <c:valAx>
        <c:axId val="1709152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CL"/>
                  <a:t>Indice de Frecuencia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L"/>
            </a:p>
          </c:txPr>
        </c:title>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170914704"/>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2379DA-9D6F-46D0-AD8D-B5AC298EC849}" type="datetimeFigureOut">
              <a:rPr lang="es-CL" smtClean="0"/>
              <a:t>19-03-2019</a:t>
            </a:fld>
            <a:endParaRPr lang="es-CL"/>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4F3BF4-FE7A-48F6-9B16-3C6E95FBF879}" type="slidenum">
              <a:rPr lang="es-CL" smtClean="0"/>
              <a:t>‹Nº›</a:t>
            </a:fld>
            <a:endParaRPr lang="es-CL"/>
          </a:p>
        </p:txBody>
      </p:sp>
    </p:spTree>
    <p:extLst>
      <p:ext uri="{BB962C8B-B14F-4D97-AF65-F5344CB8AC3E}">
        <p14:creationId xmlns:p14="http://schemas.microsoft.com/office/powerpoint/2010/main" val="2630076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a:t>Agregar fuentes a las tablas. Primera: Gobierno</a:t>
            </a:r>
            <a:r>
              <a:rPr lang="es-CL" baseline="0" dirty="0"/>
              <a:t> Regional</a:t>
            </a:r>
          </a:p>
          <a:p>
            <a:endParaRPr lang="es-CL" baseline="0" dirty="0"/>
          </a:p>
          <a:p>
            <a:r>
              <a:rPr lang="es-CL" baseline="0" dirty="0"/>
              <a:t>Segunda Tabla: Elaboración Propia.</a:t>
            </a:r>
            <a:endParaRPr lang="es-ES" dirty="0"/>
          </a:p>
        </p:txBody>
      </p:sp>
      <p:sp>
        <p:nvSpPr>
          <p:cNvPr id="4" name="3 Marcador de número de diapositiva"/>
          <p:cNvSpPr>
            <a:spLocks noGrp="1"/>
          </p:cNvSpPr>
          <p:nvPr>
            <p:ph type="sldNum" sz="quarter" idx="10"/>
          </p:nvPr>
        </p:nvSpPr>
        <p:spPr/>
        <p:txBody>
          <a:bodyPr/>
          <a:lstStyle/>
          <a:p>
            <a:fld id="{CD3DF8A6-8277-4918-8445-74D3D4C98040}" type="slidenum">
              <a:rPr lang="es-CL" smtClean="0"/>
              <a:t>50</a:t>
            </a:fld>
            <a:endParaRPr lang="es-CL"/>
          </a:p>
        </p:txBody>
      </p:sp>
    </p:spTree>
    <p:extLst>
      <p:ext uri="{BB962C8B-B14F-4D97-AF65-F5344CB8AC3E}">
        <p14:creationId xmlns:p14="http://schemas.microsoft.com/office/powerpoint/2010/main" val="2199460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baseline="0" dirty="0"/>
          </a:p>
          <a:p>
            <a:r>
              <a:rPr lang="es-CL" baseline="0" dirty="0"/>
              <a:t>Verificar que estas cifras </a:t>
            </a:r>
            <a:r>
              <a:rPr lang="es-CL" u="sng" baseline="0" dirty="0"/>
              <a:t>efectivamente </a:t>
            </a:r>
            <a:r>
              <a:rPr lang="es-CL" baseline="0" dirty="0"/>
              <a:t>van a IMSA. Averiguar con Ovalle cuanto recaudan normalmente e informar en la lámina.</a:t>
            </a:r>
            <a:endParaRPr lang="es-ES" dirty="0"/>
          </a:p>
        </p:txBody>
      </p:sp>
      <p:sp>
        <p:nvSpPr>
          <p:cNvPr id="4" name="3 Marcador de número de diapositiva"/>
          <p:cNvSpPr>
            <a:spLocks noGrp="1"/>
          </p:cNvSpPr>
          <p:nvPr>
            <p:ph type="sldNum" sz="quarter" idx="10"/>
          </p:nvPr>
        </p:nvSpPr>
        <p:spPr/>
        <p:txBody>
          <a:bodyPr/>
          <a:lstStyle/>
          <a:p>
            <a:fld id="{CD3DF8A6-8277-4918-8445-74D3D4C98040}" type="slidenum">
              <a:rPr lang="es-CL" smtClean="0"/>
              <a:t>51</a:t>
            </a:fld>
            <a:endParaRPr lang="es-CL"/>
          </a:p>
        </p:txBody>
      </p:sp>
    </p:spTree>
    <p:extLst>
      <p:ext uri="{BB962C8B-B14F-4D97-AF65-F5344CB8AC3E}">
        <p14:creationId xmlns:p14="http://schemas.microsoft.com/office/powerpoint/2010/main" val="39519714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44625"/>
            <a:ext cx="7239304" cy="879178"/>
          </a:xfrm>
        </p:spPr>
        <p:txBody>
          <a:bodyPr/>
          <a:lstStyle/>
          <a:p>
            <a:r>
              <a:rPr lang="es-ES"/>
              <a:t>Haga clic para modificar el estilo de título del patrón</a:t>
            </a:r>
            <a:endParaRPr lang="es-CL" dirty="0"/>
          </a:p>
        </p:txBody>
      </p:sp>
      <p:sp>
        <p:nvSpPr>
          <p:cNvPr id="3" name="2 Subtítulo"/>
          <p:cNvSpPr>
            <a:spLocks noGrp="1"/>
          </p:cNvSpPr>
          <p:nvPr>
            <p:ph type="subTitle" idx="1"/>
          </p:nvPr>
        </p:nvSpPr>
        <p:spPr>
          <a:xfrm>
            <a:off x="1403648" y="5085184"/>
            <a:ext cx="6400800" cy="1512168"/>
          </a:xfrm>
        </p:spPr>
        <p:txBody>
          <a:bodyPr>
            <a:normAutofit/>
          </a:bodyPr>
          <a:lstStyle>
            <a:lvl1pPr marL="0" indent="0" algn="ctr">
              <a:buNone/>
              <a:defRPr sz="25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L" dirty="0"/>
          </a:p>
        </p:txBody>
      </p:sp>
      <p:pic>
        <p:nvPicPr>
          <p:cNvPr id="7" name="6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5104" y="260648"/>
            <a:ext cx="1222818" cy="663154"/>
          </a:xfrm>
          <a:prstGeom prst="rect">
            <a:avLst/>
          </a:prstGeom>
        </p:spPr>
      </p:pic>
      <p:sp>
        <p:nvSpPr>
          <p:cNvPr id="8" name="7 Rectángulo"/>
          <p:cNvSpPr/>
          <p:nvPr userDrawn="1"/>
        </p:nvSpPr>
        <p:spPr>
          <a:xfrm>
            <a:off x="0" y="0"/>
            <a:ext cx="179512"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cxnSp>
        <p:nvCxnSpPr>
          <p:cNvPr id="9" name="8 Conector recto"/>
          <p:cNvCxnSpPr/>
          <p:nvPr userDrawn="1"/>
        </p:nvCxnSpPr>
        <p:spPr>
          <a:xfrm>
            <a:off x="755576" y="1014399"/>
            <a:ext cx="8110435" cy="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10 Marcador de posición de imagen"/>
          <p:cNvSpPr>
            <a:spLocks noGrp="1"/>
          </p:cNvSpPr>
          <p:nvPr>
            <p:ph type="pic" sz="quarter" idx="10"/>
          </p:nvPr>
        </p:nvSpPr>
        <p:spPr>
          <a:xfrm>
            <a:off x="972071" y="1340768"/>
            <a:ext cx="7272337" cy="3527425"/>
          </a:xfrm>
          <a:ln w="19050">
            <a:solidFill>
              <a:srgbClr val="0066FF"/>
            </a:solidFill>
          </a:ln>
        </p:spPr>
        <p:txBody>
          <a:bodyPr/>
          <a:lstStyle>
            <a:lvl1pPr algn="l">
              <a:defRPr/>
            </a:lvl1pPr>
          </a:lstStyle>
          <a:p>
            <a:r>
              <a:rPr lang="es-ES"/>
              <a:t>Haga clic en el icono para agregar una imagen</a:t>
            </a:r>
            <a:endParaRPr lang="es-CL"/>
          </a:p>
        </p:txBody>
      </p:sp>
    </p:spTree>
    <p:extLst>
      <p:ext uri="{BB962C8B-B14F-4D97-AF65-F5344CB8AC3E}">
        <p14:creationId xmlns:p14="http://schemas.microsoft.com/office/powerpoint/2010/main" val="2719571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755576" y="116632"/>
            <a:ext cx="7200800" cy="792088"/>
          </a:xfrm>
        </p:spPr>
        <p:txBody>
          <a:bodyPr anchor="b"/>
          <a:lstStyle>
            <a:lvl1pPr algn="l">
              <a:defRPr sz="4000" b="1"/>
            </a:lvl1pPr>
          </a:lstStyle>
          <a:p>
            <a:r>
              <a:rPr lang="es-ES"/>
              <a:t>Haga clic para modificar el estilo de título del patrón</a:t>
            </a:r>
            <a:endParaRPr lang="es-CL"/>
          </a:p>
        </p:txBody>
      </p:sp>
      <p:sp>
        <p:nvSpPr>
          <p:cNvPr id="3" name="2 Marcador de posición de imagen"/>
          <p:cNvSpPr>
            <a:spLocks noGrp="1"/>
          </p:cNvSpPr>
          <p:nvPr>
            <p:ph type="pic" idx="1"/>
          </p:nvPr>
        </p:nvSpPr>
        <p:spPr>
          <a:xfrm>
            <a:off x="1792288" y="1196751"/>
            <a:ext cx="5486400" cy="3530823"/>
          </a:xfrm>
          <a:ln w="19050">
            <a:solidFill>
              <a:srgbClr val="0066FF"/>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CL"/>
          </a:p>
        </p:txBody>
      </p:sp>
      <p:sp>
        <p:nvSpPr>
          <p:cNvPr id="4" name="3 Marcador de texto"/>
          <p:cNvSpPr>
            <a:spLocks noGrp="1"/>
          </p:cNvSpPr>
          <p:nvPr>
            <p:ph type="body" sz="half" idx="2"/>
          </p:nvPr>
        </p:nvSpPr>
        <p:spPr>
          <a:xfrm>
            <a:off x="1792288" y="494116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8" name="7 Marcador de texto"/>
          <p:cNvSpPr>
            <a:spLocks noGrp="1"/>
          </p:cNvSpPr>
          <p:nvPr>
            <p:ph type="body" sz="quarter" idx="10"/>
          </p:nvPr>
        </p:nvSpPr>
        <p:spPr>
          <a:xfrm>
            <a:off x="4499992" y="6308725"/>
            <a:ext cx="4175697" cy="360363"/>
          </a:xfrm>
        </p:spPr>
        <p:txBody>
          <a:bodyPr>
            <a:noAutofit/>
          </a:bodyPr>
          <a:lstStyle>
            <a:lvl1pPr marL="0" indent="0">
              <a:buFont typeface="Arial" pitchFamily="34" charset="0"/>
              <a:buNone/>
              <a:defRPr sz="1000">
                <a:solidFill>
                  <a:schemeClr val="tx1">
                    <a:lumMod val="75000"/>
                    <a:lumOff val="25000"/>
                  </a:schemeClr>
                </a:solidFill>
              </a:defRPr>
            </a:lvl1pPr>
            <a:lvl2pPr marL="457200" indent="0">
              <a:buFont typeface="Arial" pitchFamily="34" charset="0"/>
              <a:buNone/>
              <a:defRPr sz="1000">
                <a:solidFill>
                  <a:schemeClr val="tx1">
                    <a:lumMod val="75000"/>
                    <a:lumOff val="25000"/>
                  </a:schemeClr>
                </a:solidFill>
              </a:defRPr>
            </a:lvl2pPr>
            <a:lvl3pPr marL="914400" indent="0">
              <a:buFont typeface="Arial" pitchFamily="34" charset="0"/>
              <a:buNone/>
              <a:defRPr sz="1000">
                <a:solidFill>
                  <a:schemeClr val="tx1">
                    <a:lumMod val="75000"/>
                    <a:lumOff val="25000"/>
                  </a:schemeClr>
                </a:solidFill>
              </a:defRPr>
            </a:lvl3pPr>
            <a:lvl4pPr marL="1371600" indent="0">
              <a:buFont typeface="Arial" pitchFamily="34" charset="0"/>
              <a:buNone/>
              <a:defRPr sz="1000">
                <a:solidFill>
                  <a:schemeClr val="tx1">
                    <a:lumMod val="75000"/>
                    <a:lumOff val="25000"/>
                  </a:schemeClr>
                </a:solidFill>
              </a:defRPr>
            </a:lvl4pPr>
            <a:lvl5pPr marL="1828800" indent="0">
              <a:buFont typeface="Arial" pitchFamily="34" charset="0"/>
              <a:buNone/>
              <a:defRPr sz="1000">
                <a:solidFill>
                  <a:schemeClr val="tx1">
                    <a:lumMod val="75000"/>
                    <a:lumOff val="25000"/>
                  </a:schemeClr>
                </a:solidFill>
              </a:defRPr>
            </a:lvl5pPr>
          </a:lstStyle>
          <a:p>
            <a:pPr lvl="0"/>
            <a:r>
              <a:rPr lang="es-ES"/>
              <a:t>Editar los estilos de texto del patrón</a:t>
            </a:r>
          </a:p>
        </p:txBody>
      </p:sp>
    </p:spTree>
    <p:extLst>
      <p:ext uri="{BB962C8B-B14F-4D97-AF65-F5344CB8AC3E}">
        <p14:creationId xmlns:p14="http://schemas.microsoft.com/office/powerpoint/2010/main" val="589483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51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pic>
        <p:nvPicPr>
          <p:cNvPr id="2" name="Imagen 6">
            <a:extLst>
              <a:ext uri="{FF2B5EF4-FFF2-40B4-BE49-F238E27FC236}">
                <a16:creationId xmlns:a16="http://schemas.microsoft.com/office/drawing/2014/main" id="{AED0D5FB-8403-443F-A2CA-0772B61749E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83500" y="685800"/>
            <a:ext cx="9271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heurón 2">
            <a:extLst>
              <a:ext uri="{FF2B5EF4-FFF2-40B4-BE49-F238E27FC236}">
                <a16:creationId xmlns:a16="http://schemas.microsoft.com/office/drawing/2014/main" id="{98FED20B-CD90-41E5-9B5C-9EEAE5CB5B19}"/>
              </a:ext>
            </a:extLst>
          </p:cNvPr>
          <p:cNvSpPr/>
          <p:nvPr userDrawn="1"/>
        </p:nvSpPr>
        <p:spPr>
          <a:xfrm>
            <a:off x="449263" y="723900"/>
            <a:ext cx="207962" cy="509588"/>
          </a:xfrm>
          <a:prstGeom prst="chevron">
            <a:avLst/>
          </a:prstGeom>
          <a:solidFill>
            <a:srgbClr val="29B4EF"/>
          </a:solidFill>
          <a:ln>
            <a:noFill/>
          </a:ln>
          <a:effectLst/>
        </p:spPr>
        <p:style>
          <a:lnRef idx="1">
            <a:schemeClr val="accent1"/>
          </a:lnRef>
          <a:fillRef idx="3">
            <a:schemeClr val="accent1"/>
          </a:fillRef>
          <a:effectRef idx="2">
            <a:schemeClr val="accent1"/>
          </a:effectRef>
          <a:fontRef idx="minor">
            <a:schemeClr val="lt1"/>
          </a:fontRef>
        </p:style>
        <p:txBody>
          <a:bodyPr lIns="68574" tIns="34287" rIns="68574" bIns="34287" anchor="ctr"/>
          <a:lstStyle/>
          <a:p>
            <a:pPr algn="ctr">
              <a:defRPr/>
            </a:pPr>
            <a:endParaRPr lang="es-ES" sz="1350">
              <a:solidFill>
                <a:schemeClr val="tx1"/>
              </a:solidFill>
            </a:endParaRPr>
          </a:p>
        </p:txBody>
      </p:sp>
    </p:spTree>
    <p:extLst>
      <p:ext uri="{BB962C8B-B14F-4D97-AF65-F5344CB8AC3E}">
        <p14:creationId xmlns:p14="http://schemas.microsoft.com/office/powerpoint/2010/main" val="2539226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seño personalizado">
    <p:spTree>
      <p:nvGrpSpPr>
        <p:cNvPr id="1" name=""/>
        <p:cNvGrpSpPr/>
        <p:nvPr/>
      </p:nvGrpSpPr>
      <p:grpSpPr>
        <a:xfrm>
          <a:off x="0" y="0"/>
          <a:ext cx="0" cy="0"/>
          <a:chOff x="0" y="0"/>
          <a:chExt cx="0" cy="0"/>
        </a:xfrm>
      </p:grpSpPr>
      <p:sp>
        <p:nvSpPr>
          <p:cNvPr id="7" name="8 Título"/>
          <p:cNvSpPr>
            <a:spLocks noGrp="1"/>
          </p:cNvSpPr>
          <p:nvPr>
            <p:ph type="title"/>
          </p:nvPr>
        </p:nvSpPr>
        <p:spPr>
          <a:xfrm>
            <a:off x="197514" y="0"/>
            <a:ext cx="7903855" cy="362880"/>
          </a:xfrm>
          <a:prstGeom prst="rect">
            <a:avLst/>
          </a:prstGeom>
        </p:spPr>
        <p:txBody>
          <a:bodyPr/>
          <a:lstStyle>
            <a:lvl1pPr>
              <a:defRPr sz="750" b="0">
                <a:solidFill>
                  <a:schemeClr val="tx1"/>
                </a:solidFill>
              </a:defRPr>
            </a:lvl1pPr>
          </a:lstStyle>
          <a:p>
            <a:r>
              <a:rPr lang="es-ES" dirty="0"/>
              <a:t>Haga clic para modificar el estilo de título del patrón</a:t>
            </a:r>
          </a:p>
        </p:txBody>
      </p:sp>
      <p:sp>
        <p:nvSpPr>
          <p:cNvPr id="11" name="2 Marcador de texto"/>
          <p:cNvSpPr>
            <a:spLocks noGrp="1"/>
          </p:cNvSpPr>
          <p:nvPr>
            <p:ph type="body" idx="1"/>
          </p:nvPr>
        </p:nvSpPr>
        <p:spPr>
          <a:xfrm>
            <a:off x="197514" y="332658"/>
            <a:ext cx="7903396" cy="720079"/>
          </a:xfrm>
          <a:prstGeom prst="rect">
            <a:avLst/>
          </a:prstGeom>
        </p:spPr>
        <p:txBody>
          <a:bodyPr anchor="t">
            <a:normAutofit/>
          </a:bodyPr>
          <a:lstStyle>
            <a:lvl1pPr marL="0" indent="0" algn="just">
              <a:buNone/>
              <a:defRPr sz="1350" b="1" baseline="0">
                <a:solidFill>
                  <a:schemeClr val="accent1">
                    <a:lumMod val="75000"/>
                  </a:schemeClr>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s-ES" dirty="0"/>
              <a:t>Haga clic para modificar el estilo de texto del patrón</a:t>
            </a:r>
          </a:p>
        </p:txBody>
      </p:sp>
      <p:sp>
        <p:nvSpPr>
          <p:cNvPr id="4" name="Rectangle 4">
            <a:extLst>
              <a:ext uri="{FF2B5EF4-FFF2-40B4-BE49-F238E27FC236}">
                <a16:creationId xmlns:a16="http://schemas.microsoft.com/office/drawing/2014/main" id="{192E2A45-C4D4-4112-A4F9-2D33B75C39F6}"/>
              </a:ext>
            </a:extLst>
          </p:cNvPr>
          <p:cNvSpPr>
            <a:spLocks noChangeArrowheads="1"/>
          </p:cNvSpPr>
          <p:nvPr userDrawn="1"/>
        </p:nvSpPr>
        <p:spPr bwMode="auto">
          <a:xfrm>
            <a:off x="8626604" y="6453338"/>
            <a:ext cx="530553" cy="303087"/>
          </a:xfrm>
          <a:prstGeom prst="rect">
            <a:avLst/>
          </a:prstGeom>
          <a:noFill/>
          <a:ln w="9525">
            <a:noFill/>
            <a:miter lim="800000"/>
            <a:headEnd/>
            <a:tailEnd/>
          </a:ln>
        </p:spPr>
        <p:txBody>
          <a:bodyPr lIns="69288" tIns="34637" rIns="69288" bIns="34637"/>
          <a:lstStyle/>
          <a:p>
            <a:pPr algn="r"/>
            <a:fld id="{81ABDC8C-28A4-4364-A5A0-769B1881ABEC}" type="slidenum">
              <a:rPr lang="es-ES" sz="1050">
                <a:solidFill>
                  <a:srgbClr val="808080"/>
                </a:solidFill>
                <a:latin typeface="Arial" pitchFamily="34" charset="0"/>
                <a:ea typeface="+mn-ea"/>
                <a:cs typeface="Arial" pitchFamily="34" charset="0"/>
              </a:rPr>
              <a:pPr algn="r"/>
              <a:t>‹Nº›</a:t>
            </a:fld>
            <a:endParaRPr lang="es-ES" sz="1050" dirty="0">
              <a:solidFill>
                <a:srgbClr val="808080"/>
              </a:solidFill>
              <a:latin typeface="Arial" pitchFamily="34" charset="0"/>
              <a:ea typeface="+mn-ea"/>
              <a:cs typeface="Arial" pitchFamily="34" charset="0"/>
            </a:endParaRPr>
          </a:p>
        </p:txBody>
      </p:sp>
      <p:pic>
        <p:nvPicPr>
          <p:cNvPr id="5" name="6 Imagen">
            <a:extLst>
              <a:ext uri="{FF2B5EF4-FFF2-40B4-BE49-F238E27FC236}">
                <a16:creationId xmlns:a16="http://schemas.microsoft.com/office/drawing/2014/main" id="{0098DCD2-8C3A-471E-BC69-6E7A5AAF92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52319" y="185738"/>
            <a:ext cx="917114" cy="663154"/>
          </a:xfrm>
          <a:prstGeom prst="rect">
            <a:avLst/>
          </a:prstGeom>
        </p:spPr>
      </p:pic>
      <p:sp>
        <p:nvSpPr>
          <p:cNvPr id="2" name="Rectángulo 1">
            <a:extLst>
              <a:ext uri="{FF2B5EF4-FFF2-40B4-BE49-F238E27FC236}">
                <a16:creationId xmlns:a16="http://schemas.microsoft.com/office/drawing/2014/main" id="{EC3FBD5C-CD05-41A4-8860-F6878D500B58}"/>
              </a:ext>
            </a:extLst>
          </p:cNvPr>
          <p:cNvSpPr/>
          <p:nvPr userDrawn="1"/>
        </p:nvSpPr>
        <p:spPr>
          <a:xfrm>
            <a:off x="0" y="0"/>
            <a:ext cx="174567"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p>
        </p:txBody>
      </p:sp>
    </p:spTree>
    <p:extLst>
      <p:ext uri="{BB962C8B-B14F-4D97-AF65-F5344CB8AC3E}">
        <p14:creationId xmlns:p14="http://schemas.microsoft.com/office/powerpoint/2010/main" val="145678584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1_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fecha"/>
          <p:cNvSpPr>
            <a:spLocks noGrp="1"/>
          </p:cNvSpPr>
          <p:nvPr>
            <p:ph type="dt" sz="half" idx="10"/>
          </p:nvPr>
        </p:nvSpPr>
        <p:spPr/>
        <p:txBody>
          <a:bodyPr/>
          <a:lstStyle/>
          <a:p>
            <a:fld id="{3EFC4AAD-1619-4D35-A896-9AC6442D2B04}" type="datetimeFigureOut">
              <a:rPr lang="es-CL" smtClean="0"/>
              <a:t>19-03-2019</a:t>
            </a:fld>
            <a:endParaRPr lang="es-CL"/>
          </a:p>
        </p:txBody>
      </p:sp>
      <p:sp>
        <p:nvSpPr>
          <p:cNvPr id="4" name="3 Marcador de pie de página"/>
          <p:cNvSpPr>
            <a:spLocks noGrp="1"/>
          </p:cNvSpPr>
          <p:nvPr>
            <p:ph type="ftr" sz="quarter" idx="11"/>
          </p:nvPr>
        </p:nvSpPr>
        <p:spPr/>
        <p:txBody>
          <a:bodyPr/>
          <a:lstStyle/>
          <a:p>
            <a:endParaRPr lang="es-CL"/>
          </a:p>
        </p:txBody>
      </p:sp>
      <p:sp>
        <p:nvSpPr>
          <p:cNvPr id="5" name="4 Marcador de número de diapositiva"/>
          <p:cNvSpPr>
            <a:spLocks noGrp="1"/>
          </p:cNvSpPr>
          <p:nvPr>
            <p:ph type="sldNum" sz="quarter" idx="12"/>
          </p:nvPr>
        </p:nvSpPr>
        <p:spPr/>
        <p:txBody>
          <a:bodyPr/>
          <a:lstStyle/>
          <a:p>
            <a:fld id="{486C7DC8-6D29-41E0-85AF-2A6F108CD4D5}" type="slidenum">
              <a:rPr lang="es-CL" smtClean="0"/>
              <a:t>‹Nº›</a:t>
            </a:fld>
            <a:endParaRPr lang="es-CL"/>
          </a:p>
        </p:txBody>
      </p:sp>
    </p:spTree>
    <p:extLst>
      <p:ext uri="{BB962C8B-B14F-4D97-AF65-F5344CB8AC3E}">
        <p14:creationId xmlns:p14="http://schemas.microsoft.com/office/powerpoint/2010/main" val="316138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3_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pPr defTabSz="914400" fontAlgn="auto">
              <a:spcBef>
                <a:spcPts val="0"/>
              </a:spcBef>
              <a:spcAft>
                <a:spcPts val="0"/>
              </a:spcAft>
            </a:pPr>
            <a:fld id="{C70C7276-7F8E-45D0-9A4C-DA306477B80A}" type="datetimeFigureOut">
              <a:rPr lang="es-ES" smtClean="0">
                <a:solidFill>
                  <a:prstClr val="black"/>
                </a:solidFill>
                <a:latin typeface="Calibri"/>
                <a:ea typeface="+mn-ea"/>
              </a:rPr>
              <a:pPr defTabSz="914400" fontAlgn="auto">
                <a:spcBef>
                  <a:spcPts val="0"/>
                </a:spcBef>
                <a:spcAft>
                  <a:spcPts val="0"/>
                </a:spcAft>
              </a:pPr>
              <a:t>19/03/2019</a:t>
            </a:fld>
            <a:endParaRPr lang="es-ES">
              <a:solidFill>
                <a:prstClr val="black"/>
              </a:solidFill>
              <a:latin typeface="Calibri"/>
              <a:ea typeface="+mn-ea"/>
            </a:endParaRP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pPr defTabSz="914400" fontAlgn="auto">
              <a:spcBef>
                <a:spcPts val="0"/>
              </a:spcBef>
              <a:spcAft>
                <a:spcPts val="0"/>
              </a:spcAft>
            </a:pPr>
            <a:endParaRPr lang="es-ES">
              <a:solidFill>
                <a:prstClr val="black"/>
              </a:solidFill>
              <a:latin typeface="Calibri"/>
              <a:ea typeface="+mn-ea"/>
            </a:endParaRP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pPr defTabSz="914400" fontAlgn="auto">
              <a:spcBef>
                <a:spcPts val="0"/>
              </a:spcBef>
              <a:spcAft>
                <a:spcPts val="0"/>
              </a:spcAft>
            </a:pPr>
            <a:fld id="{4D840221-7709-4AD8-86AE-43BFF38EE5D2}" type="slidenum">
              <a:rPr lang="es-ES" smtClean="0">
                <a:solidFill>
                  <a:prstClr val="black"/>
                </a:solidFill>
                <a:latin typeface="Calibri"/>
                <a:ea typeface="+mn-ea"/>
              </a:rPr>
              <a:pPr defTabSz="914400" fontAlgn="auto">
                <a:spcBef>
                  <a:spcPts val="0"/>
                </a:spcBef>
                <a:spcAft>
                  <a:spcPts val="0"/>
                </a:spcAft>
              </a:pPr>
              <a:t>‹Nº›</a:t>
            </a:fld>
            <a:endParaRPr lang="es-ES">
              <a:solidFill>
                <a:prstClr val="black"/>
              </a:solidFill>
              <a:latin typeface="Calibri"/>
              <a:ea typeface="+mn-ea"/>
            </a:endParaRPr>
          </a:p>
        </p:txBody>
      </p:sp>
    </p:spTree>
    <p:extLst>
      <p:ext uri="{BB962C8B-B14F-4D97-AF65-F5344CB8AC3E}">
        <p14:creationId xmlns:p14="http://schemas.microsoft.com/office/powerpoint/2010/main" val="1858089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0AF1818-3A14-4258-89ED-8BBC53D9DB4E}"/>
              </a:ext>
            </a:extLst>
          </p:cNvPr>
          <p:cNvSpPr>
            <a:spLocks noGrp="1"/>
          </p:cNvSpPr>
          <p:nvPr>
            <p:ph type="pic" sz="quarter" idx="11"/>
          </p:nvPr>
        </p:nvSpPr>
        <p:spPr>
          <a:xfrm>
            <a:off x="1" y="0"/>
            <a:ext cx="9144001" cy="6858000"/>
          </a:xfrm>
          <a:custGeom>
            <a:avLst/>
            <a:gdLst>
              <a:gd name="connsiteX0" fmla="*/ 0 w 12192001"/>
              <a:gd name="connsiteY0" fmla="*/ 3184212 h 6858000"/>
              <a:gd name="connsiteX1" fmla="*/ 6531177 w 12192001"/>
              <a:gd name="connsiteY1" fmla="*/ 3184212 h 6858000"/>
              <a:gd name="connsiteX2" fmla="*/ 6531177 w 12192001"/>
              <a:gd name="connsiteY2" fmla="*/ 6858000 h 6858000"/>
              <a:gd name="connsiteX3" fmla="*/ 0 w 12192001"/>
              <a:gd name="connsiteY3" fmla="*/ 6858000 h 6858000"/>
              <a:gd name="connsiteX4" fmla="*/ 8398935 w 12192001"/>
              <a:gd name="connsiteY4" fmla="*/ 0 h 6858000"/>
              <a:gd name="connsiteX5" fmla="*/ 12192001 w 12192001"/>
              <a:gd name="connsiteY5" fmla="*/ 0 h 6858000"/>
              <a:gd name="connsiteX6" fmla="*/ 12192001 w 12192001"/>
              <a:gd name="connsiteY6" fmla="*/ 2133600 h 6858000"/>
              <a:gd name="connsiteX7" fmla="*/ 8398935 w 12192001"/>
              <a:gd name="connsiteY7" fmla="*/ 213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0" y="3184212"/>
                </a:moveTo>
                <a:lnTo>
                  <a:pt x="6531177" y="3184212"/>
                </a:lnTo>
                <a:lnTo>
                  <a:pt x="6531177" y="6858000"/>
                </a:lnTo>
                <a:lnTo>
                  <a:pt x="0" y="6858000"/>
                </a:lnTo>
                <a:close/>
                <a:moveTo>
                  <a:pt x="8398935" y="0"/>
                </a:moveTo>
                <a:lnTo>
                  <a:pt x="12192001" y="0"/>
                </a:lnTo>
                <a:lnTo>
                  <a:pt x="12192001" y="2133600"/>
                </a:lnTo>
                <a:lnTo>
                  <a:pt x="8398935" y="2133600"/>
                </a:lnTo>
                <a:close/>
              </a:path>
            </a:pathLst>
          </a:custGeom>
        </p:spPr>
        <p:txBody>
          <a:bodyPr wrap="square">
            <a:noAutofit/>
          </a:bodyPr>
          <a:lstStyle/>
          <a:p>
            <a:endParaRPr lang="id-ID"/>
          </a:p>
        </p:txBody>
      </p:sp>
    </p:spTree>
    <p:extLst>
      <p:ext uri="{BB962C8B-B14F-4D97-AF65-F5344CB8AC3E}">
        <p14:creationId xmlns:p14="http://schemas.microsoft.com/office/powerpoint/2010/main" val="623375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CL" dirty="0"/>
          </a:p>
        </p:txBody>
      </p:sp>
      <p:sp>
        <p:nvSpPr>
          <p:cNvPr id="3" name="2 Subtítulo"/>
          <p:cNvSpPr>
            <a:spLocks noGrp="1"/>
          </p:cNvSpPr>
          <p:nvPr>
            <p:ph type="subTitle" idx="1"/>
          </p:nvPr>
        </p:nvSpPr>
        <p:spPr>
          <a:xfrm>
            <a:off x="1371600" y="3886200"/>
            <a:ext cx="6400800" cy="1752600"/>
          </a:xfrm>
        </p:spPr>
        <p:txBody>
          <a:bodyPr>
            <a:normAutofit/>
          </a:bodyPr>
          <a:lstStyle>
            <a:lvl1pPr marL="0" indent="0" algn="ctr">
              <a:buNone/>
              <a:defRPr sz="25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L" dirty="0"/>
          </a:p>
        </p:txBody>
      </p:sp>
      <p:pic>
        <p:nvPicPr>
          <p:cNvPr id="7" name="6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5104" y="260648"/>
            <a:ext cx="1222818" cy="663154"/>
          </a:xfrm>
          <a:prstGeom prst="rect">
            <a:avLst/>
          </a:prstGeom>
        </p:spPr>
      </p:pic>
      <p:sp>
        <p:nvSpPr>
          <p:cNvPr id="8" name="7 Rectángulo"/>
          <p:cNvSpPr/>
          <p:nvPr userDrawn="1"/>
        </p:nvSpPr>
        <p:spPr>
          <a:xfrm>
            <a:off x="0" y="0"/>
            <a:ext cx="179512"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cxnSp>
        <p:nvCxnSpPr>
          <p:cNvPr id="9" name="8 Conector recto"/>
          <p:cNvCxnSpPr/>
          <p:nvPr userDrawn="1"/>
        </p:nvCxnSpPr>
        <p:spPr>
          <a:xfrm>
            <a:off x="755576" y="1014399"/>
            <a:ext cx="8110435" cy="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714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
        <p:nvSpPr>
          <p:cNvPr id="8" name="7 Marcador de texto"/>
          <p:cNvSpPr>
            <a:spLocks noGrp="1"/>
          </p:cNvSpPr>
          <p:nvPr>
            <p:ph type="body" sz="quarter" idx="10"/>
          </p:nvPr>
        </p:nvSpPr>
        <p:spPr>
          <a:xfrm>
            <a:off x="4499992" y="6308725"/>
            <a:ext cx="4175697" cy="360363"/>
          </a:xfrm>
        </p:spPr>
        <p:txBody>
          <a:bodyPr>
            <a:noAutofit/>
          </a:bodyPr>
          <a:lstStyle>
            <a:lvl1pPr marL="0" indent="0">
              <a:buFont typeface="Arial" pitchFamily="34" charset="0"/>
              <a:buNone/>
              <a:defRPr sz="1000">
                <a:solidFill>
                  <a:schemeClr val="tx1">
                    <a:lumMod val="75000"/>
                    <a:lumOff val="25000"/>
                  </a:schemeClr>
                </a:solidFill>
              </a:defRPr>
            </a:lvl1pPr>
            <a:lvl2pPr marL="457200" indent="0">
              <a:buFont typeface="Arial" pitchFamily="34" charset="0"/>
              <a:buNone/>
              <a:defRPr sz="1000">
                <a:solidFill>
                  <a:schemeClr val="tx1">
                    <a:lumMod val="75000"/>
                    <a:lumOff val="25000"/>
                  </a:schemeClr>
                </a:solidFill>
              </a:defRPr>
            </a:lvl2pPr>
            <a:lvl3pPr marL="914400" indent="0">
              <a:buFont typeface="Arial" pitchFamily="34" charset="0"/>
              <a:buNone/>
              <a:defRPr sz="1000">
                <a:solidFill>
                  <a:schemeClr val="tx1">
                    <a:lumMod val="75000"/>
                    <a:lumOff val="25000"/>
                  </a:schemeClr>
                </a:solidFill>
              </a:defRPr>
            </a:lvl3pPr>
            <a:lvl4pPr marL="1371600" indent="0">
              <a:buFont typeface="Arial" pitchFamily="34" charset="0"/>
              <a:buNone/>
              <a:defRPr sz="1000">
                <a:solidFill>
                  <a:schemeClr val="tx1">
                    <a:lumMod val="75000"/>
                    <a:lumOff val="25000"/>
                  </a:schemeClr>
                </a:solidFill>
              </a:defRPr>
            </a:lvl4pPr>
            <a:lvl5pPr marL="1828800" indent="0">
              <a:buFont typeface="Arial" pitchFamily="34" charset="0"/>
              <a:buNone/>
              <a:defRPr sz="1000">
                <a:solidFill>
                  <a:schemeClr val="tx1">
                    <a:lumMod val="75000"/>
                    <a:lumOff val="25000"/>
                  </a:schemeClr>
                </a:solidFill>
              </a:defRPr>
            </a:lvl5pPr>
          </a:lstStyle>
          <a:p>
            <a:pPr lvl="0"/>
            <a:r>
              <a:rPr lang="es-ES"/>
              <a:t>Editar los estilos de texto del patrón</a:t>
            </a:r>
          </a:p>
        </p:txBody>
      </p:sp>
    </p:spTree>
    <p:extLst>
      <p:ext uri="{BB962C8B-B14F-4D97-AF65-F5344CB8AC3E}">
        <p14:creationId xmlns:p14="http://schemas.microsoft.com/office/powerpoint/2010/main" val="53197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C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7" name="7 Marcador de texto"/>
          <p:cNvSpPr>
            <a:spLocks noGrp="1"/>
          </p:cNvSpPr>
          <p:nvPr>
            <p:ph type="body" sz="quarter" idx="10"/>
          </p:nvPr>
        </p:nvSpPr>
        <p:spPr>
          <a:xfrm>
            <a:off x="4499992" y="6308725"/>
            <a:ext cx="4175697" cy="360363"/>
          </a:xfrm>
        </p:spPr>
        <p:txBody>
          <a:bodyPr>
            <a:noAutofit/>
          </a:bodyPr>
          <a:lstStyle>
            <a:lvl1pPr marL="0" indent="0">
              <a:buFont typeface="Arial" pitchFamily="34" charset="0"/>
              <a:buNone/>
              <a:defRPr sz="1000">
                <a:solidFill>
                  <a:schemeClr val="tx1">
                    <a:lumMod val="75000"/>
                    <a:lumOff val="25000"/>
                  </a:schemeClr>
                </a:solidFill>
              </a:defRPr>
            </a:lvl1pPr>
            <a:lvl2pPr marL="457200" indent="0">
              <a:buFont typeface="Arial" pitchFamily="34" charset="0"/>
              <a:buNone/>
              <a:defRPr sz="1000">
                <a:solidFill>
                  <a:schemeClr val="tx1">
                    <a:lumMod val="75000"/>
                    <a:lumOff val="25000"/>
                  </a:schemeClr>
                </a:solidFill>
              </a:defRPr>
            </a:lvl2pPr>
            <a:lvl3pPr marL="914400" indent="0">
              <a:buFont typeface="Arial" pitchFamily="34" charset="0"/>
              <a:buNone/>
              <a:defRPr sz="1000">
                <a:solidFill>
                  <a:schemeClr val="tx1">
                    <a:lumMod val="75000"/>
                    <a:lumOff val="25000"/>
                  </a:schemeClr>
                </a:solidFill>
              </a:defRPr>
            </a:lvl3pPr>
            <a:lvl4pPr marL="1371600" indent="0">
              <a:buFont typeface="Arial" pitchFamily="34" charset="0"/>
              <a:buNone/>
              <a:defRPr sz="1000">
                <a:solidFill>
                  <a:schemeClr val="tx1">
                    <a:lumMod val="75000"/>
                    <a:lumOff val="25000"/>
                  </a:schemeClr>
                </a:solidFill>
              </a:defRPr>
            </a:lvl4pPr>
            <a:lvl5pPr marL="1828800" indent="0">
              <a:buFont typeface="Arial" pitchFamily="34" charset="0"/>
              <a:buNone/>
              <a:defRPr sz="1000">
                <a:solidFill>
                  <a:schemeClr val="tx1">
                    <a:lumMod val="75000"/>
                    <a:lumOff val="25000"/>
                  </a:schemeClr>
                </a:solidFill>
              </a:defRPr>
            </a:lvl5pPr>
          </a:lstStyle>
          <a:p>
            <a:pPr lvl="0"/>
            <a:r>
              <a:rPr lang="es-ES"/>
              <a:t>Editar los estilos de texto del patrón</a:t>
            </a:r>
          </a:p>
        </p:txBody>
      </p:sp>
    </p:spTree>
    <p:extLst>
      <p:ext uri="{BB962C8B-B14F-4D97-AF65-F5344CB8AC3E}">
        <p14:creationId xmlns:p14="http://schemas.microsoft.com/office/powerpoint/2010/main" val="4003006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dirty="0"/>
          </a:p>
        </p:txBody>
      </p:sp>
      <p:sp>
        <p:nvSpPr>
          <p:cNvPr id="3" name="2 Marcador de contenido"/>
          <p:cNvSpPr>
            <a:spLocks noGrp="1"/>
          </p:cNvSpPr>
          <p:nvPr>
            <p:ph sz="half" idx="1"/>
          </p:nvPr>
        </p:nvSpPr>
        <p:spPr>
          <a:xfrm>
            <a:off x="457200" y="1600200"/>
            <a:ext cx="4038600" cy="45259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
        <p:nvSpPr>
          <p:cNvPr id="4" name="3 Marcador de contenido"/>
          <p:cNvSpPr>
            <a:spLocks noGrp="1"/>
          </p:cNvSpPr>
          <p:nvPr>
            <p:ph sz="half" idx="2"/>
          </p:nvPr>
        </p:nvSpPr>
        <p:spPr>
          <a:xfrm>
            <a:off x="4648200" y="1600200"/>
            <a:ext cx="4038600" cy="45259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8" name="7 Marcador de texto"/>
          <p:cNvSpPr>
            <a:spLocks noGrp="1"/>
          </p:cNvSpPr>
          <p:nvPr>
            <p:ph type="body" sz="quarter" idx="10"/>
          </p:nvPr>
        </p:nvSpPr>
        <p:spPr>
          <a:xfrm>
            <a:off x="4499992" y="6308725"/>
            <a:ext cx="4175697" cy="360363"/>
          </a:xfrm>
        </p:spPr>
        <p:txBody>
          <a:bodyPr>
            <a:noAutofit/>
          </a:bodyPr>
          <a:lstStyle>
            <a:lvl1pPr marL="0" indent="0">
              <a:buFont typeface="Arial" pitchFamily="34" charset="0"/>
              <a:buNone/>
              <a:defRPr sz="1000">
                <a:solidFill>
                  <a:schemeClr val="tx1">
                    <a:lumMod val="75000"/>
                    <a:lumOff val="25000"/>
                  </a:schemeClr>
                </a:solidFill>
              </a:defRPr>
            </a:lvl1pPr>
            <a:lvl2pPr marL="457200" indent="0">
              <a:buFont typeface="Arial" pitchFamily="34" charset="0"/>
              <a:buNone/>
              <a:defRPr sz="1000">
                <a:solidFill>
                  <a:schemeClr val="tx1">
                    <a:lumMod val="75000"/>
                    <a:lumOff val="25000"/>
                  </a:schemeClr>
                </a:solidFill>
              </a:defRPr>
            </a:lvl2pPr>
            <a:lvl3pPr marL="914400" indent="0">
              <a:buFont typeface="Arial" pitchFamily="34" charset="0"/>
              <a:buNone/>
              <a:defRPr sz="1000">
                <a:solidFill>
                  <a:schemeClr val="tx1">
                    <a:lumMod val="75000"/>
                    <a:lumOff val="25000"/>
                  </a:schemeClr>
                </a:solidFill>
              </a:defRPr>
            </a:lvl3pPr>
            <a:lvl4pPr marL="1371600" indent="0">
              <a:buFont typeface="Arial" pitchFamily="34" charset="0"/>
              <a:buNone/>
              <a:defRPr sz="1000">
                <a:solidFill>
                  <a:schemeClr val="tx1">
                    <a:lumMod val="75000"/>
                    <a:lumOff val="25000"/>
                  </a:schemeClr>
                </a:solidFill>
              </a:defRPr>
            </a:lvl4pPr>
            <a:lvl5pPr marL="1828800" indent="0">
              <a:buFont typeface="Arial" pitchFamily="34" charset="0"/>
              <a:buNone/>
              <a:defRPr sz="1000">
                <a:solidFill>
                  <a:schemeClr val="tx1">
                    <a:lumMod val="75000"/>
                    <a:lumOff val="25000"/>
                  </a:schemeClr>
                </a:solidFill>
              </a:defRPr>
            </a:lvl5pPr>
          </a:lstStyle>
          <a:p>
            <a:pPr lvl="0"/>
            <a:r>
              <a:rPr lang="es-ES"/>
              <a:t>Editar los estilos de texto del patrón</a:t>
            </a:r>
          </a:p>
        </p:txBody>
      </p:sp>
    </p:spTree>
    <p:extLst>
      <p:ext uri="{BB962C8B-B14F-4D97-AF65-F5344CB8AC3E}">
        <p14:creationId xmlns:p14="http://schemas.microsoft.com/office/powerpoint/2010/main" val="4289966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L"/>
          </a:p>
        </p:txBody>
      </p:sp>
      <p:sp>
        <p:nvSpPr>
          <p:cNvPr id="3" name="2 Marcador de texto"/>
          <p:cNvSpPr>
            <a:spLocks noGrp="1"/>
          </p:cNvSpPr>
          <p:nvPr>
            <p:ph type="body" idx="1"/>
          </p:nvPr>
        </p:nvSpPr>
        <p:spPr>
          <a:xfrm>
            <a:off x="457200" y="1535113"/>
            <a:ext cx="4040188" cy="63976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3 Marcador de contenido"/>
          <p:cNvSpPr>
            <a:spLocks noGrp="1"/>
          </p:cNvSpPr>
          <p:nvPr>
            <p:ph sz="half" idx="2"/>
          </p:nvPr>
        </p:nvSpPr>
        <p:spPr>
          <a:xfrm>
            <a:off x="457200" y="2174875"/>
            <a:ext cx="4040188" cy="39512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texto"/>
          <p:cNvSpPr>
            <a:spLocks noGrp="1"/>
          </p:cNvSpPr>
          <p:nvPr>
            <p:ph type="body" sz="quarter" idx="3"/>
          </p:nvPr>
        </p:nvSpPr>
        <p:spPr>
          <a:xfrm>
            <a:off x="4645025" y="1535113"/>
            <a:ext cx="4041775" cy="63976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5 Marcador de contenido"/>
          <p:cNvSpPr>
            <a:spLocks noGrp="1"/>
          </p:cNvSpPr>
          <p:nvPr>
            <p:ph sz="quarter" idx="4"/>
          </p:nvPr>
        </p:nvSpPr>
        <p:spPr>
          <a:xfrm>
            <a:off x="4645025" y="2174875"/>
            <a:ext cx="4041775" cy="39512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10" name="7 Marcador de texto"/>
          <p:cNvSpPr>
            <a:spLocks noGrp="1"/>
          </p:cNvSpPr>
          <p:nvPr>
            <p:ph type="body" sz="quarter" idx="10"/>
          </p:nvPr>
        </p:nvSpPr>
        <p:spPr>
          <a:xfrm>
            <a:off x="4499992" y="6308725"/>
            <a:ext cx="4175697" cy="360363"/>
          </a:xfrm>
        </p:spPr>
        <p:txBody>
          <a:bodyPr>
            <a:noAutofit/>
          </a:bodyPr>
          <a:lstStyle>
            <a:lvl1pPr marL="0" indent="0">
              <a:buFont typeface="Arial" pitchFamily="34" charset="0"/>
              <a:buNone/>
              <a:defRPr sz="1000">
                <a:solidFill>
                  <a:schemeClr val="tx1">
                    <a:lumMod val="75000"/>
                    <a:lumOff val="25000"/>
                  </a:schemeClr>
                </a:solidFill>
              </a:defRPr>
            </a:lvl1pPr>
            <a:lvl2pPr marL="457200" indent="0">
              <a:buFont typeface="Arial" pitchFamily="34" charset="0"/>
              <a:buNone/>
              <a:defRPr sz="1000">
                <a:solidFill>
                  <a:schemeClr val="tx1">
                    <a:lumMod val="75000"/>
                    <a:lumOff val="25000"/>
                  </a:schemeClr>
                </a:solidFill>
              </a:defRPr>
            </a:lvl2pPr>
            <a:lvl3pPr marL="914400" indent="0">
              <a:buFont typeface="Arial" pitchFamily="34" charset="0"/>
              <a:buNone/>
              <a:defRPr sz="1000">
                <a:solidFill>
                  <a:schemeClr val="tx1">
                    <a:lumMod val="75000"/>
                    <a:lumOff val="25000"/>
                  </a:schemeClr>
                </a:solidFill>
              </a:defRPr>
            </a:lvl3pPr>
            <a:lvl4pPr marL="1371600" indent="0">
              <a:buFont typeface="Arial" pitchFamily="34" charset="0"/>
              <a:buNone/>
              <a:defRPr sz="1000">
                <a:solidFill>
                  <a:schemeClr val="tx1">
                    <a:lumMod val="75000"/>
                    <a:lumOff val="25000"/>
                  </a:schemeClr>
                </a:solidFill>
              </a:defRPr>
            </a:lvl4pPr>
            <a:lvl5pPr marL="1828800" indent="0">
              <a:buFont typeface="Arial" pitchFamily="34" charset="0"/>
              <a:buNone/>
              <a:defRPr sz="1000">
                <a:solidFill>
                  <a:schemeClr val="tx1">
                    <a:lumMod val="75000"/>
                    <a:lumOff val="25000"/>
                  </a:schemeClr>
                </a:solidFill>
              </a:defRPr>
            </a:lvl5pPr>
          </a:lstStyle>
          <a:p>
            <a:pPr lvl="0"/>
            <a:r>
              <a:rPr lang="es-ES"/>
              <a:t>Editar los estilos de texto del patrón</a:t>
            </a:r>
          </a:p>
        </p:txBody>
      </p:sp>
    </p:spTree>
    <p:extLst>
      <p:ext uri="{BB962C8B-B14F-4D97-AF65-F5344CB8AC3E}">
        <p14:creationId xmlns:p14="http://schemas.microsoft.com/office/powerpoint/2010/main" val="2195928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dirty="0"/>
          </a:p>
        </p:txBody>
      </p:sp>
      <p:sp>
        <p:nvSpPr>
          <p:cNvPr id="6" name="7 Marcador de texto"/>
          <p:cNvSpPr>
            <a:spLocks noGrp="1"/>
          </p:cNvSpPr>
          <p:nvPr>
            <p:ph type="body" sz="quarter" idx="10"/>
          </p:nvPr>
        </p:nvSpPr>
        <p:spPr>
          <a:xfrm>
            <a:off x="4499992" y="6308725"/>
            <a:ext cx="4175697" cy="360363"/>
          </a:xfrm>
        </p:spPr>
        <p:txBody>
          <a:bodyPr>
            <a:noAutofit/>
          </a:bodyPr>
          <a:lstStyle>
            <a:lvl1pPr marL="0" indent="0">
              <a:buFont typeface="Arial" pitchFamily="34" charset="0"/>
              <a:buNone/>
              <a:defRPr sz="1000">
                <a:solidFill>
                  <a:schemeClr val="tx1">
                    <a:lumMod val="75000"/>
                    <a:lumOff val="25000"/>
                  </a:schemeClr>
                </a:solidFill>
              </a:defRPr>
            </a:lvl1pPr>
            <a:lvl2pPr marL="457200" indent="0">
              <a:buFont typeface="Arial" pitchFamily="34" charset="0"/>
              <a:buNone/>
              <a:defRPr sz="1000">
                <a:solidFill>
                  <a:schemeClr val="tx1">
                    <a:lumMod val="75000"/>
                    <a:lumOff val="25000"/>
                  </a:schemeClr>
                </a:solidFill>
              </a:defRPr>
            </a:lvl2pPr>
            <a:lvl3pPr marL="914400" indent="0">
              <a:buFont typeface="Arial" pitchFamily="34" charset="0"/>
              <a:buNone/>
              <a:defRPr sz="1000">
                <a:solidFill>
                  <a:schemeClr val="tx1">
                    <a:lumMod val="75000"/>
                    <a:lumOff val="25000"/>
                  </a:schemeClr>
                </a:solidFill>
              </a:defRPr>
            </a:lvl3pPr>
            <a:lvl4pPr marL="1371600" indent="0">
              <a:buFont typeface="Arial" pitchFamily="34" charset="0"/>
              <a:buNone/>
              <a:defRPr sz="1000">
                <a:solidFill>
                  <a:schemeClr val="tx1">
                    <a:lumMod val="75000"/>
                    <a:lumOff val="25000"/>
                  </a:schemeClr>
                </a:solidFill>
              </a:defRPr>
            </a:lvl4pPr>
            <a:lvl5pPr marL="1828800" indent="0">
              <a:buFont typeface="Arial" pitchFamily="34" charset="0"/>
              <a:buNone/>
              <a:defRPr sz="1000">
                <a:solidFill>
                  <a:schemeClr val="tx1">
                    <a:lumMod val="75000"/>
                    <a:lumOff val="25000"/>
                  </a:schemeClr>
                </a:solidFill>
              </a:defRPr>
            </a:lvl5pPr>
          </a:lstStyle>
          <a:p>
            <a:pPr lvl="0"/>
            <a:r>
              <a:rPr lang="es-ES"/>
              <a:t>Editar los estilos de texto del patrón</a:t>
            </a:r>
          </a:p>
        </p:txBody>
      </p:sp>
    </p:spTree>
    <p:extLst>
      <p:ext uri="{BB962C8B-B14F-4D97-AF65-F5344CB8AC3E}">
        <p14:creationId xmlns:p14="http://schemas.microsoft.com/office/powerpoint/2010/main" val="3613044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5" name="7 Marcador de texto"/>
          <p:cNvSpPr>
            <a:spLocks noGrp="1"/>
          </p:cNvSpPr>
          <p:nvPr>
            <p:ph type="body" sz="quarter" idx="10"/>
          </p:nvPr>
        </p:nvSpPr>
        <p:spPr>
          <a:xfrm>
            <a:off x="4499992" y="6308725"/>
            <a:ext cx="4175697" cy="360363"/>
          </a:xfrm>
        </p:spPr>
        <p:txBody>
          <a:bodyPr>
            <a:noAutofit/>
          </a:bodyPr>
          <a:lstStyle>
            <a:lvl1pPr marL="0" indent="0">
              <a:buFont typeface="Arial" pitchFamily="34" charset="0"/>
              <a:buNone/>
              <a:defRPr sz="1000">
                <a:solidFill>
                  <a:schemeClr val="tx1">
                    <a:lumMod val="75000"/>
                    <a:lumOff val="25000"/>
                  </a:schemeClr>
                </a:solidFill>
              </a:defRPr>
            </a:lvl1pPr>
            <a:lvl2pPr marL="457200" indent="0">
              <a:buFont typeface="Arial" pitchFamily="34" charset="0"/>
              <a:buNone/>
              <a:defRPr sz="1000">
                <a:solidFill>
                  <a:schemeClr val="tx1">
                    <a:lumMod val="75000"/>
                    <a:lumOff val="25000"/>
                  </a:schemeClr>
                </a:solidFill>
              </a:defRPr>
            </a:lvl2pPr>
            <a:lvl3pPr marL="914400" indent="0">
              <a:buFont typeface="Arial" pitchFamily="34" charset="0"/>
              <a:buNone/>
              <a:defRPr sz="1000">
                <a:solidFill>
                  <a:schemeClr val="tx1">
                    <a:lumMod val="75000"/>
                    <a:lumOff val="25000"/>
                  </a:schemeClr>
                </a:solidFill>
              </a:defRPr>
            </a:lvl3pPr>
            <a:lvl4pPr marL="1371600" indent="0">
              <a:buFont typeface="Arial" pitchFamily="34" charset="0"/>
              <a:buNone/>
              <a:defRPr sz="1000">
                <a:solidFill>
                  <a:schemeClr val="tx1">
                    <a:lumMod val="75000"/>
                    <a:lumOff val="25000"/>
                  </a:schemeClr>
                </a:solidFill>
              </a:defRPr>
            </a:lvl4pPr>
            <a:lvl5pPr marL="1828800" indent="0">
              <a:buFont typeface="Arial" pitchFamily="34" charset="0"/>
              <a:buNone/>
              <a:defRPr sz="1000">
                <a:solidFill>
                  <a:schemeClr val="tx1">
                    <a:lumMod val="75000"/>
                    <a:lumOff val="25000"/>
                  </a:schemeClr>
                </a:solidFill>
              </a:defRPr>
            </a:lvl5pPr>
          </a:lstStyle>
          <a:p>
            <a:pPr lvl="0"/>
            <a:r>
              <a:rPr lang="es-ES"/>
              <a:t>Editar los estilos de texto del patrón</a:t>
            </a:r>
          </a:p>
        </p:txBody>
      </p:sp>
    </p:spTree>
    <p:extLst>
      <p:ext uri="{BB962C8B-B14F-4D97-AF65-F5344CB8AC3E}">
        <p14:creationId xmlns:p14="http://schemas.microsoft.com/office/powerpoint/2010/main" val="2915077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755576" y="273050"/>
            <a:ext cx="7128792" cy="635670"/>
          </a:xfrm>
        </p:spPr>
        <p:txBody>
          <a:bodyPr anchor="b"/>
          <a:lstStyle>
            <a:lvl1pPr algn="l">
              <a:defRPr sz="4000" b="1"/>
            </a:lvl1pPr>
          </a:lstStyle>
          <a:p>
            <a:r>
              <a:rPr lang="es-ES"/>
              <a:t>Haga clic para modificar el estilo de título del patrón</a:t>
            </a:r>
            <a:endParaRPr lang="es-CL" dirty="0"/>
          </a:p>
        </p:txBody>
      </p:sp>
      <p:sp>
        <p:nvSpPr>
          <p:cNvPr id="3" name="2 Marcador de contenido"/>
          <p:cNvSpPr>
            <a:spLocks noGrp="1"/>
          </p:cNvSpPr>
          <p:nvPr>
            <p:ph idx="1"/>
          </p:nvPr>
        </p:nvSpPr>
        <p:spPr>
          <a:xfrm>
            <a:off x="3575050" y="1412776"/>
            <a:ext cx="5111750" cy="4713387"/>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8" name="7 Marcador de texto"/>
          <p:cNvSpPr>
            <a:spLocks noGrp="1"/>
          </p:cNvSpPr>
          <p:nvPr>
            <p:ph type="body" sz="quarter" idx="10"/>
          </p:nvPr>
        </p:nvSpPr>
        <p:spPr>
          <a:xfrm>
            <a:off x="4499992" y="6308725"/>
            <a:ext cx="4175697" cy="360363"/>
          </a:xfrm>
        </p:spPr>
        <p:txBody>
          <a:bodyPr>
            <a:noAutofit/>
          </a:bodyPr>
          <a:lstStyle>
            <a:lvl1pPr marL="0" indent="0">
              <a:buFont typeface="Arial" pitchFamily="34" charset="0"/>
              <a:buNone/>
              <a:defRPr sz="1000">
                <a:solidFill>
                  <a:schemeClr val="tx1">
                    <a:lumMod val="75000"/>
                    <a:lumOff val="25000"/>
                  </a:schemeClr>
                </a:solidFill>
              </a:defRPr>
            </a:lvl1pPr>
            <a:lvl2pPr marL="457200" indent="0">
              <a:buFont typeface="Arial" pitchFamily="34" charset="0"/>
              <a:buNone/>
              <a:defRPr sz="1000">
                <a:solidFill>
                  <a:schemeClr val="tx1">
                    <a:lumMod val="75000"/>
                    <a:lumOff val="25000"/>
                  </a:schemeClr>
                </a:solidFill>
              </a:defRPr>
            </a:lvl2pPr>
            <a:lvl3pPr marL="914400" indent="0">
              <a:buFont typeface="Arial" pitchFamily="34" charset="0"/>
              <a:buNone/>
              <a:defRPr sz="1000">
                <a:solidFill>
                  <a:schemeClr val="tx1">
                    <a:lumMod val="75000"/>
                    <a:lumOff val="25000"/>
                  </a:schemeClr>
                </a:solidFill>
              </a:defRPr>
            </a:lvl3pPr>
            <a:lvl4pPr marL="1371600" indent="0">
              <a:buFont typeface="Arial" pitchFamily="34" charset="0"/>
              <a:buNone/>
              <a:defRPr sz="1000">
                <a:solidFill>
                  <a:schemeClr val="tx1">
                    <a:lumMod val="75000"/>
                    <a:lumOff val="25000"/>
                  </a:schemeClr>
                </a:solidFill>
              </a:defRPr>
            </a:lvl4pPr>
            <a:lvl5pPr marL="1828800" indent="0">
              <a:buFont typeface="Arial" pitchFamily="34" charset="0"/>
              <a:buNone/>
              <a:defRPr sz="1000">
                <a:solidFill>
                  <a:schemeClr val="tx1">
                    <a:lumMod val="75000"/>
                    <a:lumOff val="25000"/>
                  </a:schemeClr>
                </a:solidFill>
              </a:defRPr>
            </a:lvl5pPr>
          </a:lstStyle>
          <a:p>
            <a:pPr lvl="0"/>
            <a:r>
              <a:rPr lang="es-ES"/>
              <a:t>Editar los estilos de texto del patrón</a:t>
            </a:r>
          </a:p>
        </p:txBody>
      </p:sp>
    </p:spTree>
    <p:extLst>
      <p:ext uri="{BB962C8B-B14F-4D97-AF65-F5344CB8AC3E}">
        <p14:creationId xmlns:p14="http://schemas.microsoft.com/office/powerpoint/2010/main" val="3801524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7467904" cy="649164"/>
          </a:xfrm>
          <a:prstGeom prst="rect">
            <a:avLst/>
          </a:prstGeom>
        </p:spPr>
        <p:txBody>
          <a:bodyPr vert="horz" lIns="91440" tIns="45720" rIns="91440" bIns="45720" rtlCol="0" anchor="ctr">
            <a:noAutofit/>
          </a:bodyPr>
          <a:lstStyle/>
          <a:p>
            <a:r>
              <a:rPr lang="es-ES" dirty="0"/>
              <a:t>Haga clic para modificar el estilo de título del patrón</a:t>
            </a:r>
            <a:endParaRPr lang="es-CL" dirty="0"/>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pic>
        <p:nvPicPr>
          <p:cNvPr id="7" name="6 Imagen"/>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925104" y="260648"/>
            <a:ext cx="1222818" cy="663154"/>
          </a:xfrm>
          <a:prstGeom prst="rect">
            <a:avLst/>
          </a:prstGeom>
        </p:spPr>
      </p:pic>
      <p:sp>
        <p:nvSpPr>
          <p:cNvPr id="8" name="7 Rectángulo"/>
          <p:cNvSpPr/>
          <p:nvPr userDrawn="1"/>
        </p:nvSpPr>
        <p:spPr>
          <a:xfrm>
            <a:off x="0" y="0"/>
            <a:ext cx="179512"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cxnSp>
        <p:nvCxnSpPr>
          <p:cNvPr id="9" name="8 Conector recto"/>
          <p:cNvCxnSpPr/>
          <p:nvPr userDrawn="1"/>
        </p:nvCxnSpPr>
        <p:spPr>
          <a:xfrm>
            <a:off x="755576" y="1014399"/>
            <a:ext cx="8110435" cy="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2089361"/>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61" r:id="rId11"/>
    <p:sldLayoutId id="2147483663" r:id="rId12"/>
    <p:sldLayoutId id="2147483664" r:id="rId13"/>
    <p:sldLayoutId id="2147483665" r:id="rId14"/>
    <p:sldLayoutId id="2147483666" r:id="rId15"/>
    <p:sldLayoutId id="2147483667" r:id="rId16"/>
  </p:sldLayoutIdLst>
  <p:txStyles>
    <p:titleStyle>
      <a:lvl1pPr algn="ctr" defTabSz="914400" rtl="0" eaLnBrk="1" latinLnBrk="0" hangingPunct="1">
        <a:spcBef>
          <a:spcPct val="0"/>
        </a:spcBef>
        <a:buNone/>
        <a:defRPr sz="4000" b="1" kern="1200">
          <a:solidFill>
            <a:srgbClr val="0066FF"/>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png"/><Relationship Id="rId7" Type="http://schemas.openxmlformats.org/officeDocument/2006/relationships/image" Target="../media/image8.emf"/><Relationship Id="rId2" Type="http://schemas.openxmlformats.org/officeDocument/2006/relationships/image" Target="../media/image3.jpeg"/><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5.png"/><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39.png"/><Relationship Id="rId11" Type="http://schemas.openxmlformats.org/officeDocument/2006/relationships/image" Target="../media/image43.png"/><Relationship Id="rId5" Type="http://schemas.microsoft.com/office/2007/relationships/hdphoto" Target="../media/hdphoto1.wdp"/><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41.png"/><Relationship Id="rId1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emf"/><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9.emf"/><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47.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3.xml"/><Relationship Id="rId5" Type="http://schemas.openxmlformats.org/officeDocument/2006/relationships/image" Target="../media/image72.jpg"/><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6.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6.xml"/><Relationship Id="rId4" Type="http://schemas.openxmlformats.org/officeDocument/2006/relationships/image" Target="../media/image88.png"/></Relationships>
</file>

<file path=ppt/slides/_rels/slide6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6.xml"/><Relationship Id="rId4" Type="http://schemas.openxmlformats.org/officeDocument/2006/relationships/image" Target="../media/image9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1.xml"/><Relationship Id="rId4" Type="http://schemas.openxmlformats.org/officeDocument/2006/relationships/image" Target="../media/image99.png"/></Relationships>
</file>

<file path=ppt/slides/_rels/slide69.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74.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7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7.tif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49.emf"/><Relationship Id="rId1" Type="http://schemas.openxmlformats.org/officeDocument/2006/relationships/slideLayout" Target="../slideLayouts/slideLayout11.xml"/><Relationship Id="rId6" Type="http://schemas.openxmlformats.org/officeDocument/2006/relationships/image" Target="../media/image121.jpeg"/><Relationship Id="rId5" Type="http://schemas.openxmlformats.org/officeDocument/2006/relationships/image" Target="../media/image120.emf"/><Relationship Id="rId4" Type="http://schemas.openxmlformats.org/officeDocument/2006/relationships/image" Target="../media/image119.png"/></Relationships>
</file>

<file path=ppt/slides/_rels/slide7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49.emf"/><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 Id="rId4" Type="http://schemas.openxmlformats.org/officeDocument/2006/relationships/image" Target="../media/image125.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CL" dirty="0"/>
              <a:t>Consejo de Coordinación </a:t>
            </a:r>
            <a:br>
              <a:rPr lang="es-CL" dirty="0"/>
            </a:br>
            <a:r>
              <a:rPr lang="es-CL" dirty="0"/>
              <a:t>Ciudad Puerto San Antonio</a:t>
            </a:r>
            <a:br>
              <a:rPr lang="es-CL" dirty="0"/>
            </a:br>
            <a:endParaRPr lang="es-CL" dirty="0"/>
          </a:p>
        </p:txBody>
      </p:sp>
      <p:sp>
        <p:nvSpPr>
          <p:cNvPr id="3" name="2 Subtítulo"/>
          <p:cNvSpPr>
            <a:spLocks noGrp="1"/>
          </p:cNvSpPr>
          <p:nvPr>
            <p:ph type="subTitle" idx="1"/>
          </p:nvPr>
        </p:nvSpPr>
        <p:spPr>
          <a:xfrm>
            <a:off x="1371600" y="3943355"/>
            <a:ext cx="6400800" cy="1752600"/>
          </a:xfrm>
        </p:spPr>
        <p:txBody>
          <a:bodyPr/>
          <a:lstStyle/>
          <a:p>
            <a:r>
              <a:rPr lang="es-CL" dirty="0"/>
              <a:t>Propuesta de Materias a Tratar 2018 - 2019</a:t>
            </a:r>
          </a:p>
        </p:txBody>
      </p:sp>
    </p:spTree>
    <p:extLst>
      <p:ext uri="{BB962C8B-B14F-4D97-AF65-F5344CB8AC3E}">
        <p14:creationId xmlns:p14="http://schemas.microsoft.com/office/powerpoint/2010/main" val="3496446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BA9E463E-E930-47BE-8851-ACF9772C95AE}"/>
              </a:ext>
            </a:extLst>
          </p:cNvPr>
          <p:cNvSpPr txBox="1">
            <a:spLocks/>
          </p:cNvSpPr>
          <p:nvPr/>
        </p:nvSpPr>
        <p:spPr>
          <a:xfrm>
            <a:off x="452869" y="260648"/>
            <a:ext cx="7467904" cy="649164"/>
          </a:xfrm>
          <a:prstGeom prst="rect">
            <a:avLst/>
          </a:prstGeom>
        </p:spPr>
        <p:txBody>
          <a:bodyPr/>
          <a:lstStyle>
            <a:lvl1pPr algn="ctr" defTabSz="914400" rtl="0" eaLnBrk="1" latinLnBrk="0" hangingPunct="1">
              <a:spcBef>
                <a:spcPct val="0"/>
              </a:spcBef>
              <a:buNone/>
              <a:defRPr sz="4000" b="1" kern="1200">
                <a:solidFill>
                  <a:srgbClr val="0066FF"/>
                </a:solidFill>
                <a:latin typeface="+mj-lt"/>
                <a:ea typeface="+mj-ea"/>
                <a:cs typeface="+mj-cs"/>
              </a:defRPr>
            </a:lvl1pPr>
          </a:lstStyle>
          <a:p>
            <a:r>
              <a:rPr lang="es-ES" altLang="es-CL" sz="3200"/>
              <a:t>Ruta 66 de la fruta: trazado y ajustes</a:t>
            </a:r>
            <a:endParaRPr lang="es-ES" sz="3200" dirty="0"/>
          </a:p>
        </p:txBody>
      </p:sp>
      <p:sp>
        <p:nvSpPr>
          <p:cNvPr id="4" name="3 Rectángulo">
            <a:extLst>
              <a:ext uri="{FF2B5EF4-FFF2-40B4-BE49-F238E27FC236}">
                <a16:creationId xmlns:a16="http://schemas.microsoft.com/office/drawing/2014/main" id="{1058448B-3EE4-409D-A291-5A1019E83D8E}"/>
              </a:ext>
            </a:extLst>
          </p:cNvPr>
          <p:cNvSpPr/>
          <p:nvPr/>
        </p:nvSpPr>
        <p:spPr>
          <a:xfrm>
            <a:off x="683568" y="1214750"/>
            <a:ext cx="8280401" cy="3277820"/>
          </a:xfrm>
          <a:prstGeom prst="rect">
            <a:avLst/>
          </a:prstGeom>
        </p:spPr>
        <p:txBody>
          <a:bodyPr wrap="square">
            <a:spAutoFit/>
          </a:bodyPr>
          <a:lstStyle/>
          <a:p>
            <a:r>
              <a:rPr lang="es-ES" b="1" dirty="0"/>
              <a:t>Ruta de la Fruta:</a:t>
            </a:r>
          </a:p>
          <a:p>
            <a:endParaRPr lang="es-ES" b="1" dirty="0"/>
          </a:p>
          <a:p>
            <a:pPr marL="285750" indent="-285750">
              <a:buFont typeface="Arial" panose="020B0604020202020204" pitchFamily="34" charset="0"/>
              <a:buChar char="•"/>
            </a:pPr>
            <a:r>
              <a:rPr lang="es-ES" dirty="0"/>
              <a:t>Se publican Aclaraciones 8 y 9 en los meses de enero y febrero 2019. Circular 8 realiza ajustes técnicos y administrativos. Circular 9 modifica plazo de presentación de propuestas. Camba Jefe de Proyecto , José Sánchez</a:t>
            </a:r>
          </a:p>
          <a:p>
            <a:pPr marL="285750" indent="-285750">
              <a:lnSpc>
                <a:spcPct val="150000"/>
              </a:lnSpc>
              <a:buFont typeface="Arial" panose="020B0604020202020204" pitchFamily="34" charset="0"/>
              <a:buChar char="•"/>
            </a:pPr>
            <a:r>
              <a:rPr lang="es-ES" dirty="0"/>
              <a:t>Se mantienen las 19 empresas que han comprado antecedentes. Plazo máximo de concesión 540 meses. (45 años). Se diseño conceptual de defensas fluviales.(rango costo  UF750.000 - UF1.000.000)</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endParaRPr lang="es-ES" dirty="0"/>
          </a:p>
        </p:txBody>
      </p:sp>
      <p:pic>
        <p:nvPicPr>
          <p:cNvPr id="5" name="Imagen 4">
            <a:extLst>
              <a:ext uri="{FF2B5EF4-FFF2-40B4-BE49-F238E27FC236}">
                <a16:creationId xmlns:a16="http://schemas.microsoft.com/office/drawing/2014/main" id="{B3E8F158-9D2A-473B-804D-6EA0C6F0D03E}"/>
              </a:ext>
            </a:extLst>
          </p:cNvPr>
          <p:cNvPicPr>
            <a:picLocks noChangeAspect="1"/>
          </p:cNvPicPr>
          <p:nvPr/>
        </p:nvPicPr>
        <p:blipFill>
          <a:blip r:embed="rId2"/>
          <a:stretch>
            <a:fillRect/>
          </a:stretch>
        </p:blipFill>
        <p:spPr>
          <a:xfrm>
            <a:off x="457200" y="4138850"/>
            <a:ext cx="8229600" cy="1071746"/>
          </a:xfrm>
          <a:prstGeom prst="rect">
            <a:avLst/>
          </a:prstGeom>
        </p:spPr>
      </p:pic>
      <p:pic>
        <p:nvPicPr>
          <p:cNvPr id="6" name="Imagen 5">
            <a:extLst>
              <a:ext uri="{FF2B5EF4-FFF2-40B4-BE49-F238E27FC236}">
                <a16:creationId xmlns:a16="http://schemas.microsoft.com/office/drawing/2014/main" id="{5978774C-2283-40C1-9FB9-B3F386332E85}"/>
              </a:ext>
            </a:extLst>
          </p:cNvPr>
          <p:cNvPicPr>
            <a:picLocks noChangeAspect="1"/>
          </p:cNvPicPr>
          <p:nvPr/>
        </p:nvPicPr>
        <p:blipFill>
          <a:blip r:embed="rId3"/>
          <a:stretch>
            <a:fillRect/>
          </a:stretch>
        </p:blipFill>
        <p:spPr>
          <a:xfrm>
            <a:off x="571500" y="5243902"/>
            <a:ext cx="8297875" cy="1281442"/>
          </a:xfrm>
          <a:prstGeom prst="rect">
            <a:avLst/>
          </a:prstGeom>
        </p:spPr>
      </p:pic>
    </p:spTree>
    <p:extLst>
      <p:ext uri="{BB962C8B-B14F-4D97-AF65-F5344CB8AC3E}">
        <p14:creationId xmlns:p14="http://schemas.microsoft.com/office/powerpoint/2010/main" val="2331223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60260B-B6B7-4DC2-8967-7DB92A6FBC04}"/>
              </a:ext>
            </a:extLst>
          </p:cNvPr>
          <p:cNvSpPr>
            <a:spLocks noGrp="1"/>
          </p:cNvSpPr>
          <p:nvPr>
            <p:ph type="title"/>
          </p:nvPr>
        </p:nvSpPr>
        <p:spPr>
          <a:xfrm>
            <a:off x="452869" y="260648"/>
            <a:ext cx="7467904" cy="649164"/>
          </a:xfrm>
        </p:spPr>
        <p:txBody>
          <a:bodyPr/>
          <a:lstStyle/>
          <a:p>
            <a:r>
              <a:rPr lang="es-ES_tradnl" sz="3200" dirty="0"/>
              <a:t>Autopista del Sol</a:t>
            </a:r>
            <a:endParaRPr lang="es-ES" sz="3200" dirty="0"/>
          </a:p>
        </p:txBody>
      </p:sp>
      <p:sp>
        <p:nvSpPr>
          <p:cNvPr id="5" name="Rectángulo 4">
            <a:extLst>
              <a:ext uri="{FF2B5EF4-FFF2-40B4-BE49-F238E27FC236}">
                <a16:creationId xmlns:a16="http://schemas.microsoft.com/office/drawing/2014/main" id="{FD00D813-72AF-4851-AEBA-E7D6643C697F}"/>
              </a:ext>
            </a:extLst>
          </p:cNvPr>
          <p:cNvSpPr/>
          <p:nvPr/>
        </p:nvSpPr>
        <p:spPr>
          <a:xfrm>
            <a:off x="8279904" y="6389514"/>
            <a:ext cx="864096" cy="468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D2E17ED4-D99A-491C-B1A6-A09AC5FC3A6C}"/>
              </a:ext>
            </a:extLst>
          </p:cNvPr>
          <p:cNvSpPr txBox="1"/>
          <p:nvPr/>
        </p:nvSpPr>
        <p:spPr>
          <a:xfrm>
            <a:off x="811811" y="1742738"/>
            <a:ext cx="5731612" cy="461657"/>
          </a:xfrm>
          <a:prstGeom prst="rect">
            <a:avLst/>
          </a:prstGeom>
          <a:noFill/>
        </p:spPr>
        <p:txBody>
          <a:bodyPr wrap="square" lIns="91432" tIns="45716" rIns="91432" bIns="45716" rtlCol="0" anchor="ctr">
            <a:spAutoFit/>
          </a:bodyPr>
          <a:lstStyle/>
          <a:p>
            <a:r>
              <a:rPr lang="es-ES_tradnl" sz="2400" b="1" dirty="0">
                <a:solidFill>
                  <a:schemeClr val="bg1"/>
                </a:solidFill>
                <a:latin typeface="Arial"/>
                <a:cs typeface="Arial"/>
              </a:rPr>
              <a:t>3. Autopista del Sol</a:t>
            </a:r>
            <a:endParaRPr lang="es-ES" sz="2100" dirty="0">
              <a:solidFill>
                <a:schemeClr val="bg1"/>
              </a:solidFill>
              <a:latin typeface="Arial"/>
              <a:cs typeface="Arial"/>
            </a:endParaRPr>
          </a:p>
        </p:txBody>
      </p:sp>
      <p:pic>
        <p:nvPicPr>
          <p:cNvPr id="11" name="Imagen 10" descr="colsa.jpg">
            <a:extLst>
              <a:ext uri="{FF2B5EF4-FFF2-40B4-BE49-F238E27FC236}">
                <a16:creationId xmlns:a16="http://schemas.microsoft.com/office/drawing/2014/main" id="{3FC9C86F-78A3-4C63-B0CE-E596EBB621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46455" y="1665529"/>
            <a:ext cx="655980" cy="692148"/>
          </a:xfrm>
          <a:prstGeom prst="rect">
            <a:avLst/>
          </a:prstGeom>
        </p:spPr>
      </p:pic>
      <p:sp>
        <p:nvSpPr>
          <p:cNvPr id="12" name="Marcador de número de diapositiva 5">
            <a:extLst>
              <a:ext uri="{FF2B5EF4-FFF2-40B4-BE49-F238E27FC236}">
                <a16:creationId xmlns:a16="http://schemas.microsoft.com/office/drawing/2014/main" id="{A8FEBA55-C5B6-4410-8C16-695FA8D4903C}"/>
              </a:ext>
            </a:extLst>
          </p:cNvPr>
          <p:cNvSpPr txBox="1">
            <a:spLocks/>
          </p:cNvSpPr>
          <p:nvPr/>
        </p:nvSpPr>
        <p:spPr>
          <a:xfrm>
            <a:off x="6990140" y="6281029"/>
            <a:ext cx="2057400" cy="273844"/>
          </a:xfrm>
          <a:prstGeom prst="rect">
            <a:avLst/>
          </a:prstGeom>
        </p:spPr>
        <p:txBody>
          <a:bodyPr vert="horz" lIns="71316" tIns="35658" rIns="71316" bIns="35658" rtlCol="0" anchor="ctr"/>
          <a:lstStyle>
            <a:defPPr>
              <a:defRPr lang="es-CL"/>
            </a:defPPr>
            <a:lvl1pPr marL="0" algn="r" defTabSz="713160" rtl="0" eaLnBrk="1" latinLnBrk="0" hangingPunct="1">
              <a:defRPr sz="900" kern="1200">
                <a:solidFill>
                  <a:schemeClr val="tx1">
                    <a:tint val="75000"/>
                  </a:schemeClr>
                </a:solidFill>
                <a:latin typeface="+mn-lt"/>
                <a:ea typeface="+mn-ea"/>
                <a:cs typeface="+mn-cs"/>
              </a:defRPr>
            </a:lvl1pPr>
            <a:lvl2pPr marL="356580" algn="l" defTabSz="713160" rtl="0" eaLnBrk="1" latinLnBrk="0" hangingPunct="1">
              <a:defRPr sz="1400" kern="1200">
                <a:solidFill>
                  <a:schemeClr val="tx1"/>
                </a:solidFill>
                <a:latin typeface="+mn-lt"/>
                <a:ea typeface="+mn-ea"/>
                <a:cs typeface="+mn-cs"/>
              </a:defRPr>
            </a:lvl2pPr>
            <a:lvl3pPr marL="713160" algn="l" defTabSz="713160" rtl="0" eaLnBrk="1" latinLnBrk="0" hangingPunct="1">
              <a:defRPr sz="1400" kern="1200">
                <a:solidFill>
                  <a:schemeClr val="tx1"/>
                </a:solidFill>
                <a:latin typeface="+mn-lt"/>
                <a:ea typeface="+mn-ea"/>
                <a:cs typeface="+mn-cs"/>
              </a:defRPr>
            </a:lvl3pPr>
            <a:lvl4pPr marL="1069740" algn="l" defTabSz="713160" rtl="0" eaLnBrk="1" latinLnBrk="0" hangingPunct="1">
              <a:defRPr sz="1400" kern="1200">
                <a:solidFill>
                  <a:schemeClr val="tx1"/>
                </a:solidFill>
                <a:latin typeface="+mn-lt"/>
                <a:ea typeface="+mn-ea"/>
                <a:cs typeface="+mn-cs"/>
              </a:defRPr>
            </a:lvl4pPr>
            <a:lvl5pPr marL="1426320" algn="l" defTabSz="713160" rtl="0" eaLnBrk="1" latinLnBrk="0" hangingPunct="1">
              <a:defRPr sz="1400" kern="1200">
                <a:solidFill>
                  <a:schemeClr val="tx1"/>
                </a:solidFill>
                <a:latin typeface="+mn-lt"/>
                <a:ea typeface="+mn-ea"/>
                <a:cs typeface="+mn-cs"/>
              </a:defRPr>
            </a:lvl5pPr>
            <a:lvl6pPr marL="1782902" algn="l" defTabSz="713160" rtl="0" eaLnBrk="1" latinLnBrk="0" hangingPunct="1">
              <a:defRPr sz="1400" kern="1200">
                <a:solidFill>
                  <a:schemeClr val="tx1"/>
                </a:solidFill>
                <a:latin typeface="+mn-lt"/>
                <a:ea typeface="+mn-ea"/>
                <a:cs typeface="+mn-cs"/>
              </a:defRPr>
            </a:lvl6pPr>
            <a:lvl7pPr marL="2139482" algn="l" defTabSz="713160" rtl="0" eaLnBrk="1" latinLnBrk="0" hangingPunct="1">
              <a:defRPr sz="1400" kern="1200">
                <a:solidFill>
                  <a:schemeClr val="tx1"/>
                </a:solidFill>
                <a:latin typeface="+mn-lt"/>
                <a:ea typeface="+mn-ea"/>
                <a:cs typeface="+mn-cs"/>
              </a:defRPr>
            </a:lvl7pPr>
            <a:lvl8pPr marL="2496062" algn="l" defTabSz="713160" rtl="0" eaLnBrk="1" latinLnBrk="0" hangingPunct="1">
              <a:defRPr sz="1400" kern="1200">
                <a:solidFill>
                  <a:schemeClr val="tx1"/>
                </a:solidFill>
                <a:latin typeface="+mn-lt"/>
                <a:ea typeface="+mn-ea"/>
                <a:cs typeface="+mn-cs"/>
              </a:defRPr>
            </a:lvl8pPr>
            <a:lvl9pPr marL="2852644" algn="l" defTabSz="713160" rtl="0" eaLnBrk="1" latinLnBrk="0" hangingPunct="1">
              <a:defRPr sz="1400" kern="1200">
                <a:solidFill>
                  <a:schemeClr val="tx1"/>
                </a:solidFill>
                <a:latin typeface="+mn-lt"/>
                <a:ea typeface="+mn-ea"/>
                <a:cs typeface="+mn-cs"/>
              </a:defRPr>
            </a:lvl9pPr>
          </a:lstStyle>
          <a:p>
            <a:fld id="{2F8AECD5-AE4A-421D-A385-FC2AF91320ED}" type="slidenum">
              <a:rPr lang="es-CL" smtClean="0">
                <a:solidFill>
                  <a:schemeClr val="tx1">
                    <a:lumMod val="50000"/>
                    <a:lumOff val="50000"/>
                  </a:schemeClr>
                </a:solidFill>
              </a:rPr>
              <a:pPr/>
              <a:t>11</a:t>
            </a:fld>
            <a:endParaRPr lang="es-CL" dirty="0">
              <a:solidFill>
                <a:schemeClr val="tx1">
                  <a:lumMod val="50000"/>
                  <a:lumOff val="50000"/>
                </a:schemeClr>
              </a:solidFill>
            </a:endParaRPr>
          </a:p>
        </p:txBody>
      </p:sp>
      <p:pic>
        <p:nvPicPr>
          <p:cNvPr id="13" name="Imagen 12">
            <a:extLst>
              <a:ext uri="{FF2B5EF4-FFF2-40B4-BE49-F238E27FC236}">
                <a16:creationId xmlns:a16="http://schemas.microsoft.com/office/drawing/2014/main" id="{08F2556E-76C1-4F7B-B1B9-79998DE0F21A}"/>
              </a:ext>
            </a:extLst>
          </p:cNvPr>
          <p:cNvPicPr>
            <a:picLocks noChangeAspect="1"/>
          </p:cNvPicPr>
          <p:nvPr/>
        </p:nvPicPr>
        <p:blipFill rotWithShape="1">
          <a:blip r:embed="rId3"/>
          <a:srcRect l="25806" t="7885" r="24436" b="4216"/>
          <a:stretch/>
        </p:blipFill>
        <p:spPr>
          <a:xfrm>
            <a:off x="4654134" y="2040010"/>
            <a:ext cx="4393406" cy="4188505"/>
          </a:xfrm>
          <a:prstGeom prst="rect">
            <a:avLst/>
          </a:prstGeom>
        </p:spPr>
      </p:pic>
      <p:pic>
        <p:nvPicPr>
          <p:cNvPr id="15" name="Imagen 14">
            <a:extLst>
              <a:ext uri="{FF2B5EF4-FFF2-40B4-BE49-F238E27FC236}">
                <a16:creationId xmlns:a16="http://schemas.microsoft.com/office/drawing/2014/main" id="{B1DCF834-993C-4B23-9567-37455EE70C64}"/>
              </a:ext>
            </a:extLst>
          </p:cNvPr>
          <p:cNvPicPr>
            <a:picLocks noChangeAspect="1"/>
          </p:cNvPicPr>
          <p:nvPr/>
        </p:nvPicPr>
        <p:blipFill>
          <a:blip r:embed="rId4"/>
          <a:stretch>
            <a:fillRect/>
          </a:stretch>
        </p:blipFill>
        <p:spPr>
          <a:xfrm>
            <a:off x="262118" y="2651456"/>
            <a:ext cx="4307681" cy="2965611"/>
          </a:xfrm>
          <a:prstGeom prst="rect">
            <a:avLst/>
          </a:prstGeom>
        </p:spPr>
      </p:pic>
    </p:spTree>
    <p:extLst>
      <p:ext uri="{BB962C8B-B14F-4D97-AF65-F5344CB8AC3E}">
        <p14:creationId xmlns:p14="http://schemas.microsoft.com/office/powerpoint/2010/main" val="3304970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60260B-B6B7-4DC2-8967-7DB92A6FBC04}"/>
              </a:ext>
            </a:extLst>
          </p:cNvPr>
          <p:cNvSpPr>
            <a:spLocks noGrp="1"/>
          </p:cNvSpPr>
          <p:nvPr>
            <p:ph type="title"/>
          </p:nvPr>
        </p:nvSpPr>
        <p:spPr>
          <a:xfrm>
            <a:off x="452869" y="260648"/>
            <a:ext cx="7467904" cy="649164"/>
          </a:xfrm>
        </p:spPr>
        <p:txBody>
          <a:bodyPr/>
          <a:lstStyle/>
          <a:p>
            <a:r>
              <a:rPr lang="es-ES_tradnl" sz="3200" dirty="0"/>
              <a:t>Autopista del Sol: necesidades</a:t>
            </a:r>
            <a:endParaRPr lang="es-ES" sz="3200" dirty="0"/>
          </a:p>
        </p:txBody>
      </p:sp>
      <p:sp>
        <p:nvSpPr>
          <p:cNvPr id="5" name="Rectángulo 4">
            <a:extLst>
              <a:ext uri="{FF2B5EF4-FFF2-40B4-BE49-F238E27FC236}">
                <a16:creationId xmlns:a16="http://schemas.microsoft.com/office/drawing/2014/main" id="{FD00D813-72AF-4851-AEBA-E7D6643C697F}"/>
              </a:ext>
            </a:extLst>
          </p:cNvPr>
          <p:cNvSpPr/>
          <p:nvPr/>
        </p:nvSpPr>
        <p:spPr>
          <a:xfrm>
            <a:off x="8279904" y="6389514"/>
            <a:ext cx="864096" cy="468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8A09E922-946B-45EE-8A0A-9247BA8180DD}"/>
              </a:ext>
            </a:extLst>
          </p:cNvPr>
          <p:cNvSpPr/>
          <p:nvPr/>
        </p:nvSpPr>
        <p:spPr>
          <a:xfrm>
            <a:off x="575222" y="1344825"/>
            <a:ext cx="6661074" cy="5324535"/>
          </a:xfrm>
          <a:prstGeom prst="rect">
            <a:avLst/>
          </a:prstGeom>
        </p:spPr>
        <p:txBody>
          <a:bodyPr wrap="square">
            <a:spAutoFit/>
          </a:bodyPr>
          <a:lstStyle/>
          <a:p>
            <a:r>
              <a:rPr lang="es-ES" sz="1600" dirty="0">
                <a:latin typeface="Calibri" panose="020F0502020204030204" pitchFamily="34" charset="0"/>
                <a:ea typeface="Calibri" panose="020F0502020204030204" pitchFamily="34" charset="0"/>
              </a:rPr>
              <a:t>1. Iluminación en Pasarelas/ Paso bajo nivel luz día (Trinchera)</a:t>
            </a:r>
            <a:endParaRPr lang="es-CL" sz="1600" dirty="0">
              <a:latin typeface="Calibri" panose="020F0502020204030204" pitchFamily="34" charset="0"/>
              <a:ea typeface="Calibri" panose="020F0502020204030204" pitchFamily="34" charset="0"/>
            </a:endParaRPr>
          </a:p>
          <a:p>
            <a:r>
              <a:rPr lang="es-ES" sz="1600" dirty="0">
                <a:latin typeface="Calibri" panose="020F0502020204030204" pitchFamily="34" charset="0"/>
                <a:ea typeface="Calibri" panose="020F0502020204030204" pitchFamily="34" charset="0"/>
              </a:rPr>
              <a:t>2. Área de Descanso/regulación para Camiones Malvilla</a:t>
            </a:r>
            <a:endParaRPr lang="es-CL" sz="1600" dirty="0">
              <a:latin typeface="Calibri" panose="020F0502020204030204" pitchFamily="34" charset="0"/>
              <a:ea typeface="Calibri" panose="020F0502020204030204" pitchFamily="34" charset="0"/>
            </a:endParaRPr>
          </a:p>
          <a:p>
            <a:r>
              <a:rPr lang="es-ES" sz="1600" dirty="0">
                <a:latin typeface="Calibri" panose="020F0502020204030204" pitchFamily="34" charset="0"/>
                <a:ea typeface="Calibri" panose="020F0502020204030204" pitchFamily="34" charset="0"/>
              </a:rPr>
              <a:t>3. Acceso Localidad Aguas Buenas, lado sur (Km 104) </a:t>
            </a:r>
          </a:p>
          <a:p>
            <a:r>
              <a:rPr lang="es-ES" sz="1600" dirty="0">
                <a:latin typeface="Calibri" panose="020F0502020204030204" pitchFamily="34" charset="0"/>
                <a:ea typeface="Calibri" panose="020F0502020204030204" pitchFamily="34" charset="0"/>
              </a:rPr>
              <a:t>4. Mensajería Variable </a:t>
            </a:r>
            <a:endParaRPr lang="es-CL" sz="1600" dirty="0">
              <a:latin typeface="Calibri" panose="020F0502020204030204" pitchFamily="34" charset="0"/>
              <a:ea typeface="Calibri" panose="020F0502020204030204" pitchFamily="34" charset="0"/>
            </a:endParaRPr>
          </a:p>
          <a:p>
            <a:r>
              <a:rPr lang="es-ES" sz="1600" dirty="0">
                <a:latin typeface="Calibri" panose="020F0502020204030204" pitchFamily="34" charset="0"/>
                <a:ea typeface="Calibri" panose="020F0502020204030204" pitchFamily="34" charset="0"/>
              </a:rPr>
              <a:t>5. Cámaras de Vigilancia </a:t>
            </a:r>
            <a:endParaRPr lang="es-CL" sz="1600" dirty="0">
              <a:latin typeface="Calibri" panose="020F0502020204030204" pitchFamily="34" charset="0"/>
              <a:ea typeface="Calibri" panose="020F0502020204030204" pitchFamily="34" charset="0"/>
            </a:endParaRPr>
          </a:p>
          <a:p>
            <a:r>
              <a:rPr lang="es-ES" sz="1600" dirty="0">
                <a:latin typeface="Calibri" panose="020F0502020204030204" pitchFamily="34" charset="0"/>
                <a:ea typeface="Calibri" panose="020F0502020204030204" pitchFamily="34" charset="0"/>
              </a:rPr>
              <a:t>6. Pantallas Acústicas </a:t>
            </a:r>
            <a:endParaRPr lang="es-CL" sz="1600" dirty="0">
              <a:latin typeface="Calibri" panose="020F0502020204030204" pitchFamily="34" charset="0"/>
              <a:ea typeface="Calibri" panose="020F0502020204030204" pitchFamily="34" charset="0"/>
            </a:endParaRPr>
          </a:p>
          <a:p>
            <a:r>
              <a:rPr lang="es-ES" sz="1600" dirty="0">
                <a:latin typeface="Calibri" panose="020F0502020204030204" pitchFamily="34" charset="0"/>
                <a:ea typeface="Calibri" panose="020F0502020204030204" pitchFamily="34" charset="0"/>
              </a:rPr>
              <a:t>7. Semáforo Intersección Aníbal Pinto – Nuevo Acceso al Puerto de San Antonio </a:t>
            </a:r>
            <a:endParaRPr lang="es-CL" sz="1600" dirty="0">
              <a:latin typeface="Calibri" panose="020F0502020204030204" pitchFamily="34" charset="0"/>
              <a:ea typeface="Calibri" panose="020F0502020204030204" pitchFamily="34" charset="0"/>
            </a:endParaRPr>
          </a:p>
          <a:p>
            <a:r>
              <a:rPr lang="es-ES" sz="1600" dirty="0">
                <a:latin typeface="Calibri" panose="020F0502020204030204" pitchFamily="34" charset="0"/>
                <a:ea typeface="Calibri" panose="020F0502020204030204" pitchFamily="34" charset="0"/>
              </a:rPr>
              <a:t>8. Ampliación de rotonda y calle Aníbal Pinto</a:t>
            </a:r>
            <a:endParaRPr lang="es-CL" sz="1600" dirty="0">
              <a:latin typeface="Calibri" panose="020F0502020204030204" pitchFamily="34" charset="0"/>
              <a:ea typeface="Calibri" panose="020F0502020204030204" pitchFamily="34" charset="0"/>
            </a:endParaRPr>
          </a:p>
          <a:p>
            <a:r>
              <a:rPr lang="es-ES" sz="1600" dirty="0">
                <a:latin typeface="Calibri" panose="020F0502020204030204" pitchFamily="34" charset="0"/>
                <a:ea typeface="Calibri" panose="020F0502020204030204" pitchFamily="34" charset="0"/>
              </a:rPr>
              <a:t>9. Ampliación Calle Pablo Neruda</a:t>
            </a:r>
            <a:endParaRPr lang="es-CL" sz="1600" dirty="0">
              <a:latin typeface="Calibri" panose="020F0502020204030204" pitchFamily="34" charset="0"/>
              <a:ea typeface="Calibri" panose="020F0502020204030204" pitchFamily="34" charset="0"/>
            </a:endParaRPr>
          </a:p>
          <a:p>
            <a:r>
              <a:rPr lang="es-ES" sz="1600" dirty="0">
                <a:latin typeface="Calibri" panose="020F0502020204030204" pitchFamily="34" charset="0"/>
                <a:ea typeface="Calibri" panose="020F0502020204030204" pitchFamily="34" charset="0"/>
              </a:rPr>
              <a:t>10. Pavimentación Av. La Playa</a:t>
            </a:r>
            <a:endParaRPr lang="es-CL" sz="1600" dirty="0">
              <a:latin typeface="Calibri" panose="020F0502020204030204" pitchFamily="34" charset="0"/>
              <a:ea typeface="Calibri" panose="020F0502020204030204" pitchFamily="34" charset="0"/>
            </a:endParaRPr>
          </a:p>
          <a:p>
            <a:r>
              <a:rPr lang="es-ES" sz="1600" dirty="0">
                <a:latin typeface="Calibri" panose="020F0502020204030204" pitchFamily="34" charset="0"/>
                <a:ea typeface="Calibri" panose="020F0502020204030204" pitchFamily="34" charset="0"/>
              </a:rPr>
              <a:t>11. Mejoramiento Calles de Servicio (Norte y Sur)-Ampliación Caletera Sur </a:t>
            </a:r>
            <a:endParaRPr lang="es-CL" sz="1600" dirty="0">
              <a:latin typeface="Calibri" panose="020F0502020204030204" pitchFamily="34" charset="0"/>
              <a:ea typeface="Calibri" panose="020F0502020204030204" pitchFamily="34" charset="0"/>
            </a:endParaRPr>
          </a:p>
          <a:p>
            <a:r>
              <a:rPr lang="es-ES" sz="1600" dirty="0">
                <a:latin typeface="Calibri" panose="020F0502020204030204" pitchFamily="34" charset="0"/>
                <a:ea typeface="Calibri" panose="020F0502020204030204" pitchFamily="34" charset="0"/>
              </a:rPr>
              <a:t>12. Acondicionamiento Talud Sector Villa Arauco, Nuevo Acceso al Puerto de San Antonio. </a:t>
            </a:r>
            <a:endParaRPr lang="es-CL" sz="1600" dirty="0">
              <a:latin typeface="Calibri" panose="020F0502020204030204" pitchFamily="34" charset="0"/>
              <a:ea typeface="Calibri" panose="020F0502020204030204" pitchFamily="34" charset="0"/>
            </a:endParaRPr>
          </a:p>
          <a:p>
            <a:r>
              <a:rPr lang="es-ES" sz="1600" dirty="0">
                <a:latin typeface="Calibri" panose="020F0502020204030204" pitchFamily="34" charset="0"/>
                <a:ea typeface="Calibri" panose="020F0502020204030204" pitchFamily="34" charset="0"/>
              </a:rPr>
              <a:t>13. Paradero de Buses, Aceras Peatonales y Escalinatas Malvilla</a:t>
            </a:r>
            <a:endParaRPr lang="es-CL" sz="1600" dirty="0">
              <a:latin typeface="Calibri" panose="020F0502020204030204" pitchFamily="34" charset="0"/>
              <a:ea typeface="Calibri" panose="020F0502020204030204" pitchFamily="34" charset="0"/>
            </a:endParaRPr>
          </a:p>
          <a:p>
            <a:r>
              <a:rPr lang="es-ES" sz="1600" dirty="0">
                <a:latin typeface="Calibri" panose="020F0502020204030204" pitchFamily="34" charset="0"/>
                <a:ea typeface="Calibri" panose="020F0502020204030204" pitchFamily="34" charset="0"/>
              </a:rPr>
              <a:t>14. Pasarela en Nuevo Acceso al Puerto de San Antonio</a:t>
            </a:r>
            <a:endParaRPr lang="es-CL" sz="1600" dirty="0">
              <a:latin typeface="Calibri" panose="020F0502020204030204" pitchFamily="34" charset="0"/>
              <a:ea typeface="Calibri" panose="020F0502020204030204" pitchFamily="34" charset="0"/>
            </a:endParaRPr>
          </a:p>
          <a:p>
            <a:r>
              <a:rPr lang="es-ES" sz="1600" dirty="0">
                <a:latin typeface="Calibri" panose="020F0502020204030204" pitchFamily="34" charset="0"/>
                <a:ea typeface="Calibri" panose="020F0502020204030204" pitchFamily="34" charset="0"/>
              </a:rPr>
              <a:t>15. Atravieso La Marquesa </a:t>
            </a:r>
            <a:endParaRPr lang="es-CL" sz="1600" dirty="0">
              <a:latin typeface="Calibri" panose="020F0502020204030204" pitchFamily="34" charset="0"/>
              <a:ea typeface="Calibri" panose="020F0502020204030204" pitchFamily="34" charset="0"/>
            </a:endParaRPr>
          </a:p>
          <a:p>
            <a:r>
              <a:rPr lang="es-ES" sz="1600" dirty="0">
                <a:latin typeface="Calibri" panose="020F0502020204030204" pitchFamily="34" charset="0"/>
                <a:ea typeface="Calibri" panose="020F0502020204030204" pitchFamily="34" charset="0"/>
              </a:rPr>
              <a:t>16. Facilidades Peatonales Ruta G-904, Sector El Tranque </a:t>
            </a:r>
            <a:endParaRPr lang="es-CL" sz="1600" dirty="0">
              <a:latin typeface="Calibri" panose="020F0502020204030204" pitchFamily="34" charset="0"/>
              <a:ea typeface="Calibri" panose="020F0502020204030204" pitchFamily="34" charset="0"/>
            </a:endParaRPr>
          </a:p>
          <a:p>
            <a:r>
              <a:rPr lang="es-ES" sz="1600" dirty="0">
                <a:latin typeface="Calibri" panose="020F0502020204030204" pitchFamily="34" charset="0"/>
                <a:ea typeface="Calibri" panose="020F0502020204030204" pitchFamily="34" charset="0"/>
              </a:rPr>
              <a:t>17. Facilidades Peatonales Ruta G-904, Sector San Juan y Lo </a:t>
            </a:r>
            <a:r>
              <a:rPr lang="es-ES" sz="1600" dirty="0" err="1">
                <a:latin typeface="Calibri" panose="020F0502020204030204" pitchFamily="34" charset="0"/>
                <a:ea typeface="Calibri" panose="020F0502020204030204" pitchFamily="34" charset="0"/>
              </a:rPr>
              <a:t>Gallardo</a:t>
            </a:r>
            <a:r>
              <a:rPr lang="es-ES" sz="1600" dirty="0">
                <a:latin typeface="Calibri" panose="020F0502020204030204" pitchFamily="34" charset="0"/>
                <a:ea typeface="Calibri" panose="020F0502020204030204" pitchFamily="34" charset="0"/>
              </a:rPr>
              <a:t>. </a:t>
            </a:r>
            <a:endParaRPr lang="es-CL" sz="1600" dirty="0">
              <a:latin typeface="Calibri" panose="020F0502020204030204" pitchFamily="34" charset="0"/>
              <a:ea typeface="Calibri" panose="020F0502020204030204" pitchFamily="34" charset="0"/>
            </a:endParaRPr>
          </a:p>
          <a:p>
            <a:r>
              <a:rPr lang="es-ES" sz="1600" dirty="0">
                <a:latin typeface="Calibri" panose="020F0502020204030204" pitchFamily="34" charset="0"/>
                <a:ea typeface="Calibri" panose="020F0502020204030204" pitchFamily="34" charset="0"/>
              </a:rPr>
              <a:t>18. Mejoramiento Empalme Camino CORESA, Ruta G-904 </a:t>
            </a:r>
            <a:endParaRPr lang="es-CL" sz="1600" dirty="0">
              <a:latin typeface="Calibri" panose="020F0502020204030204" pitchFamily="34" charset="0"/>
              <a:ea typeface="Calibri" panose="020F0502020204030204" pitchFamily="34" charset="0"/>
            </a:endParaRPr>
          </a:p>
          <a:p>
            <a:r>
              <a:rPr lang="es-ES" sz="1600" dirty="0">
                <a:latin typeface="Calibri" panose="020F0502020204030204" pitchFamily="34" charset="0"/>
                <a:ea typeface="Calibri" panose="020F0502020204030204" pitchFamily="34" charset="0"/>
              </a:rPr>
              <a:t>19. Pista Central de Viraje Sector Lo </a:t>
            </a:r>
            <a:r>
              <a:rPr lang="es-ES" sz="1600" dirty="0" err="1">
                <a:latin typeface="Calibri" panose="020F0502020204030204" pitchFamily="34" charset="0"/>
                <a:ea typeface="Calibri" panose="020F0502020204030204" pitchFamily="34" charset="0"/>
              </a:rPr>
              <a:t>Gallardo</a:t>
            </a:r>
            <a:r>
              <a:rPr lang="es-ES" sz="1600" dirty="0">
                <a:latin typeface="Calibri" panose="020F0502020204030204" pitchFamily="34" charset="0"/>
                <a:ea typeface="Calibri" panose="020F0502020204030204" pitchFamily="34" charset="0"/>
              </a:rPr>
              <a:t>, Ruta G-904 </a:t>
            </a:r>
            <a:endParaRPr lang="es-CL" sz="1600" dirty="0">
              <a:latin typeface="Calibri" panose="020F0502020204030204" pitchFamily="34" charset="0"/>
              <a:ea typeface="Calibri" panose="020F0502020204030204" pitchFamily="34" charset="0"/>
            </a:endParaRPr>
          </a:p>
        </p:txBody>
      </p:sp>
      <p:sp>
        <p:nvSpPr>
          <p:cNvPr id="8" name="CuadroTexto 7">
            <a:extLst>
              <a:ext uri="{FF2B5EF4-FFF2-40B4-BE49-F238E27FC236}">
                <a16:creationId xmlns:a16="http://schemas.microsoft.com/office/drawing/2014/main" id="{481F1431-C0E1-4C01-BB2A-D4EAA3BE9872}"/>
              </a:ext>
            </a:extLst>
          </p:cNvPr>
          <p:cNvSpPr txBox="1"/>
          <p:nvPr/>
        </p:nvSpPr>
        <p:spPr>
          <a:xfrm>
            <a:off x="6960867" y="1484784"/>
            <a:ext cx="1919812" cy="2308324"/>
          </a:xfrm>
          <a:prstGeom prst="rect">
            <a:avLst/>
          </a:prstGeom>
          <a:solidFill>
            <a:schemeClr val="accent4">
              <a:lumMod val="20000"/>
              <a:lumOff val="80000"/>
            </a:schemeClr>
          </a:solidFill>
        </p:spPr>
        <p:txBody>
          <a:bodyPr wrap="square" rtlCol="0">
            <a:spAutoFit/>
          </a:bodyPr>
          <a:lstStyle/>
          <a:p>
            <a:pPr marL="285750" indent="-285750">
              <a:buFont typeface="Arial" panose="020B0604020202020204" pitchFamily="34" charset="0"/>
              <a:buChar char="•"/>
            </a:pPr>
            <a:r>
              <a:rPr lang="es-CL" dirty="0"/>
              <a:t>Incorporar trazabilidad de información (tecnologías de captura de información de la carga y camión)</a:t>
            </a:r>
          </a:p>
        </p:txBody>
      </p:sp>
    </p:spTree>
    <p:extLst>
      <p:ext uri="{BB962C8B-B14F-4D97-AF65-F5344CB8AC3E}">
        <p14:creationId xmlns:p14="http://schemas.microsoft.com/office/powerpoint/2010/main" val="3089002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04891D-016D-44B3-8F63-171AA8337BD7}"/>
              </a:ext>
            </a:extLst>
          </p:cNvPr>
          <p:cNvSpPr>
            <a:spLocks noGrp="1"/>
          </p:cNvSpPr>
          <p:nvPr>
            <p:ph type="title"/>
          </p:nvPr>
        </p:nvSpPr>
        <p:spPr/>
        <p:txBody>
          <a:bodyPr/>
          <a:lstStyle/>
          <a:p>
            <a:r>
              <a:rPr lang="es-ES" altLang="es-CL" sz="3200" dirty="0"/>
              <a:t>Acceso norte</a:t>
            </a:r>
            <a:endParaRPr lang="es-ES" dirty="0">
              <a:solidFill>
                <a:srgbClr val="FF0000"/>
              </a:solidFill>
            </a:endParaRPr>
          </a:p>
        </p:txBody>
      </p:sp>
      <p:pic>
        <p:nvPicPr>
          <p:cNvPr id="4" name="Imagen 8">
            <a:extLst>
              <a:ext uri="{FF2B5EF4-FFF2-40B4-BE49-F238E27FC236}">
                <a16:creationId xmlns:a16="http://schemas.microsoft.com/office/drawing/2014/main" id="{DE0D26F6-647D-4B57-BA50-3CA5C8C201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 y="1264369"/>
            <a:ext cx="5856288"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contenido 2">
            <a:extLst>
              <a:ext uri="{FF2B5EF4-FFF2-40B4-BE49-F238E27FC236}">
                <a16:creationId xmlns:a16="http://schemas.microsoft.com/office/drawing/2014/main" id="{8AD15B1A-0561-488F-80EB-46CDFB47F598}"/>
              </a:ext>
            </a:extLst>
          </p:cNvPr>
          <p:cNvSpPr txBox="1">
            <a:spLocks/>
          </p:cNvSpPr>
          <p:nvPr/>
        </p:nvSpPr>
        <p:spPr bwMode="auto">
          <a:xfrm>
            <a:off x="6685460" y="1264369"/>
            <a:ext cx="1736228"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buFont typeface="Arial" panose="020B0604020202020204" pitchFamily="34" charset="0"/>
              <a:buNone/>
            </a:pPr>
            <a:r>
              <a:rPr lang="es-ES" altLang="es-ES" sz="1600" b="1" dirty="0">
                <a:solidFill>
                  <a:srgbClr val="000000"/>
                </a:solidFill>
                <a:ea typeface="MS PGothic" panose="020B0600070205080204" pitchFamily="34" charset="-128"/>
              </a:rPr>
              <a:t>Estudio de Ingeniería para acceso norte a San Antonio y sur a Cartagena.</a:t>
            </a:r>
          </a:p>
          <a:p>
            <a:pPr>
              <a:buFont typeface="Arial" panose="020B0604020202020204" pitchFamily="34" charset="0"/>
              <a:buNone/>
            </a:pPr>
            <a:endParaRPr lang="es-ES" altLang="es-ES" sz="1600" b="1" dirty="0">
              <a:solidFill>
                <a:srgbClr val="000000"/>
              </a:solidFill>
              <a:ea typeface="MS PGothic" panose="020B0600070205080204" pitchFamily="34" charset="-128"/>
            </a:endParaRPr>
          </a:p>
          <a:p>
            <a:pPr algn="just">
              <a:buFont typeface="Arial" panose="020B0604020202020204" pitchFamily="34" charset="0"/>
              <a:buNone/>
            </a:pPr>
            <a:r>
              <a:rPr lang="es-ES" altLang="es-ES" sz="1600" b="1" dirty="0">
                <a:solidFill>
                  <a:srgbClr val="000000"/>
                </a:solidFill>
                <a:ea typeface="MS PGothic" panose="020B0600070205080204" pitchFamily="34" charset="-128"/>
              </a:rPr>
              <a:t>En verificación de Expropiaciones y actualización de estándar en puente de enlace R78.</a:t>
            </a:r>
            <a:endParaRPr lang="es-ES" altLang="es-ES" sz="1600" dirty="0">
              <a:solidFill>
                <a:srgbClr val="000000"/>
              </a:solidFill>
              <a:ea typeface="MS PGothic" panose="020B0600070205080204" pitchFamily="34" charset="-128"/>
            </a:endParaRPr>
          </a:p>
        </p:txBody>
      </p:sp>
      <p:pic>
        <p:nvPicPr>
          <p:cNvPr id="6" name="Picture 2">
            <a:extLst>
              <a:ext uri="{FF2B5EF4-FFF2-40B4-BE49-F238E27FC236}">
                <a16:creationId xmlns:a16="http://schemas.microsoft.com/office/drawing/2014/main" id="{345B21FA-8CF5-4B30-8B01-AB87AD6E30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738" y="5055319"/>
            <a:ext cx="760095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Marcador de contenido 2">
            <a:extLst>
              <a:ext uri="{FF2B5EF4-FFF2-40B4-BE49-F238E27FC236}">
                <a16:creationId xmlns:a16="http://schemas.microsoft.com/office/drawing/2014/main" id="{487181E6-E37D-4D75-AEBF-C42E2916FEC4}"/>
              </a:ext>
            </a:extLst>
          </p:cNvPr>
          <p:cNvSpPr txBox="1">
            <a:spLocks/>
          </p:cNvSpPr>
          <p:nvPr/>
        </p:nvSpPr>
        <p:spPr bwMode="auto">
          <a:xfrm>
            <a:off x="971600" y="4612407"/>
            <a:ext cx="6607125"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s-ES" altLang="es-ES" sz="1600" b="1" dirty="0">
                <a:solidFill>
                  <a:srgbClr val="000000"/>
                </a:solidFill>
                <a:ea typeface="MS PGothic" panose="020B0600070205080204" pitchFamily="34" charset="-128"/>
              </a:rPr>
              <a:t>Solución Acceso Puerto Panul y retorno de camiones a QC Terminales</a:t>
            </a:r>
          </a:p>
          <a:p>
            <a:pPr>
              <a:buFont typeface="Arial" panose="020B0604020202020204" pitchFamily="34" charset="0"/>
              <a:buNone/>
            </a:pPr>
            <a:endParaRPr lang="es-ES" altLang="es-ES" sz="1600" dirty="0">
              <a:solidFill>
                <a:srgbClr val="000000"/>
              </a:solidFill>
              <a:ea typeface="MS PGothic" panose="020B0600070205080204" pitchFamily="34" charset="-128"/>
            </a:endParaRPr>
          </a:p>
        </p:txBody>
      </p:sp>
    </p:spTree>
    <p:extLst>
      <p:ext uri="{BB962C8B-B14F-4D97-AF65-F5344CB8AC3E}">
        <p14:creationId xmlns:p14="http://schemas.microsoft.com/office/powerpoint/2010/main" val="3301543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FB5061-51C5-445D-924A-04A3475B4098}"/>
              </a:ext>
            </a:extLst>
          </p:cNvPr>
          <p:cNvSpPr>
            <a:spLocks noGrp="1"/>
          </p:cNvSpPr>
          <p:nvPr>
            <p:ph type="title"/>
          </p:nvPr>
        </p:nvSpPr>
        <p:spPr>
          <a:xfrm>
            <a:off x="-468560" y="164083"/>
            <a:ext cx="7467904" cy="649164"/>
          </a:xfrm>
        </p:spPr>
        <p:txBody>
          <a:bodyPr/>
          <a:lstStyle/>
          <a:p>
            <a:r>
              <a:rPr lang="es-ES" altLang="es-CL" sz="3200" dirty="0"/>
              <a:t>Puente Lo Gallardo: </a:t>
            </a:r>
            <a:br>
              <a:rPr lang="es-ES" altLang="es-CL" sz="3200" dirty="0"/>
            </a:br>
            <a:r>
              <a:rPr lang="es-ES" altLang="es-CL" sz="3200" dirty="0"/>
              <a:t>Reposición Fundamental</a:t>
            </a:r>
            <a:endParaRPr lang="es-ES" sz="3200" dirty="0"/>
          </a:p>
        </p:txBody>
      </p:sp>
      <p:sp>
        <p:nvSpPr>
          <p:cNvPr id="4" name="Marcador de contenido 2">
            <a:extLst>
              <a:ext uri="{FF2B5EF4-FFF2-40B4-BE49-F238E27FC236}">
                <a16:creationId xmlns:a16="http://schemas.microsoft.com/office/drawing/2014/main" id="{74B6D78B-BAB2-4078-B59F-7781C33D5D02}"/>
              </a:ext>
            </a:extLst>
          </p:cNvPr>
          <p:cNvSpPr txBox="1">
            <a:spLocks noChangeArrowheads="1"/>
          </p:cNvSpPr>
          <p:nvPr/>
        </p:nvSpPr>
        <p:spPr>
          <a:xfrm>
            <a:off x="6092208" y="2277373"/>
            <a:ext cx="2584248" cy="1727673"/>
          </a:xfrm>
          <a:prstGeom prst="rect">
            <a:avLst/>
          </a:prstGeom>
        </p:spPr>
        <p:txBody>
          <a:bodyPr/>
          <a:lstStyle>
            <a:lvl1pPr marL="342900" indent="-3429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s-ES" dirty="0"/>
              <a:t>el 2019 se realizarán las expropiaciones y se estima licitar obras a fines de 2019.</a:t>
            </a:r>
            <a:endParaRPr lang="es-ES" altLang="es-ES" sz="1600" dirty="0"/>
          </a:p>
        </p:txBody>
      </p:sp>
      <p:pic>
        <p:nvPicPr>
          <p:cNvPr id="5" name="Picture 2">
            <a:extLst>
              <a:ext uri="{FF2B5EF4-FFF2-40B4-BE49-F238E27FC236}">
                <a16:creationId xmlns:a16="http://schemas.microsoft.com/office/drawing/2014/main" id="{4380B93A-E10A-4BBF-B689-41764121C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423" y="1682638"/>
            <a:ext cx="5222740" cy="308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4 Imagen" descr="15VC006_PT_Lo gallardo_F1v3_ojz-Model3.jpg">
            <a:extLst>
              <a:ext uri="{FF2B5EF4-FFF2-40B4-BE49-F238E27FC236}">
                <a16:creationId xmlns:a16="http://schemas.microsoft.com/office/drawing/2014/main" id="{C2A2EA67-DBE0-44FF-BF47-1A8A4CB51D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51050"/>
          <a:stretch>
            <a:fillRect/>
          </a:stretch>
        </p:blipFill>
        <p:spPr bwMode="auto">
          <a:xfrm>
            <a:off x="3491880" y="4874437"/>
            <a:ext cx="4987610" cy="19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543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Imagen 1" descr="image001">
            <a:extLst>
              <a:ext uri="{FF2B5EF4-FFF2-40B4-BE49-F238E27FC236}">
                <a16:creationId xmlns:a16="http://schemas.microsoft.com/office/drawing/2014/main" id="{81923F81-758C-4ED9-9383-28AD4ECDC9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555" y="2848613"/>
            <a:ext cx="8784976" cy="388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CuadroTexto 4">
            <a:extLst>
              <a:ext uri="{FF2B5EF4-FFF2-40B4-BE49-F238E27FC236}">
                <a16:creationId xmlns:a16="http://schemas.microsoft.com/office/drawing/2014/main" id="{DC254909-4F50-4F32-936E-E28DA7DD0F15}"/>
              </a:ext>
            </a:extLst>
          </p:cNvPr>
          <p:cNvSpPr txBox="1">
            <a:spLocks noChangeArrowheads="1"/>
          </p:cNvSpPr>
          <p:nvPr/>
        </p:nvSpPr>
        <p:spPr bwMode="auto">
          <a:xfrm>
            <a:off x="782885" y="46186"/>
            <a:ext cx="6673850" cy="95409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ctr">
              <a:spcBef>
                <a:spcPct val="0"/>
              </a:spcBef>
              <a:buNone/>
              <a:defRPr sz="2800" b="1">
                <a:solidFill>
                  <a:srgbClr val="0066FF"/>
                </a:solidFill>
                <a:latin typeface="+mj-lt"/>
                <a:ea typeface="+mj-ea"/>
                <a:cs typeface="+mj-cs"/>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a:r>
              <a:rPr lang="es-ES_tradnl" altLang="es-CL" sz="3200" dirty="0"/>
              <a:t>Aumento de Capacidad: </a:t>
            </a:r>
          </a:p>
          <a:p>
            <a:pPr algn="l"/>
            <a:r>
              <a:rPr lang="es-ES_tradnl" altLang="es-CL" sz="3200" dirty="0"/>
              <a:t>Nuevo Acceso a Puerto R78</a:t>
            </a:r>
            <a:endParaRPr lang="es-ES" altLang="es-CL" sz="3200" dirty="0"/>
          </a:p>
        </p:txBody>
      </p:sp>
      <p:pic>
        <p:nvPicPr>
          <p:cNvPr id="64516" name="Imagen 5">
            <a:extLst>
              <a:ext uri="{FF2B5EF4-FFF2-40B4-BE49-F238E27FC236}">
                <a16:creationId xmlns:a16="http://schemas.microsoft.com/office/drawing/2014/main" id="{0C639E6A-BA82-4D60-95A1-60F8A5B5A9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1036" y="135092"/>
            <a:ext cx="1374775"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CuadroTexto 1">
            <a:extLst>
              <a:ext uri="{FF2B5EF4-FFF2-40B4-BE49-F238E27FC236}">
                <a16:creationId xmlns:a16="http://schemas.microsoft.com/office/drawing/2014/main" id="{5D2EFE30-7736-4F89-83EB-BA9C4F7BAD5D}"/>
              </a:ext>
            </a:extLst>
          </p:cNvPr>
          <p:cNvSpPr txBox="1">
            <a:spLocks noChangeArrowheads="1"/>
          </p:cNvSpPr>
          <p:nvPr/>
        </p:nvSpPr>
        <p:spPr bwMode="auto">
          <a:xfrm>
            <a:off x="789781" y="1795690"/>
            <a:ext cx="76406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CL" altLang="es-CL" sz="1800" dirty="0"/>
              <a:t>Pendientes: Calles Pablo Neruda y Av. La Playa que unen con la ciudad el puerto</a:t>
            </a:r>
          </a:p>
        </p:txBody>
      </p:sp>
      <p:cxnSp>
        <p:nvCxnSpPr>
          <p:cNvPr id="4" name="Conector recto de flecha 3">
            <a:extLst>
              <a:ext uri="{FF2B5EF4-FFF2-40B4-BE49-F238E27FC236}">
                <a16:creationId xmlns:a16="http://schemas.microsoft.com/office/drawing/2014/main" id="{E2CC489C-2D80-4206-A8E7-73474838CABB}"/>
              </a:ext>
            </a:extLst>
          </p:cNvPr>
          <p:cNvCxnSpPr>
            <a:cxnSpLocks/>
          </p:cNvCxnSpPr>
          <p:nvPr/>
        </p:nvCxnSpPr>
        <p:spPr>
          <a:xfrm>
            <a:off x="3203848" y="2251507"/>
            <a:ext cx="706685" cy="86708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7" name="Conector recto de flecha 6">
            <a:extLst>
              <a:ext uri="{FF2B5EF4-FFF2-40B4-BE49-F238E27FC236}">
                <a16:creationId xmlns:a16="http://schemas.microsoft.com/office/drawing/2014/main" id="{721C05D9-4E5C-4448-A7C3-3C9BD459923C}"/>
              </a:ext>
            </a:extLst>
          </p:cNvPr>
          <p:cNvCxnSpPr>
            <a:cxnSpLocks/>
          </p:cNvCxnSpPr>
          <p:nvPr/>
        </p:nvCxnSpPr>
        <p:spPr>
          <a:xfrm flipH="1">
            <a:off x="3423762" y="2251507"/>
            <a:ext cx="2084342" cy="262298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94053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CuadroTexto 4">
            <a:extLst>
              <a:ext uri="{FF2B5EF4-FFF2-40B4-BE49-F238E27FC236}">
                <a16:creationId xmlns:a16="http://schemas.microsoft.com/office/drawing/2014/main" id="{DC254909-4F50-4F32-936E-E28DA7DD0F15}"/>
              </a:ext>
            </a:extLst>
          </p:cNvPr>
          <p:cNvSpPr txBox="1">
            <a:spLocks noChangeArrowheads="1"/>
          </p:cNvSpPr>
          <p:nvPr/>
        </p:nvSpPr>
        <p:spPr bwMode="auto">
          <a:xfrm>
            <a:off x="782885" y="46186"/>
            <a:ext cx="6673850" cy="95409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ctr">
              <a:spcBef>
                <a:spcPct val="0"/>
              </a:spcBef>
              <a:buNone/>
              <a:defRPr sz="2800" b="1">
                <a:solidFill>
                  <a:srgbClr val="0066FF"/>
                </a:solidFill>
                <a:latin typeface="+mj-lt"/>
                <a:ea typeface="+mj-ea"/>
                <a:cs typeface="+mj-cs"/>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a:r>
              <a:rPr lang="es-ES_tradnl" altLang="es-CL" sz="3200" dirty="0"/>
              <a:t>Calles Avda. La Playa y Pablo Neruda</a:t>
            </a:r>
            <a:endParaRPr lang="es-ES" altLang="es-CL" sz="3200" dirty="0"/>
          </a:p>
        </p:txBody>
      </p:sp>
      <p:pic>
        <p:nvPicPr>
          <p:cNvPr id="64516" name="Imagen 5">
            <a:extLst>
              <a:ext uri="{FF2B5EF4-FFF2-40B4-BE49-F238E27FC236}">
                <a16:creationId xmlns:a16="http://schemas.microsoft.com/office/drawing/2014/main" id="{0C639E6A-BA82-4D60-95A1-60F8A5B5A9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1036" y="135092"/>
            <a:ext cx="1374775"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a:extLst>
              <a:ext uri="{FF2B5EF4-FFF2-40B4-BE49-F238E27FC236}">
                <a16:creationId xmlns:a16="http://schemas.microsoft.com/office/drawing/2014/main" id="{AEF787EB-6283-43F9-87E9-96164E245DC6}"/>
              </a:ext>
            </a:extLst>
          </p:cNvPr>
          <p:cNvPicPr>
            <a:picLocks noChangeAspect="1"/>
          </p:cNvPicPr>
          <p:nvPr/>
        </p:nvPicPr>
        <p:blipFill>
          <a:blip r:embed="rId3"/>
          <a:stretch>
            <a:fillRect/>
          </a:stretch>
        </p:blipFill>
        <p:spPr>
          <a:xfrm>
            <a:off x="4371504" y="2204864"/>
            <a:ext cx="4776724" cy="3449856"/>
          </a:xfrm>
          <a:prstGeom prst="rect">
            <a:avLst/>
          </a:prstGeom>
        </p:spPr>
      </p:pic>
      <p:sp>
        <p:nvSpPr>
          <p:cNvPr id="12" name="Marcador de número de diapositiva 5">
            <a:extLst>
              <a:ext uri="{FF2B5EF4-FFF2-40B4-BE49-F238E27FC236}">
                <a16:creationId xmlns:a16="http://schemas.microsoft.com/office/drawing/2014/main" id="{E4972206-A8B7-4A75-A840-238DD4E83C2C}"/>
              </a:ext>
            </a:extLst>
          </p:cNvPr>
          <p:cNvSpPr txBox="1">
            <a:spLocks/>
          </p:cNvSpPr>
          <p:nvPr/>
        </p:nvSpPr>
        <p:spPr>
          <a:xfrm>
            <a:off x="6953628" y="6209021"/>
            <a:ext cx="2057400" cy="273844"/>
          </a:xfrm>
          <a:prstGeom prst="rect">
            <a:avLst/>
          </a:prstGeom>
        </p:spPr>
        <p:txBody>
          <a:bodyPr vert="horz" lIns="71316" tIns="35658" rIns="71316" bIns="35658" rtlCol="0" anchor="ctr"/>
          <a:lstStyle>
            <a:defPPr>
              <a:defRPr lang="es-CL"/>
            </a:defPPr>
            <a:lvl1pPr marL="0" algn="r" defTabSz="713160" rtl="0" eaLnBrk="1" latinLnBrk="0" hangingPunct="1">
              <a:defRPr sz="900" kern="1200">
                <a:solidFill>
                  <a:schemeClr val="tx1">
                    <a:tint val="75000"/>
                  </a:schemeClr>
                </a:solidFill>
                <a:latin typeface="+mn-lt"/>
                <a:ea typeface="+mn-ea"/>
                <a:cs typeface="+mn-cs"/>
              </a:defRPr>
            </a:lvl1pPr>
            <a:lvl2pPr marL="356580" algn="l" defTabSz="713160" rtl="0" eaLnBrk="1" latinLnBrk="0" hangingPunct="1">
              <a:defRPr sz="1400" kern="1200">
                <a:solidFill>
                  <a:schemeClr val="tx1"/>
                </a:solidFill>
                <a:latin typeface="+mn-lt"/>
                <a:ea typeface="+mn-ea"/>
                <a:cs typeface="+mn-cs"/>
              </a:defRPr>
            </a:lvl2pPr>
            <a:lvl3pPr marL="713160" algn="l" defTabSz="713160" rtl="0" eaLnBrk="1" latinLnBrk="0" hangingPunct="1">
              <a:defRPr sz="1400" kern="1200">
                <a:solidFill>
                  <a:schemeClr val="tx1"/>
                </a:solidFill>
                <a:latin typeface="+mn-lt"/>
                <a:ea typeface="+mn-ea"/>
                <a:cs typeface="+mn-cs"/>
              </a:defRPr>
            </a:lvl3pPr>
            <a:lvl4pPr marL="1069740" algn="l" defTabSz="713160" rtl="0" eaLnBrk="1" latinLnBrk="0" hangingPunct="1">
              <a:defRPr sz="1400" kern="1200">
                <a:solidFill>
                  <a:schemeClr val="tx1"/>
                </a:solidFill>
                <a:latin typeface="+mn-lt"/>
                <a:ea typeface="+mn-ea"/>
                <a:cs typeface="+mn-cs"/>
              </a:defRPr>
            </a:lvl4pPr>
            <a:lvl5pPr marL="1426320" algn="l" defTabSz="713160" rtl="0" eaLnBrk="1" latinLnBrk="0" hangingPunct="1">
              <a:defRPr sz="1400" kern="1200">
                <a:solidFill>
                  <a:schemeClr val="tx1"/>
                </a:solidFill>
                <a:latin typeface="+mn-lt"/>
                <a:ea typeface="+mn-ea"/>
                <a:cs typeface="+mn-cs"/>
              </a:defRPr>
            </a:lvl5pPr>
            <a:lvl6pPr marL="1782902" algn="l" defTabSz="713160" rtl="0" eaLnBrk="1" latinLnBrk="0" hangingPunct="1">
              <a:defRPr sz="1400" kern="1200">
                <a:solidFill>
                  <a:schemeClr val="tx1"/>
                </a:solidFill>
                <a:latin typeface="+mn-lt"/>
                <a:ea typeface="+mn-ea"/>
                <a:cs typeface="+mn-cs"/>
              </a:defRPr>
            </a:lvl6pPr>
            <a:lvl7pPr marL="2139482" algn="l" defTabSz="713160" rtl="0" eaLnBrk="1" latinLnBrk="0" hangingPunct="1">
              <a:defRPr sz="1400" kern="1200">
                <a:solidFill>
                  <a:schemeClr val="tx1"/>
                </a:solidFill>
                <a:latin typeface="+mn-lt"/>
                <a:ea typeface="+mn-ea"/>
                <a:cs typeface="+mn-cs"/>
              </a:defRPr>
            </a:lvl7pPr>
            <a:lvl8pPr marL="2496062" algn="l" defTabSz="713160" rtl="0" eaLnBrk="1" latinLnBrk="0" hangingPunct="1">
              <a:defRPr sz="1400" kern="1200">
                <a:solidFill>
                  <a:schemeClr val="tx1"/>
                </a:solidFill>
                <a:latin typeface="+mn-lt"/>
                <a:ea typeface="+mn-ea"/>
                <a:cs typeface="+mn-cs"/>
              </a:defRPr>
            </a:lvl8pPr>
            <a:lvl9pPr marL="2852644" algn="l" defTabSz="713160" rtl="0" eaLnBrk="1" latinLnBrk="0" hangingPunct="1">
              <a:defRPr sz="1400" kern="1200">
                <a:solidFill>
                  <a:schemeClr val="tx1"/>
                </a:solidFill>
                <a:latin typeface="+mn-lt"/>
                <a:ea typeface="+mn-ea"/>
                <a:cs typeface="+mn-cs"/>
              </a:defRPr>
            </a:lvl9pPr>
          </a:lstStyle>
          <a:p>
            <a:fld id="{2F8AECD5-AE4A-421D-A385-FC2AF91320ED}" type="slidenum">
              <a:rPr lang="es-CL">
                <a:solidFill>
                  <a:schemeClr val="tx1">
                    <a:lumMod val="50000"/>
                    <a:lumOff val="50000"/>
                  </a:schemeClr>
                </a:solidFill>
              </a:rPr>
              <a:pPr/>
              <a:t>16</a:t>
            </a:fld>
            <a:endParaRPr lang="es-CL" dirty="0">
              <a:solidFill>
                <a:schemeClr val="tx1">
                  <a:lumMod val="50000"/>
                  <a:lumOff val="50000"/>
                </a:schemeClr>
              </a:solidFill>
            </a:endParaRPr>
          </a:p>
        </p:txBody>
      </p:sp>
      <p:pic>
        <p:nvPicPr>
          <p:cNvPr id="13" name="Imagen 12">
            <a:extLst>
              <a:ext uri="{FF2B5EF4-FFF2-40B4-BE49-F238E27FC236}">
                <a16:creationId xmlns:a16="http://schemas.microsoft.com/office/drawing/2014/main" id="{EC2523BD-B2B5-4F7B-8D3E-FD02EDB768D5}"/>
              </a:ext>
            </a:extLst>
          </p:cNvPr>
          <p:cNvPicPr>
            <a:picLocks noChangeAspect="1"/>
          </p:cNvPicPr>
          <p:nvPr/>
        </p:nvPicPr>
        <p:blipFill rotWithShape="1">
          <a:blip r:embed="rId4">
            <a:extLst>
              <a:ext uri="{28A0092B-C50C-407E-A947-70E740481C1C}">
                <a14:useLocalDpi xmlns:a14="http://schemas.microsoft.com/office/drawing/2010/main" val="0"/>
              </a:ext>
            </a:extLst>
          </a:blip>
          <a:srcRect t="2808" b="3255"/>
          <a:stretch/>
        </p:blipFill>
        <p:spPr>
          <a:xfrm>
            <a:off x="-6005" y="2198489"/>
            <a:ext cx="4367276" cy="4404993"/>
          </a:xfrm>
          <a:prstGeom prst="rect">
            <a:avLst/>
          </a:prstGeom>
        </p:spPr>
      </p:pic>
      <p:sp>
        <p:nvSpPr>
          <p:cNvPr id="14" name="Elipse 13">
            <a:extLst>
              <a:ext uri="{FF2B5EF4-FFF2-40B4-BE49-F238E27FC236}">
                <a16:creationId xmlns:a16="http://schemas.microsoft.com/office/drawing/2014/main" id="{4F72B853-5031-48F5-B9B8-159BE4540A8D}"/>
              </a:ext>
            </a:extLst>
          </p:cNvPr>
          <p:cNvSpPr/>
          <p:nvPr/>
        </p:nvSpPr>
        <p:spPr>
          <a:xfrm rot="1194898">
            <a:off x="633626" y="4260483"/>
            <a:ext cx="2814506" cy="6401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ángulo 14">
            <a:extLst>
              <a:ext uri="{FF2B5EF4-FFF2-40B4-BE49-F238E27FC236}">
                <a16:creationId xmlns:a16="http://schemas.microsoft.com/office/drawing/2014/main" id="{90D32245-E5C0-4352-8447-9BE4F6DC7580}"/>
              </a:ext>
            </a:extLst>
          </p:cNvPr>
          <p:cNvSpPr/>
          <p:nvPr/>
        </p:nvSpPr>
        <p:spPr>
          <a:xfrm>
            <a:off x="4512846" y="5702040"/>
            <a:ext cx="4175160" cy="830997"/>
          </a:xfrm>
          <a:prstGeom prst="rect">
            <a:avLst/>
          </a:prstGeom>
        </p:spPr>
        <p:txBody>
          <a:bodyPr wrap="square">
            <a:spAutoFit/>
          </a:bodyPr>
          <a:lstStyle/>
          <a:p>
            <a:pPr algn="just"/>
            <a:r>
              <a:rPr lang="es-ES" sz="1600" dirty="0">
                <a:latin typeface="Arial" panose="020B0604020202020204" pitchFamily="34" charset="0"/>
                <a:ea typeface="Times New Roman" panose="02020603050405020304" pitchFamily="18" charset="0"/>
              </a:rPr>
              <a:t>Calle local en muy mal estado (De tuición Serviu,  sin proyecto) no permite conectar con O’Higgins para mejorar circulación.</a:t>
            </a:r>
            <a:endParaRPr lang="en-US" sz="1600" dirty="0"/>
          </a:p>
        </p:txBody>
      </p:sp>
      <p:sp>
        <p:nvSpPr>
          <p:cNvPr id="16" name="Bocadillo: ovalado 15">
            <a:extLst>
              <a:ext uri="{FF2B5EF4-FFF2-40B4-BE49-F238E27FC236}">
                <a16:creationId xmlns:a16="http://schemas.microsoft.com/office/drawing/2014/main" id="{065F8FB8-2652-493A-9F95-7AA240C1DF21}"/>
              </a:ext>
            </a:extLst>
          </p:cNvPr>
          <p:cNvSpPr/>
          <p:nvPr/>
        </p:nvSpPr>
        <p:spPr>
          <a:xfrm>
            <a:off x="2730299" y="2280749"/>
            <a:ext cx="1641205" cy="826113"/>
          </a:xfrm>
          <a:prstGeom prst="wedgeEllipse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dirty="0"/>
              <a:t>Aumento Capacidad Pablo Neruda</a:t>
            </a:r>
            <a:endParaRPr lang="es-ES" sz="1200" dirty="0"/>
          </a:p>
        </p:txBody>
      </p:sp>
      <p:sp>
        <p:nvSpPr>
          <p:cNvPr id="17" name="Bocadillo: ovalado 16">
            <a:extLst>
              <a:ext uri="{FF2B5EF4-FFF2-40B4-BE49-F238E27FC236}">
                <a16:creationId xmlns:a16="http://schemas.microsoft.com/office/drawing/2014/main" id="{83DB1486-DC5B-4671-BD58-3F673FC3340F}"/>
              </a:ext>
            </a:extLst>
          </p:cNvPr>
          <p:cNvSpPr/>
          <p:nvPr/>
        </p:nvSpPr>
        <p:spPr>
          <a:xfrm>
            <a:off x="6348718" y="2388822"/>
            <a:ext cx="2298547" cy="734899"/>
          </a:xfrm>
          <a:prstGeom prst="wedgeEllipse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Pavimentación Av. La Playa</a:t>
            </a:r>
            <a:endParaRPr lang="es-ES" dirty="0"/>
          </a:p>
        </p:txBody>
      </p:sp>
    </p:spTree>
    <p:extLst>
      <p:ext uri="{BB962C8B-B14F-4D97-AF65-F5344CB8AC3E}">
        <p14:creationId xmlns:p14="http://schemas.microsoft.com/office/powerpoint/2010/main" val="3507552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98344E-3268-4E60-BBB3-D5885AC5C213}"/>
              </a:ext>
            </a:extLst>
          </p:cNvPr>
          <p:cNvSpPr>
            <a:spLocks noGrp="1"/>
          </p:cNvSpPr>
          <p:nvPr>
            <p:ph type="title"/>
          </p:nvPr>
        </p:nvSpPr>
        <p:spPr>
          <a:xfrm>
            <a:off x="467544" y="692696"/>
            <a:ext cx="7467904" cy="649164"/>
          </a:xfrm>
        </p:spPr>
        <p:txBody>
          <a:bodyPr/>
          <a:lstStyle/>
          <a:p>
            <a:r>
              <a:rPr lang="es-ES_tradnl" altLang="es-CL" sz="3200" dirty="0"/>
              <a:t>Accesos Proyectados Puerto Actual</a:t>
            </a:r>
            <a:br>
              <a:rPr lang="es-ES" altLang="es-CL" sz="3200" dirty="0"/>
            </a:br>
            <a:endParaRPr lang="es-ES" sz="3200" dirty="0"/>
          </a:p>
        </p:txBody>
      </p:sp>
      <p:sp>
        <p:nvSpPr>
          <p:cNvPr id="3" name="Marcador de texto 2">
            <a:extLst>
              <a:ext uri="{FF2B5EF4-FFF2-40B4-BE49-F238E27FC236}">
                <a16:creationId xmlns:a16="http://schemas.microsoft.com/office/drawing/2014/main" id="{2D895E6C-BAD2-4CB8-BE7F-A12D8394BDE2}"/>
              </a:ext>
            </a:extLst>
          </p:cNvPr>
          <p:cNvSpPr>
            <a:spLocks noGrp="1"/>
          </p:cNvSpPr>
          <p:nvPr>
            <p:ph type="body" sz="quarter" idx="10"/>
          </p:nvPr>
        </p:nvSpPr>
        <p:spPr/>
        <p:txBody>
          <a:bodyPr/>
          <a:lstStyle/>
          <a:p>
            <a:endParaRPr lang="es-ES"/>
          </a:p>
        </p:txBody>
      </p:sp>
      <p:pic>
        <p:nvPicPr>
          <p:cNvPr id="4" name="Imagen 1">
            <a:extLst>
              <a:ext uri="{FF2B5EF4-FFF2-40B4-BE49-F238E27FC236}">
                <a16:creationId xmlns:a16="http://schemas.microsoft.com/office/drawing/2014/main" id="{22F59C85-EFC8-4AC7-BE19-37D5267464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034475"/>
            <a:ext cx="8100392" cy="582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9476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25865FB-7E84-49AF-9A4B-D8E3D9D2868A}"/>
              </a:ext>
            </a:extLst>
          </p:cNvPr>
          <p:cNvSpPr txBox="1"/>
          <p:nvPr/>
        </p:nvSpPr>
        <p:spPr>
          <a:xfrm>
            <a:off x="611560" y="332656"/>
            <a:ext cx="7200800" cy="584775"/>
          </a:xfrm>
          <a:prstGeom prst="rect">
            <a:avLst/>
          </a:prstGeom>
          <a:noFill/>
        </p:spPr>
        <p:txBody>
          <a:bodyPr wrap="square" rtlCol="0">
            <a:spAutoFit/>
          </a:bodyPr>
          <a:lstStyle/>
          <a:p>
            <a:r>
              <a:rPr lang="es-CL" sz="3200" b="1" dirty="0">
                <a:solidFill>
                  <a:srgbClr val="0066FF"/>
                </a:solidFill>
                <a:latin typeface="+mj-lt"/>
                <a:ea typeface="+mj-ea"/>
                <a:cs typeface="+mj-cs"/>
              </a:rPr>
              <a:t>Terminal Intermodal Barrancas</a:t>
            </a:r>
            <a:endParaRPr lang="es-ES" sz="3200" b="1" dirty="0">
              <a:solidFill>
                <a:srgbClr val="FF0000"/>
              </a:solidFill>
              <a:latin typeface="+mj-lt"/>
              <a:ea typeface="+mj-ea"/>
              <a:cs typeface="+mj-cs"/>
            </a:endParaRPr>
          </a:p>
        </p:txBody>
      </p:sp>
      <p:sp>
        <p:nvSpPr>
          <p:cNvPr id="5" name="CuadroTexto 4">
            <a:extLst>
              <a:ext uri="{FF2B5EF4-FFF2-40B4-BE49-F238E27FC236}">
                <a16:creationId xmlns:a16="http://schemas.microsoft.com/office/drawing/2014/main" id="{CC8B8DE7-2FE0-44FD-A4B4-014072516D6B}"/>
              </a:ext>
            </a:extLst>
          </p:cNvPr>
          <p:cNvSpPr txBox="1"/>
          <p:nvPr/>
        </p:nvSpPr>
        <p:spPr>
          <a:xfrm>
            <a:off x="611561" y="1100403"/>
            <a:ext cx="5739206" cy="369332"/>
          </a:xfrm>
          <a:prstGeom prst="rect">
            <a:avLst/>
          </a:prstGeom>
          <a:noFill/>
        </p:spPr>
        <p:txBody>
          <a:bodyPr wrap="square" rtlCol="0">
            <a:spAutoFit/>
          </a:bodyPr>
          <a:lstStyle/>
          <a:p>
            <a:r>
              <a:rPr lang="es-CL" dirty="0"/>
              <a:t>Nota: Cruces ferroviarios Neruda y Alan </a:t>
            </a:r>
            <a:r>
              <a:rPr lang="es-CL" dirty="0" err="1"/>
              <a:t>Macowan</a:t>
            </a:r>
            <a:endParaRPr lang="es-CL" dirty="0"/>
          </a:p>
        </p:txBody>
      </p:sp>
      <p:grpSp>
        <p:nvGrpSpPr>
          <p:cNvPr id="8" name="Grupo 7">
            <a:extLst>
              <a:ext uri="{FF2B5EF4-FFF2-40B4-BE49-F238E27FC236}">
                <a16:creationId xmlns:a16="http://schemas.microsoft.com/office/drawing/2014/main" id="{7EB6AD31-F026-43A2-8CF9-84C495E89C9A}"/>
              </a:ext>
            </a:extLst>
          </p:cNvPr>
          <p:cNvGrpSpPr/>
          <p:nvPr/>
        </p:nvGrpSpPr>
        <p:grpSpPr>
          <a:xfrm>
            <a:off x="1102288" y="1662713"/>
            <a:ext cx="6771984" cy="3335989"/>
            <a:chOff x="0" y="2067756"/>
            <a:chExt cx="9029312" cy="3675819"/>
          </a:xfrm>
        </p:grpSpPr>
        <p:sp>
          <p:nvSpPr>
            <p:cNvPr id="9" name="Forma libre 4">
              <a:extLst>
                <a:ext uri="{FF2B5EF4-FFF2-40B4-BE49-F238E27FC236}">
                  <a16:creationId xmlns:a16="http://schemas.microsoft.com/office/drawing/2014/main" id="{87AF30A3-7259-4D76-AC9A-D6A4C3183B08}"/>
                </a:ext>
              </a:extLst>
            </p:cNvPr>
            <p:cNvSpPr/>
            <p:nvPr/>
          </p:nvSpPr>
          <p:spPr>
            <a:xfrm>
              <a:off x="0" y="3221832"/>
              <a:ext cx="14288" cy="50006"/>
            </a:xfrm>
            <a:custGeom>
              <a:avLst/>
              <a:gdLst>
                <a:gd name="connsiteX0" fmla="*/ 0 w 19050"/>
                <a:gd name="connsiteY0" fmla="*/ 66675 h 66675"/>
                <a:gd name="connsiteX1" fmla="*/ 19050 w 19050"/>
                <a:gd name="connsiteY1" fmla="*/ 0 h 66675"/>
              </a:gdLst>
              <a:ahLst/>
              <a:cxnLst>
                <a:cxn ang="0">
                  <a:pos x="connsiteX0" y="connsiteY0"/>
                </a:cxn>
                <a:cxn ang="0">
                  <a:pos x="connsiteX1" y="connsiteY1"/>
                </a:cxn>
              </a:cxnLst>
              <a:rect l="l" t="t" r="r" b="b"/>
              <a:pathLst>
                <a:path w="19050" h="66675">
                  <a:moveTo>
                    <a:pt x="0" y="66675"/>
                  </a:moveTo>
                  <a:lnTo>
                    <a:pt x="1905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013"/>
            </a:p>
          </p:txBody>
        </p:sp>
        <p:pic>
          <p:nvPicPr>
            <p:cNvPr id="10" name="Imagen 9">
              <a:extLst>
                <a:ext uri="{FF2B5EF4-FFF2-40B4-BE49-F238E27FC236}">
                  <a16:creationId xmlns:a16="http://schemas.microsoft.com/office/drawing/2014/main" id="{50A80C44-DDD6-49CF-B6E2-B920EFBFEC0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7351" y="2067756"/>
              <a:ext cx="8801961" cy="3675819"/>
            </a:xfrm>
            <a:prstGeom prst="rect">
              <a:avLst/>
            </a:prstGeom>
          </p:spPr>
        </p:pic>
        <p:sp>
          <p:nvSpPr>
            <p:cNvPr id="11" name="CuadroTexto 10">
              <a:extLst>
                <a:ext uri="{FF2B5EF4-FFF2-40B4-BE49-F238E27FC236}">
                  <a16:creationId xmlns:a16="http://schemas.microsoft.com/office/drawing/2014/main" id="{E159808A-D9D7-4A02-BE59-1AD7CA34CD67}"/>
                </a:ext>
              </a:extLst>
            </p:cNvPr>
            <p:cNvSpPr txBox="1"/>
            <p:nvPr/>
          </p:nvSpPr>
          <p:spPr>
            <a:xfrm>
              <a:off x="3664744" y="3271838"/>
              <a:ext cx="935563" cy="273494"/>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defPPr>
                <a:defRPr lang="es-CL"/>
              </a:defPPr>
              <a:lvl1pPr algn="ctr">
                <a:defRPr sz="135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CL" sz="1013" dirty="0"/>
                <a:t>Barrancas</a:t>
              </a:r>
            </a:p>
          </p:txBody>
        </p:sp>
        <p:sp>
          <p:nvSpPr>
            <p:cNvPr id="12" name="CuadroTexto 11">
              <a:extLst>
                <a:ext uri="{FF2B5EF4-FFF2-40B4-BE49-F238E27FC236}">
                  <a16:creationId xmlns:a16="http://schemas.microsoft.com/office/drawing/2014/main" id="{F42E1485-05ED-461A-A3D1-F0A891D8B067}"/>
                </a:ext>
              </a:extLst>
            </p:cNvPr>
            <p:cNvSpPr txBox="1"/>
            <p:nvPr/>
          </p:nvSpPr>
          <p:spPr>
            <a:xfrm>
              <a:off x="4450557" y="2207419"/>
              <a:ext cx="871539" cy="273494"/>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defPPr>
                <a:defRPr lang="es-CL"/>
              </a:defPPr>
              <a:lvl1pPr algn="ctr">
                <a:defRPr sz="135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CL" sz="1013" dirty="0"/>
                <a:t>STI</a:t>
              </a:r>
            </a:p>
          </p:txBody>
        </p:sp>
        <p:sp>
          <p:nvSpPr>
            <p:cNvPr id="13" name="CuadroTexto 12">
              <a:extLst>
                <a:ext uri="{FF2B5EF4-FFF2-40B4-BE49-F238E27FC236}">
                  <a16:creationId xmlns:a16="http://schemas.microsoft.com/office/drawing/2014/main" id="{4032396E-7A1D-4909-B52D-E6200B294EDD}"/>
                </a:ext>
              </a:extLst>
            </p:cNvPr>
            <p:cNvSpPr txBox="1"/>
            <p:nvPr/>
          </p:nvSpPr>
          <p:spPr>
            <a:xfrm>
              <a:off x="6750844" y="3971925"/>
              <a:ext cx="871539" cy="273494"/>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defPPr>
                <a:defRPr lang="es-CL"/>
              </a:defPPr>
              <a:lvl1pPr algn="ctr">
                <a:defRPr sz="135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CL" sz="1013" dirty="0"/>
                <a:t>PCE</a:t>
              </a:r>
            </a:p>
          </p:txBody>
        </p:sp>
        <p:sp>
          <p:nvSpPr>
            <p:cNvPr id="14" name="CuadroTexto 13">
              <a:extLst>
                <a:ext uri="{FF2B5EF4-FFF2-40B4-BE49-F238E27FC236}">
                  <a16:creationId xmlns:a16="http://schemas.microsoft.com/office/drawing/2014/main" id="{626DA694-7425-4EB9-A928-47190A85C88B}"/>
                </a:ext>
              </a:extLst>
            </p:cNvPr>
            <p:cNvSpPr txBox="1"/>
            <p:nvPr/>
          </p:nvSpPr>
          <p:spPr>
            <a:xfrm>
              <a:off x="2617560" y="4114801"/>
              <a:ext cx="871539" cy="445248"/>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L" sz="1013" dirty="0"/>
                <a:t>Estación Ácido</a:t>
              </a:r>
            </a:p>
          </p:txBody>
        </p:sp>
        <p:cxnSp>
          <p:nvCxnSpPr>
            <p:cNvPr id="15" name="Conector recto de flecha 14">
              <a:extLst>
                <a:ext uri="{FF2B5EF4-FFF2-40B4-BE49-F238E27FC236}">
                  <a16:creationId xmlns:a16="http://schemas.microsoft.com/office/drawing/2014/main" id="{74CF8304-22CE-49F4-AD50-9CB25A004681}"/>
                </a:ext>
              </a:extLst>
            </p:cNvPr>
            <p:cNvCxnSpPr>
              <a:stCxn id="14" idx="2"/>
            </p:cNvCxnSpPr>
            <p:nvPr/>
          </p:nvCxnSpPr>
          <p:spPr>
            <a:xfrm>
              <a:off x="3053329" y="4560049"/>
              <a:ext cx="61347" cy="34056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 name="Conector recto de flecha 15">
              <a:extLst>
                <a:ext uri="{FF2B5EF4-FFF2-40B4-BE49-F238E27FC236}">
                  <a16:creationId xmlns:a16="http://schemas.microsoft.com/office/drawing/2014/main" id="{E4F588D5-6372-408D-8B5C-A99504DD54FD}"/>
                </a:ext>
              </a:extLst>
            </p:cNvPr>
            <p:cNvCxnSpPr>
              <a:cxnSpLocks/>
              <a:stCxn id="11" idx="2"/>
            </p:cNvCxnSpPr>
            <p:nvPr/>
          </p:nvCxnSpPr>
          <p:spPr>
            <a:xfrm>
              <a:off x="4132525" y="3545331"/>
              <a:ext cx="196588" cy="135528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7" name="Forma libre 16">
              <a:extLst>
                <a:ext uri="{FF2B5EF4-FFF2-40B4-BE49-F238E27FC236}">
                  <a16:creationId xmlns:a16="http://schemas.microsoft.com/office/drawing/2014/main" id="{E288FA72-3BFB-4DD8-A075-7DBACD0C3032}"/>
                </a:ext>
              </a:extLst>
            </p:cNvPr>
            <p:cNvSpPr/>
            <p:nvPr/>
          </p:nvSpPr>
          <p:spPr>
            <a:xfrm>
              <a:off x="6622256" y="4907756"/>
              <a:ext cx="1228725" cy="371475"/>
            </a:xfrm>
            <a:custGeom>
              <a:avLst/>
              <a:gdLst>
                <a:gd name="connsiteX0" fmla="*/ 1628775 w 1638300"/>
                <a:gd name="connsiteY0" fmla="*/ 447675 h 495300"/>
                <a:gd name="connsiteX1" fmla="*/ 1638300 w 1638300"/>
                <a:gd name="connsiteY1" fmla="*/ 28575 h 495300"/>
                <a:gd name="connsiteX2" fmla="*/ 0 w 1638300"/>
                <a:gd name="connsiteY2" fmla="*/ 0 h 495300"/>
                <a:gd name="connsiteX3" fmla="*/ 0 w 1638300"/>
                <a:gd name="connsiteY3" fmla="*/ 361950 h 495300"/>
                <a:gd name="connsiteX4" fmla="*/ 990600 w 1638300"/>
                <a:gd name="connsiteY4" fmla="*/ 495300 h 495300"/>
                <a:gd name="connsiteX5" fmla="*/ 1628775 w 1638300"/>
                <a:gd name="connsiteY5" fmla="*/ 447675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300" h="495300">
                  <a:moveTo>
                    <a:pt x="1628775" y="447675"/>
                  </a:moveTo>
                  <a:lnTo>
                    <a:pt x="1638300" y="28575"/>
                  </a:lnTo>
                  <a:lnTo>
                    <a:pt x="0" y="0"/>
                  </a:lnTo>
                  <a:lnTo>
                    <a:pt x="0" y="361950"/>
                  </a:lnTo>
                  <a:lnTo>
                    <a:pt x="990600" y="495300"/>
                  </a:lnTo>
                  <a:lnTo>
                    <a:pt x="1628775" y="447675"/>
                  </a:lnTo>
                  <a:close/>
                </a:path>
              </a:pathLst>
            </a:custGeom>
          </p:spPr>
          <p:style>
            <a:lnRef idx="1">
              <a:schemeClr val="dk1"/>
            </a:lnRef>
            <a:fillRef idx="2">
              <a:schemeClr val="dk1"/>
            </a:fillRef>
            <a:effectRef idx="1">
              <a:schemeClr val="dk1"/>
            </a:effectRef>
            <a:fontRef idx="minor">
              <a:schemeClr val="dk1"/>
            </a:fontRef>
          </p:style>
          <p:txBody>
            <a:bodyPr rtlCol="0" anchor="ctr"/>
            <a:lstStyle/>
            <a:p>
              <a:pPr algn="ctr"/>
              <a:r>
                <a:rPr lang="es-CL" sz="675" dirty="0"/>
                <a:t>BSA</a:t>
              </a:r>
            </a:p>
          </p:txBody>
        </p:sp>
        <p:sp>
          <p:nvSpPr>
            <p:cNvPr id="18" name="Rectángulo 17">
              <a:extLst>
                <a:ext uri="{FF2B5EF4-FFF2-40B4-BE49-F238E27FC236}">
                  <a16:creationId xmlns:a16="http://schemas.microsoft.com/office/drawing/2014/main" id="{8CDF33BC-B678-4225-BA77-10D1151FBFB1}"/>
                </a:ext>
              </a:extLst>
            </p:cNvPr>
            <p:cNvSpPr/>
            <p:nvPr/>
          </p:nvSpPr>
          <p:spPr>
            <a:xfrm>
              <a:off x="2921794" y="5029201"/>
              <a:ext cx="1785938" cy="7858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CL" sz="675" dirty="0"/>
                <a:t>Área </a:t>
              </a:r>
              <a:r>
                <a:rPr lang="es-CL" sz="675" dirty="0" err="1"/>
                <a:t>Graneles</a:t>
              </a:r>
              <a:endParaRPr lang="es-CL" sz="675" dirty="0"/>
            </a:p>
          </p:txBody>
        </p:sp>
        <p:sp>
          <p:nvSpPr>
            <p:cNvPr id="19" name="Rectángulo 18">
              <a:extLst>
                <a:ext uri="{FF2B5EF4-FFF2-40B4-BE49-F238E27FC236}">
                  <a16:creationId xmlns:a16="http://schemas.microsoft.com/office/drawing/2014/main" id="{64DD3125-D7B5-40D2-98E3-B78BC2C0DD84}"/>
                </a:ext>
              </a:extLst>
            </p:cNvPr>
            <p:cNvSpPr/>
            <p:nvPr/>
          </p:nvSpPr>
          <p:spPr>
            <a:xfrm>
              <a:off x="4707732" y="5029201"/>
              <a:ext cx="507206" cy="25003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CL" sz="675" dirty="0" err="1"/>
                <a:t>Fepasa</a:t>
              </a:r>
              <a:endParaRPr lang="es-CL" sz="675" dirty="0"/>
            </a:p>
          </p:txBody>
        </p:sp>
        <p:sp>
          <p:nvSpPr>
            <p:cNvPr id="20" name="Forma libre 41">
              <a:extLst>
                <a:ext uri="{FF2B5EF4-FFF2-40B4-BE49-F238E27FC236}">
                  <a16:creationId xmlns:a16="http://schemas.microsoft.com/office/drawing/2014/main" id="{538BF663-2FEF-4587-86DD-3B16928EEEB4}"/>
                </a:ext>
              </a:extLst>
            </p:cNvPr>
            <p:cNvSpPr/>
            <p:nvPr/>
          </p:nvSpPr>
          <p:spPr>
            <a:xfrm>
              <a:off x="1664494" y="5010582"/>
              <a:ext cx="7336631" cy="290081"/>
            </a:xfrm>
            <a:custGeom>
              <a:avLst/>
              <a:gdLst>
                <a:gd name="connsiteX0" fmla="*/ 0 w 8591550"/>
                <a:gd name="connsiteY0" fmla="*/ 209550 h 333375"/>
                <a:gd name="connsiteX1" fmla="*/ 1114425 w 8591550"/>
                <a:gd name="connsiteY1" fmla="*/ 57150 h 333375"/>
                <a:gd name="connsiteX2" fmla="*/ 1714500 w 8591550"/>
                <a:gd name="connsiteY2" fmla="*/ 0 h 333375"/>
                <a:gd name="connsiteX3" fmla="*/ 5486400 w 8591550"/>
                <a:gd name="connsiteY3" fmla="*/ 19050 h 333375"/>
                <a:gd name="connsiteX4" fmla="*/ 6010275 w 8591550"/>
                <a:gd name="connsiteY4" fmla="*/ 9525 h 333375"/>
                <a:gd name="connsiteX5" fmla="*/ 6838950 w 8591550"/>
                <a:gd name="connsiteY5" fmla="*/ 209550 h 333375"/>
                <a:gd name="connsiteX6" fmla="*/ 7553325 w 8591550"/>
                <a:gd name="connsiteY6" fmla="*/ 333375 h 333375"/>
                <a:gd name="connsiteX7" fmla="*/ 8591550 w 8591550"/>
                <a:gd name="connsiteY7" fmla="*/ 295275 h 333375"/>
                <a:gd name="connsiteX0" fmla="*/ 0 w 9782175"/>
                <a:gd name="connsiteY0" fmla="*/ 209550 h 333375"/>
                <a:gd name="connsiteX1" fmla="*/ 1114425 w 9782175"/>
                <a:gd name="connsiteY1" fmla="*/ 57150 h 333375"/>
                <a:gd name="connsiteX2" fmla="*/ 1714500 w 9782175"/>
                <a:gd name="connsiteY2" fmla="*/ 0 h 333375"/>
                <a:gd name="connsiteX3" fmla="*/ 5486400 w 9782175"/>
                <a:gd name="connsiteY3" fmla="*/ 19050 h 333375"/>
                <a:gd name="connsiteX4" fmla="*/ 6010275 w 9782175"/>
                <a:gd name="connsiteY4" fmla="*/ 9525 h 333375"/>
                <a:gd name="connsiteX5" fmla="*/ 6838950 w 9782175"/>
                <a:gd name="connsiteY5" fmla="*/ 209550 h 333375"/>
                <a:gd name="connsiteX6" fmla="*/ 7553325 w 9782175"/>
                <a:gd name="connsiteY6" fmla="*/ 333375 h 333375"/>
                <a:gd name="connsiteX7" fmla="*/ 9782175 w 9782175"/>
                <a:gd name="connsiteY7" fmla="*/ 30480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2175" h="333375">
                  <a:moveTo>
                    <a:pt x="0" y="209550"/>
                  </a:moveTo>
                  <a:lnTo>
                    <a:pt x="1114425" y="57150"/>
                  </a:lnTo>
                  <a:lnTo>
                    <a:pt x="1714500" y="0"/>
                  </a:lnTo>
                  <a:lnTo>
                    <a:pt x="5486400" y="19050"/>
                  </a:lnTo>
                  <a:lnTo>
                    <a:pt x="6010275" y="9525"/>
                  </a:lnTo>
                  <a:lnTo>
                    <a:pt x="6838950" y="209550"/>
                  </a:lnTo>
                  <a:lnTo>
                    <a:pt x="7553325" y="333375"/>
                  </a:lnTo>
                  <a:lnTo>
                    <a:pt x="9782175" y="304800"/>
                  </a:lnTo>
                </a:path>
              </a:pathLst>
            </a:custGeom>
            <a:ln>
              <a:solidFill>
                <a:srgbClr val="FFFF00"/>
              </a:solidFill>
              <a:tailEnd type="stealth"/>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s-CL" sz="1013" dirty="0"/>
            </a:p>
          </p:txBody>
        </p:sp>
        <p:sp>
          <p:nvSpPr>
            <p:cNvPr id="21" name="CuadroTexto 20">
              <a:extLst>
                <a:ext uri="{FF2B5EF4-FFF2-40B4-BE49-F238E27FC236}">
                  <a16:creationId xmlns:a16="http://schemas.microsoft.com/office/drawing/2014/main" id="{80094511-43FD-4804-9041-36E4E91500FA}"/>
                </a:ext>
              </a:extLst>
            </p:cNvPr>
            <p:cNvSpPr txBox="1"/>
            <p:nvPr/>
          </p:nvSpPr>
          <p:spPr>
            <a:xfrm>
              <a:off x="8043863" y="5365469"/>
              <a:ext cx="871539" cy="273494"/>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defPPr>
                <a:defRPr lang="es-CL"/>
              </a:defPPr>
              <a:lvl1pPr algn="ctr">
                <a:defRPr sz="135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CL" sz="1013" dirty="0"/>
                <a:t>A PANUL</a:t>
              </a:r>
            </a:p>
          </p:txBody>
        </p:sp>
        <p:grpSp>
          <p:nvGrpSpPr>
            <p:cNvPr id="22" name="Grupo 21">
              <a:extLst>
                <a:ext uri="{FF2B5EF4-FFF2-40B4-BE49-F238E27FC236}">
                  <a16:creationId xmlns:a16="http://schemas.microsoft.com/office/drawing/2014/main" id="{D024AD16-8D3F-4017-83A3-CDE687C72636}"/>
                </a:ext>
              </a:extLst>
            </p:cNvPr>
            <p:cNvGrpSpPr/>
            <p:nvPr/>
          </p:nvGrpSpPr>
          <p:grpSpPr>
            <a:xfrm>
              <a:off x="4157663" y="3546117"/>
              <a:ext cx="4572000" cy="1411646"/>
              <a:chOff x="5543550" y="3585155"/>
              <a:chExt cx="6096000" cy="1882195"/>
            </a:xfrm>
          </p:grpSpPr>
          <p:sp>
            <p:nvSpPr>
              <p:cNvPr id="23" name="Llamada de flecha izquierda y derecha 40">
                <a:extLst>
                  <a:ext uri="{FF2B5EF4-FFF2-40B4-BE49-F238E27FC236}">
                    <a16:creationId xmlns:a16="http://schemas.microsoft.com/office/drawing/2014/main" id="{85059CEA-4AE2-41CB-9ABE-280443089127}"/>
                  </a:ext>
                </a:extLst>
              </p:cNvPr>
              <p:cNvSpPr/>
              <p:nvPr/>
            </p:nvSpPr>
            <p:spPr>
              <a:xfrm rot="3613156">
                <a:off x="6205028" y="3925166"/>
                <a:ext cx="1562602" cy="882580"/>
              </a:xfrm>
              <a:prstGeom prst="leftRightArrow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sz="675" dirty="0"/>
                  <a:t>In-</a:t>
                </a:r>
                <a:r>
                  <a:rPr lang="es-CL" sz="675" dirty="0" err="1"/>
                  <a:t>Out</a:t>
                </a:r>
                <a:r>
                  <a:rPr lang="es-CL" sz="675" dirty="0"/>
                  <a:t> Cont. Carga FFCC</a:t>
                </a:r>
              </a:p>
            </p:txBody>
          </p:sp>
          <p:sp>
            <p:nvSpPr>
              <p:cNvPr id="24" name="Forma libre 2">
                <a:extLst>
                  <a:ext uri="{FF2B5EF4-FFF2-40B4-BE49-F238E27FC236}">
                    <a16:creationId xmlns:a16="http://schemas.microsoft.com/office/drawing/2014/main" id="{AAC370F5-81BD-43BE-9E26-92E7F8996BA2}"/>
                  </a:ext>
                </a:extLst>
              </p:cNvPr>
              <p:cNvSpPr/>
              <p:nvPr/>
            </p:nvSpPr>
            <p:spPr>
              <a:xfrm>
                <a:off x="5543550" y="5095875"/>
                <a:ext cx="6096000" cy="371475"/>
              </a:xfrm>
              <a:custGeom>
                <a:avLst/>
                <a:gdLst>
                  <a:gd name="connsiteX0" fmla="*/ 0 w 6096000"/>
                  <a:gd name="connsiteY0" fmla="*/ 238125 h 371475"/>
                  <a:gd name="connsiteX1" fmla="*/ 0 w 6096000"/>
                  <a:gd name="connsiteY1" fmla="*/ 314325 h 371475"/>
                  <a:gd name="connsiteX2" fmla="*/ 6096000 w 6096000"/>
                  <a:gd name="connsiteY2" fmla="*/ 371475 h 371475"/>
                  <a:gd name="connsiteX3" fmla="*/ 6096000 w 6096000"/>
                  <a:gd name="connsiteY3" fmla="*/ 314325 h 371475"/>
                  <a:gd name="connsiteX4" fmla="*/ 6076950 w 6096000"/>
                  <a:gd name="connsiteY4" fmla="*/ 180975 h 371475"/>
                  <a:gd name="connsiteX5" fmla="*/ 4267200 w 6096000"/>
                  <a:gd name="connsiteY5" fmla="*/ 19050 h 371475"/>
                  <a:gd name="connsiteX6" fmla="*/ 619125 w 6096000"/>
                  <a:gd name="connsiteY6" fmla="*/ 0 h 371475"/>
                  <a:gd name="connsiteX7" fmla="*/ 19050 w 6096000"/>
                  <a:gd name="connsiteY7" fmla="*/ 114300 h 371475"/>
                  <a:gd name="connsiteX8" fmla="*/ 0 w 6096000"/>
                  <a:gd name="connsiteY8" fmla="*/ 23812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371475">
                    <a:moveTo>
                      <a:pt x="0" y="238125"/>
                    </a:moveTo>
                    <a:lnTo>
                      <a:pt x="0" y="314325"/>
                    </a:lnTo>
                    <a:lnTo>
                      <a:pt x="6096000" y="371475"/>
                    </a:lnTo>
                    <a:lnTo>
                      <a:pt x="6096000" y="314325"/>
                    </a:lnTo>
                    <a:lnTo>
                      <a:pt x="6076950" y="180975"/>
                    </a:lnTo>
                    <a:lnTo>
                      <a:pt x="4267200" y="19050"/>
                    </a:lnTo>
                    <a:lnTo>
                      <a:pt x="619125" y="0"/>
                    </a:lnTo>
                    <a:lnTo>
                      <a:pt x="19050" y="114300"/>
                    </a:lnTo>
                    <a:lnTo>
                      <a:pt x="0" y="238125"/>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sz="1013" dirty="0"/>
                  <a:t>TERMINAL INTERMODAL BARRACAS</a:t>
                </a:r>
              </a:p>
            </p:txBody>
          </p:sp>
        </p:grpSp>
      </p:grpSp>
      <p:pic>
        <p:nvPicPr>
          <p:cNvPr id="25" name="Imagen 24">
            <a:extLst>
              <a:ext uri="{FF2B5EF4-FFF2-40B4-BE49-F238E27FC236}">
                <a16:creationId xmlns:a16="http://schemas.microsoft.com/office/drawing/2014/main" id="{AA6F7403-CFF6-4DD3-9A45-73996E835D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5748" y="5153567"/>
            <a:ext cx="8883783" cy="1074110"/>
          </a:xfrm>
          <a:prstGeom prst="rect">
            <a:avLst/>
          </a:prstGeom>
        </p:spPr>
      </p:pic>
      <p:sp>
        <p:nvSpPr>
          <p:cNvPr id="26" name="Rectángulo redondeado 5">
            <a:extLst>
              <a:ext uri="{FF2B5EF4-FFF2-40B4-BE49-F238E27FC236}">
                <a16:creationId xmlns:a16="http://schemas.microsoft.com/office/drawing/2014/main" id="{535A0CEC-5356-464B-9AA7-55F41AE6604F}"/>
              </a:ext>
            </a:extLst>
          </p:cNvPr>
          <p:cNvSpPr/>
          <p:nvPr/>
        </p:nvSpPr>
        <p:spPr>
          <a:xfrm>
            <a:off x="5364088" y="1656017"/>
            <a:ext cx="2424751" cy="14394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just">
              <a:buFont typeface="Arial" panose="020B0604020202020204" pitchFamily="34" charset="0"/>
              <a:buChar char="•"/>
            </a:pPr>
            <a:r>
              <a:rPr lang="es-CL" sz="1400" dirty="0"/>
              <a:t>Minimizar la distancia de porteo y la manipulación.</a:t>
            </a:r>
          </a:p>
          <a:p>
            <a:pPr marL="214313" indent="-214313" algn="just">
              <a:buFont typeface="Arial" panose="020B0604020202020204" pitchFamily="34" charset="0"/>
              <a:buChar char="•"/>
            </a:pPr>
            <a:r>
              <a:rPr lang="es-CL" sz="1400" dirty="0"/>
              <a:t>Carguío eficiente con equipamiento especializado sin mover los FFCC.</a:t>
            </a:r>
          </a:p>
        </p:txBody>
      </p:sp>
    </p:spTree>
    <p:extLst>
      <p:ext uri="{BB962C8B-B14F-4D97-AF65-F5344CB8AC3E}">
        <p14:creationId xmlns:p14="http://schemas.microsoft.com/office/powerpoint/2010/main" val="2039664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8F7F1D-C18C-4909-B52E-6F0E3A5DB55D}"/>
              </a:ext>
            </a:extLst>
          </p:cNvPr>
          <p:cNvSpPr>
            <a:spLocks noGrp="1"/>
          </p:cNvSpPr>
          <p:nvPr>
            <p:ph type="title"/>
          </p:nvPr>
        </p:nvSpPr>
        <p:spPr>
          <a:xfrm>
            <a:off x="404438" y="620688"/>
            <a:ext cx="7539912" cy="649164"/>
          </a:xfrm>
        </p:spPr>
        <p:txBody>
          <a:bodyPr/>
          <a:lstStyle/>
          <a:p>
            <a:r>
              <a:rPr lang="es-CL" altLang="es-CL" sz="2800" dirty="0"/>
              <a:t>Corredor Multimodal Santiago – San Antonio</a:t>
            </a:r>
            <a:br>
              <a:rPr lang="es-CL" altLang="es-CL" dirty="0"/>
            </a:br>
            <a:endParaRPr lang="es-ES" dirty="0"/>
          </a:p>
        </p:txBody>
      </p:sp>
      <p:pic>
        <p:nvPicPr>
          <p:cNvPr id="4" name="Imagen 5">
            <a:extLst>
              <a:ext uri="{FF2B5EF4-FFF2-40B4-BE49-F238E27FC236}">
                <a16:creationId xmlns:a16="http://schemas.microsoft.com/office/drawing/2014/main" id="{E58E8D38-7067-4263-A57A-BF552AC04C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688" y="2132856"/>
            <a:ext cx="7210425" cy="387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a:extLst>
              <a:ext uri="{FF2B5EF4-FFF2-40B4-BE49-F238E27FC236}">
                <a16:creationId xmlns:a16="http://schemas.microsoft.com/office/drawing/2014/main" id="{1890C4ED-0067-4757-98DB-7DF9E303A437}"/>
              </a:ext>
            </a:extLst>
          </p:cNvPr>
          <p:cNvSpPr/>
          <p:nvPr/>
        </p:nvSpPr>
        <p:spPr>
          <a:xfrm>
            <a:off x="5724855" y="2132856"/>
            <a:ext cx="3152775" cy="2959100"/>
          </a:xfrm>
          <a:prstGeom prst="rect">
            <a:avLst/>
          </a:prstGeom>
          <a:solidFill>
            <a:srgbClr val="26A9E0"/>
          </a:solidFill>
          <a:ln>
            <a:noFill/>
          </a:ln>
        </p:spPr>
        <p:style>
          <a:lnRef idx="1">
            <a:schemeClr val="accent1"/>
          </a:lnRef>
          <a:fillRef idx="3">
            <a:schemeClr val="accent1"/>
          </a:fillRef>
          <a:effectRef idx="2">
            <a:schemeClr val="accent1"/>
          </a:effectRef>
          <a:fontRef idx="minor">
            <a:schemeClr val="lt1"/>
          </a:fontRef>
        </p:style>
        <p:txBody>
          <a:bodyPr anchor="ctr"/>
          <a:lstStyle/>
          <a:p>
            <a:pPr marL="214313" indent="-214313" defTabSz="914378" eaLnBrk="1" fontAlgn="auto" hangingPunct="1">
              <a:lnSpc>
                <a:spcPct val="110000"/>
              </a:lnSpc>
              <a:spcBef>
                <a:spcPts val="0"/>
              </a:spcBef>
              <a:spcAft>
                <a:spcPts val="450"/>
              </a:spcAft>
              <a:buClr>
                <a:prstClr val="white"/>
              </a:buClr>
              <a:buFont typeface="Arial"/>
              <a:buChar char="•"/>
              <a:defRPr/>
            </a:pPr>
            <a:r>
              <a:rPr lang="es-CL" sz="1125" b="1" kern="0" dirty="0">
                <a:solidFill>
                  <a:prstClr val="white"/>
                </a:solidFill>
                <a:latin typeface="Arial"/>
                <a:cs typeface="Arial"/>
              </a:rPr>
              <a:t>CARACTERÍSTICAS DEL CORREDOR</a:t>
            </a:r>
            <a:r>
              <a:rPr lang="es-CL" sz="1050" b="1" kern="0" dirty="0">
                <a:solidFill>
                  <a:prstClr val="white"/>
                </a:solidFill>
                <a:latin typeface="Arial"/>
                <a:cs typeface="Arial"/>
              </a:rPr>
              <a:t>:</a:t>
            </a:r>
          </a:p>
          <a:p>
            <a:pPr marL="334566" lvl="1" indent="-133350" defTabSz="914378" eaLnBrk="1" fontAlgn="auto" hangingPunct="1">
              <a:lnSpc>
                <a:spcPct val="110000"/>
              </a:lnSpc>
              <a:spcBef>
                <a:spcPts val="0"/>
              </a:spcBef>
              <a:spcAft>
                <a:spcPts val="450"/>
              </a:spcAft>
              <a:buClr>
                <a:prstClr val="white"/>
              </a:buClr>
              <a:buFont typeface="Arial"/>
              <a:buChar char="•"/>
              <a:tabLst>
                <a:tab pos="269081" algn="l"/>
              </a:tabLst>
              <a:defRPr/>
            </a:pPr>
            <a:r>
              <a:rPr lang="es-CL" sz="1050" kern="0" dirty="0">
                <a:solidFill>
                  <a:prstClr val="white"/>
                </a:solidFill>
                <a:latin typeface="Arial"/>
                <a:cs typeface="Arial"/>
              </a:rPr>
              <a:t>Desvíos de cruzamiento de 1.200 metros</a:t>
            </a:r>
          </a:p>
          <a:p>
            <a:pPr marL="334566" lvl="1" indent="-133350" defTabSz="914378" eaLnBrk="1" fontAlgn="auto" hangingPunct="1">
              <a:lnSpc>
                <a:spcPct val="110000"/>
              </a:lnSpc>
              <a:spcBef>
                <a:spcPts val="0"/>
              </a:spcBef>
              <a:spcAft>
                <a:spcPts val="450"/>
              </a:spcAft>
              <a:buClr>
                <a:prstClr val="white"/>
              </a:buClr>
              <a:buFont typeface="Arial"/>
              <a:buChar char="•"/>
              <a:tabLst>
                <a:tab pos="269081" algn="l"/>
              </a:tabLst>
              <a:defRPr/>
            </a:pPr>
            <a:r>
              <a:rPr lang="es-CL" sz="1050" kern="0" dirty="0">
                <a:solidFill>
                  <a:prstClr val="white"/>
                </a:solidFill>
                <a:latin typeface="Arial"/>
                <a:cs typeface="Arial"/>
              </a:rPr>
              <a:t>Carros doble stacking (capacidad de 248 TEUs/tren) </a:t>
            </a:r>
          </a:p>
          <a:p>
            <a:pPr marL="334566" lvl="1" indent="-133350" defTabSz="914378" eaLnBrk="1" fontAlgn="auto" hangingPunct="1">
              <a:lnSpc>
                <a:spcPct val="110000"/>
              </a:lnSpc>
              <a:spcBef>
                <a:spcPts val="0"/>
              </a:spcBef>
              <a:spcAft>
                <a:spcPts val="450"/>
              </a:spcAft>
              <a:buClr>
                <a:prstClr val="white"/>
              </a:buClr>
              <a:buFont typeface="Arial"/>
              <a:buChar char="•"/>
              <a:tabLst>
                <a:tab pos="269081" algn="l"/>
              </a:tabLst>
              <a:defRPr/>
            </a:pPr>
            <a:r>
              <a:rPr lang="es-CL" sz="1050" kern="0" dirty="0">
                <a:solidFill>
                  <a:prstClr val="white"/>
                </a:solidFill>
                <a:latin typeface="Arial"/>
                <a:cs typeface="Arial"/>
              </a:rPr>
              <a:t>Vía doble a partir del año 2036   </a:t>
            </a:r>
          </a:p>
          <a:p>
            <a:pPr marL="334566" lvl="1" indent="-133350" defTabSz="914378" eaLnBrk="1" fontAlgn="auto" hangingPunct="1">
              <a:lnSpc>
                <a:spcPct val="110000"/>
              </a:lnSpc>
              <a:spcBef>
                <a:spcPts val="0"/>
              </a:spcBef>
              <a:spcAft>
                <a:spcPts val="450"/>
              </a:spcAft>
              <a:buClr>
                <a:prstClr val="white"/>
              </a:buClr>
              <a:buFont typeface="Arial"/>
              <a:buChar char="•"/>
              <a:tabLst>
                <a:tab pos="269081" algn="l"/>
              </a:tabLst>
              <a:defRPr/>
            </a:pPr>
            <a:r>
              <a:rPr lang="es-CL" sz="1050" kern="0" dirty="0">
                <a:solidFill>
                  <a:prstClr val="white"/>
                </a:solidFill>
                <a:latin typeface="Arial"/>
                <a:cs typeface="Arial"/>
              </a:rPr>
              <a:t>CIM en el sector de Malloco </a:t>
            </a:r>
          </a:p>
          <a:p>
            <a:pPr marL="570884" lvl="1" indent="-214313" defTabSz="914378" eaLnBrk="1" fontAlgn="auto" hangingPunct="1">
              <a:lnSpc>
                <a:spcPct val="110000"/>
              </a:lnSpc>
              <a:spcBef>
                <a:spcPts val="0"/>
              </a:spcBef>
              <a:spcAft>
                <a:spcPts val="450"/>
              </a:spcAft>
              <a:buClr>
                <a:prstClr val="white"/>
              </a:buClr>
              <a:buFont typeface="Arial"/>
              <a:buChar char="•"/>
              <a:defRPr/>
            </a:pPr>
            <a:endParaRPr lang="es-CL" sz="1050" kern="0" dirty="0">
              <a:solidFill>
                <a:prstClr val="white"/>
              </a:solidFill>
              <a:latin typeface="Arial"/>
              <a:cs typeface="Arial"/>
            </a:endParaRPr>
          </a:p>
          <a:p>
            <a:pPr marL="214313" indent="-214313" defTabSz="914378" eaLnBrk="1" fontAlgn="auto" hangingPunct="1">
              <a:lnSpc>
                <a:spcPct val="110000"/>
              </a:lnSpc>
              <a:spcBef>
                <a:spcPts val="0"/>
              </a:spcBef>
              <a:spcAft>
                <a:spcPts val="450"/>
              </a:spcAft>
              <a:buClr>
                <a:prstClr val="white"/>
              </a:buClr>
              <a:buFont typeface="Arial"/>
              <a:buChar char="•"/>
              <a:defRPr/>
            </a:pPr>
            <a:r>
              <a:rPr lang="es-CL" sz="1125" b="1" kern="0" dirty="0">
                <a:solidFill>
                  <a:prstClr val="white"/>
                </a:solidFill>
                <a:latin typeface="Arial"/>
                <a:cs typeface="Arial"/>
              </a:rPr>
              <a:t>TRANSFERENCIA PROYECTADA 40%</a:t>
            </a:r>
          </a:p>
        </p:txBody>
      </p:sp>
      <p:sp>
        <p:nvSpPr>
          <p:cNvPr id="6" name="CuadroTexto 1">
            <a:extLst>
              <a:ext uri="{FF2B5EF4-FFF2-40B4-BE49-F238E27FC236}">
                <a16:creationId xmlns:a16="http://schemas.microsoft.com/office/drawing/2014/main" id="{6B8C3E0F-5BB7-4F35-B284-65E45A125238}"/>
              </a:ext>
            </a:extLst>
          </p:cNvPr>
          <p:cNvSpPr txBox="1">
            <a:spLocks noChangeArrowheads="1"/>
          </p:cNvSpPr>
          <p:nvPr/>
        </p:nvSpPr>
        <p:spPr bwMode="auto">
          <a:xfrm>
            <a:off x="5762625" y="6087318"/>
            <a:ext cx="1220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CL" altLang="es-CL" dirty="0"/>
              <a:t>Fuente EFE</a:t>
            </a:r>
          </a:p>
        </p:txBody>
      </p:sp>
    </p:spTree>
    <p:extLst>
      <p:ext uri="{BB962C8B-B14F-4D97-AF65-F5344CB8AC3E}">
        <p14:creationId xmlns:p14="http://schemas.microsoft.com/office/powerpoint/2010/main" val="299184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87BA04A7-B2B9-444E-A805-5A3CB8422F25}"/>
              </a:ext>
            </a:extLst>
          </p:cNvPr>
          <p:cNvGrpSpPr/>
          <p:nvPr/>
        </p:nvGrpSpPr>
        <p:grpSpPr>
          <a:xfrm>
            <a:off x="0" y="857250"/>
            <a:ext cx="9144000" cy="5143501"/>
            <a:chOff x="0" y="-1"/>
            <a:chExt cx="12192000" cy="6858001"/>
          </a:xfrm>
        </p:grpSpPr>
        <p:pic>
          <p:nvPicPr>
            <p:cNvPr id="5" name="Imagen 4">
              <a:extLst>
                <a:ext uri="{FF2B5EF4-FFF2-40B4-BE49-F238E27FC236}">
                  <a16:creationId xmlns:a16="http://schemas.microsoft.com/office/drawing/2014/main" id="{7EAA3F9C-9562-3D4A-AD09-5F84D22212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grpSp>
          <p:nvGrpSpPr>
            <p:cNvPr id="44" name="Grupo 43">
              <a:extLst>
                <a:ext uri="{FF2B5EF4-FFF2-40B4-BE49-F238E27FC236}">
                  <a16:creationId xmlns:a16="http://schemas.microsoft.com/office/drawing/2014/main" id="{27DE46CD-5417-9041-A49F-A41136283C49}"/>
                </a:ext>
              </a:extLst>
            </p:cNvPr>
            <p:cNvGrpSpPr/>
            <p:nvPr/>
          </p:nvGrpSpPr>
          <p:grpSpPr>
            <a:xfrm>
              <a:off x="6461903" y="400699"/>
              <a:ext cx="673100" cy="673100"/>
              <a:chOff x="7467333" y="838200"/>
              <a:chExt cx="673100" cy="673100"/>
            </a:xfrm>
          </p:grpSpPr>
          <p:sp>
            <p:nvSpPr>
              <p:cNvPr id="40" name="Rectángulo 39">
                <a:extLst>
                  <a:ext uri="{FF2B5EF4-FFF2-40B4-BE49-F238E27FC236}">
                    <a16:creationId xmlns:a16="http://schemas.microsoft.com/office/drawing/2014/main" id="{9203E986-1B31-5F49-A3CC-F7D3843FD085}"/>
                  </a:ext>
                </a:extLst>
              </p:cNvPr>
              <p:cNvSpPr/>
              <p:nvPr/>
            </p:nvSpPr>
            <p:spPr>
              <a:xfrm>
                <a:off x="7467333" y="838200"/>
                <a:ext cx="673100" cy="673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p>
            </p:txBody>
          </p:sp>
          <p:pic>
            <p:nvPicPr>
              <p:cNvPr id="16" name="Imagen 15">
                <a:extLst>
                  <a:ext uri="{FF2B5EF4-FFF2-40B4-BE49-F238E27FC236}">
                    <a16:creationId xmlns:a16="http://schemas.microsoft.com/office/drawing/2014/main" id="{5BFC940F-29DC-AB40-8615-5E41B8E217A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70118" y="931325"/>
                <a:ext cx="480367" cy="463732"/>
              </a:xfrm>
              <a:prstGeom prst="rect">
                <a:avLst/>
              </a:prstGeom>
            </p:spPr>
          </p:pic>
        </p:grpSp>
        <p:grpSp>
          <p:nvGrpSpPr>
            <p:cNvPr id="9" name="Grupo 8">
              <a:extLst>
                <a:ext uri="{FF2B5EF4-FFF2-40B4-BE49-F238E27FC236}">
                  <a16:creationId xmlns:a16="http://schemas.microsoft.com/office/drawing/2014/main" id="{A278F794-B5AD-B746-B621-E3317A36CECE}"/>
                </a:ext>
              </a:extLst>
            </p:cNvPr>
            <p:cNvGrpSpPr/>
            <p:nvPr/>
          </p:nvGrpSpPr>
          <p:grpSpPr>
            <a:xfrm>
              <a:off x="9037931" y="4473754"/>
              <a:ext cx="673100" cy="673100"/>
              <a:chOff x="5435333" y="5232400"/>
              <a:chExt cx="673100" cy="673100"/>
            </a:xfrm>
          </p:grpSpPr>
          <p:sp>
            <p:nvSpPr>
              <p:cNvPr id="35" name="Rectángulo 34">
                <a:extLst>
                  <a:ext uri="{FF2B5EF4-FFF2-40B4-BE49-F238E27FC236}">
                    <a16:creationId xmlns:a16="http://schemas.microsoft.com/office/drawing/2014/main" id="{3F00D856-5DC2-1E47-9CAC-AFF34DCFA138}"/>
                  </a:ext>
                </a:extLst>
              </p:cNvPr>
              <p:cNvSpPr/>
              <p:nvPr/>
            </p:nvSpPr>
            <p:spPr>
              <a:xfrm>
                <a:off x="5435333" y="5232400"/>
                <a:ext cx="673100" cy="673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p>
            </p:txBody>
          </p:sp>
          <p:pic>
            <p:nvPicPr>
              <p:cNvPr id="20" name="Imagen 19">
                <a:extLst>
                  <a:ext uri="{FF2B5EF4-FFF2-40B4-BE49-F238E27FC236}">
                    <a16:creationId xmlns:a16="http://schemas.microsoft.com/office/drawing/2014/main" id="{9F366660-CC99-4E41-B261-5D4EC46FFC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0473" y="5373695"/>
                <a:ext cx="583477" cy="359643"/>
              </a:xfrm>
              <a:prstGeom prst="rect">
                <a:avLst/>
              </a:prstGeom>
            </p:spPr>
          </p:pic>
        </p:grpSp>
        <p:grpSp>
          <p:nvGrpSpPr>
            <p:cNvPr id="7" name="Grupo 6">
              <a:extLst>
                <a:ext uri="{FF2B5EF4-FFF2-40B4-BE49-F238E27FC236}">
                  <a16:creationId xmlns:a16="http://schemas.microsoft.com/office/drawing/2014/main" id="{DE015940-7B2B-F74F-B0E4-9C44795BFBD4}"/>
                </a:ext>
              </a:extLst>
            </p:cNvPr>
            <p:cNvGrpSpPr/>
            <p:nvPr/>
          </p:nvGrpSpPr>
          <p:grpSpPr>
            <a:xfrm>
              <a:off x="7688480" y="2938435"/>
              <a:ext cx="1035989" cy="1035989"/>
              <a:chOff x="7278624" y="3582683"/>
              <a:chExt cx="1109294" cy="1109294"/>
            </a:xfrm>
          </p:grpSpPr>
          <p:sp>
            <p:nvSpPr>
              <p:cNvPr id="6" name="Rectángulo 5">
                <a:extLst>
                  <a:ext uri="{FF2B5EF4-FFF2-40B4-BE49-F238E27FC236}">
                    <a16:creationId xmlns:a16="http://schemas.microsoft.com/office/drawing/2014/main" id="{26ED43BA-E991-D845-A360-8D5FE97028FD}"/>
                  </a:ext>
                </a:extLst>
              </p:cNvPr>
              <p:cNvSpPr/>
              <p:nvPr/>
            </p:nvSpPr>
            <p:spPr>
              <a:xfrm>
                <a:off x="7278624" y="3582683"/>
                <a:ext cx="1109294" cy="1109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p>
            </p:txBody>
          </p:sp>
          <p:pic>
            <p:nvPicPr>
              <p:cNvPr id="23" name="Imagen 22" descr="PuertoSanAntonioLogo.jpg">
                <a:extLst>
                  <a:ext uri="{FF2B5EF4-FFF2-40B4-BE49-F238E27FC236}">
                    <a16:creationId xmlns:a16="http://schemas.microsoft.com/office/drawing/2014/main" id="{031604FD-A20B-EC42-B838-ED9AED3F3E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80754" y="3924054"/>
                <a:ext cx="741353" cy="394337"/>
              </a:xfrm>
              <a:prstGeom prst="rect">
                <a:avLst/>
              </a:prstGeom>
            </p:spPr>
          </p:pic>
        </p:grpSp>
        <p:grpSp>
          <p:nvGrpSpPr>
            <p:cNvPr id="8" name="Grupo 7">
              <a:extLst>
                <a:ext uri="{FF2B5EF4-FFF2-40B4-BE49-F238E27FC236}">
                  <a16:creationId xmlns:a16="http://schemas.microsoft.com/office/drawing/2014/main" id="{E2E6671C-5658-9740-BDA6-6FF00A9A3203}"/>
                </a:ext>
              </a:extLst>
            </p:cNvPr>
            <p:cNvGrpSpPr/>
            <p:nvPr/>
          </p:nvGrpSpPr>
          <p:grpSpPr>
            <a:xfrm>
              <a:off x="5304426" y="3667124"/>
              <a:ext cx="791575" cy="791575"/>
              <a:chOff x="3090672" y="3381515"/>
              <a:chExt cx="791575" cy="791575"/>
            </a:xfrm>
          </p:grpSpPr>
          <p:sp>
            <p:nvSpPr>
              <p:cNvPr id="34" name="Rectángulo 33">
                <a:extLst>
                  <a:ext uri="{FF2B5EF4-FFF2-40B4-BE49-F238E27FC236}">
                    <a16:creationId xmlns:a16="http://schemas.microsoft.com/office/drawing/2014/main" id="{16B04D52-147F-684C-9FF2-93733B49D9A1}"/>
                  </a:ext>
                </a:extLst>
              </p:cNvPr>
              <p:cNvSpPr/>
              <p:nvPr/>
            </p:nvSpPr>
            <p:spPr>
              <a:xfrm>
                <a:off x="3090672" y="3381515"/>
                <a:ext cx="791575" cy="791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p>
            </p:txBody>
          </p:sp>
          <p:pic>
            <p:nvPicPr>
              <p:cNvPr id="26" name="Imagen 25" descr="logo_panul_2016ok.png">
                <a:extLst>
                  <a:ext uri="{FF2B5EF4-FFF2-40B4-BE49-F238E27FC236}">
                    <a16:creationId xmlns:a16="http://schemas.microsoft.com/office/drawing/2014/main" id="{0E8C9B68-4787-3C4E-9870-426536C09B2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61894" y="3637547"/>
                <a:ext cx="690469" cy="251928"/>
              </a:xfrm>
              <a:prstGeom prst="rect">
                <a:avLst/>
              </a:prstGeom>
            </p:spPr>
          </p:pic>
        </p:grpSp>
        <p:grpSp>
          <p:nvGrpSpPr>
            <p:cNvPr id="45" name="Grupo 44">
              <a:extLst>
                <a:ext uri="{FF2B5EF4-FFF2-40B4-BE49-F238E27FC236}">
                  <a16:creationId xmlns:a16="http://schemas.microsoft.com/office/drawing/2014/main" id="{F8255644-7E8F-5442-AC98-6DEA60112C60}"/>
                </a:ext>
              </a:extLst>
            </p:cNvPr>
            <p:cNvGrpSpPr/>
            <p:nvPr/>
          </p:nvGrpSpPr>
          <p:grpSpPr>
            <a:xfrm>
              <a:off x="4744595" y="957558"/>
              <a:ext cx="791575" cy="791575"/>
              <a:chOff x="5138928" y="1186955"/>
              <a:chExt cx="791575" cy="791575"/>
            </a:xfrm>
          </p:grpSpPr>
          <p:sp>
            <p:nvSpPr>
              <p:cNvPr id="38" name="Rectángulo 37">
                <a:extLst>
                  <a:ext uri="{FF2B5EF4-FFF2-40B4-BE49-F238E27FC236}">
                    <a16:creationId xmlns:a16="http://schemas.microsoft.com/office/drawing/2014/main" id="{35EE3DCB-4B07-934A-B25C-5F12897C471B}"/>
                  </a:ext>
                </a:extLst>
              </p:cNvPr>
              <p:cNvSpPr/>
              <p:nvPr/>
            </p:nvSpPr>
            <p:spPr>
              <a:xfrm>
                <a:off x="5138928" y="1186955"/>
                <a:ext cx="791575" cy="791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p>
            </p:txBody>
          </p:sp>
          <p:pic>
            <p:nvPicPr>
              <p:cNvPr id="29" name="Imagen 28">
                <a:extLst>
                  <a:ext uri="{FF2B5EF4-FFF2-40B4-BE49-F238E27FC236}">
                    <a16:creationId xmlns:a16="http://schemas.microsoft.com/office/drawing/2014/main" id="{EB36C632-C567-2F4B-8704-43D6CDEA5CB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15894" t="-760" r="16828" b="81161"/>
              <a:stretch/>
            </p:blipFill>
            <p:spPr>
              <a:xfrm>
                <a:off x="5167001" y="1469587"/>
                <a:ext cx="730298" cy="268063"/>
              </a:xfrm>
              <a:prstGeom prst="rect">
                <a:avLst/>
              </a:prstGeom>
            </p:spPr>
          </p:pic>
        </p:grpSp>
        <p:grpSp>
          <p:nvGrpSpPr>
            <p:cNvPr id="43" name="Grupo 42">
              <a:extLst>
                <a:ext uri="{FF2B5EF4-FFF2-40B4-BE49-F238E27FC236}">
                  <a16:creationId xmlns:a16="http://schemas.microsoft.com/office/drawing/2014/main" id="{6EFDD7ED-7935-4746-9A71-F6F379ABE818}"/>
                </a:ext>
              </a:extLst>
            </p:cNvPr>
            <p:cNvGrpSpPr/>
            <p:nvPr/>
          </p:nvGrpSpPr>
          <p:grpSpPr>
            <a:xfrm>
              <a:off x="8978855" y="1073801"/>
              <a:ext cx="791575" cy="791575"/>
              <a:chOff x="9052560" y="1205243"/>
              <a:chExt cx="791575" cy="791575"/>
            </a:xfrm>
          </p:grpSpPr>
          <p:sp>
            <p:nvSpPr>
              <p:cNvPr id="37" name="Rectángulo 36">
                <a:extLst>
                  <a:ext uri="{FF2B5EF4-FFF2-40B4-BE49-F238E27FC236}">
                    <a16:creationId xmlns:a16="http://schemas.microsoft.com/office/drawing/2014/main" id="{EFB9D045-092E-0546-B567-0829423413A0}"/>
                  </a:ext>
                </a:extLst>
              </p:cNvPr>
              <p:cNvSpPr/>
              <p:nvPr/>
            </p:nvSpPr>
            <p:spPr>
              <a:xfrm>
                <a:off x="9052560" y="1205243"/>
                <a:ext cx="791575" cy="791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p>
            </p:txBody>
          </p:sp>
          <p:pic>
            <p:nvPicPr>
              <p:cNvPr id="32" name="Imagen 31">
                <a:extLst>
                  <a:ext uri="{FF2B5EF4-FFF2-40B4-BE49-F238E27FC236}">
                    <a16:creationId xmlns:a16="http://schemas.microsoft.com/office/drawing/2014/main" id="{30FC9513-C5F6-C44E-9C07-2F1A54AFE4B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31866" r="34956" b="75573"/>
              <a:stretch/>
            </p:blipFill>
            <p:spPr>
              <a:xfrm>
                <a:off x="9193446" y="1421177"/>
                <a:ext cx="509480" cy="382201"/>
              </a:xfrm>
              <a:prstGeom prst="rect">
                <a:avLst/>
              </a:prstGeom>
            </p:spPr>
          </p:pic>
        </p:grpSp>
        <p:grpSp>
          <p:nvGrpSpPr>
            <p:cNvPr id="42" name="Grupo 41">
              <a:extLst>
                <a:ext uri="{FF2B5EF4-FFF2-40B4-BE49-F238E27FC236}">
                  <a16:creationId xmlns:a16="http://schemas.microsoft.com/office/drawing/2014/main" id="{BB81F023-6175-E748-86B1-AFC0DC58EE63}"/>
                </a:ext>
              </a:extLst>
            </p:cNvPr>
            <p:cNvGrpSpPr/>
            <p:nvPr/>
          </p:nvGrpSpPr>
          <p:grpSpPr>
            <a:xfrm>
              <a:off x="10913297" y="4062910"/>
              <a:ext cx="674327" cy="674326"/>
              <a:chOff x="8813053" y="4998061"/>
              <a:chExt cx="674326" cy="674326"/>
            </a:xfrm>
          </p:grpSpPr>
          <p:sp>
            <p:nvSpPr>
              <p:cNvPr id="36" name="Rectángulo 35">
                <a:extLst>
                  <a:ext uri="{FF2B5EF4-FFF2-40B4-BE49-F238E27FC236}">
                    <a16:creationId xmlns:a16="http://schemas.microsoft.com/office/drawing/2014/main" id="{BC8CECE2-10B9-264F-A07D-F51F32ADFF72}"/>
                  </a:ext>
                </a:extLst>
              </p:cNvPr>
              <p:cNvSpPr/>
              <p:nvPr/>
            </p:nvSpPr>
            <p:spPr>
              <a:xfrm>
                <a:off x="8813053" y="4998061"/>
                <a:ext cx="674326" cy="674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p>
            </p:txBody>
          </p:sp>
          <p:pic>
            <p:nvPicPr>
              <p:cNvPr id="33" name="Imagen 32" descr="sitio9_circulo.png">
                <a:extLst>
                  <a:ext uri="{FF2B5EF4-FFF2-40B4-BE49-F238E27FC236}">
                    <a16:creationId xmlns:a16="http://schemas.microsoft.com/office/drawing/2014/main" id="{A7B5E5D2-7476-E84F-ADC0-F351CBD7C60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901316" y="5090985"/>
                <a:ext cx="504861" cy="497800"/>
              </a:xfrm>
              <a:prstGeom prst="rect">
                <a:avLst/>
              </a:prstGeom>
            </p:spPr>
          </p:pic>
        </p:grpSp>
        <p:sp>
          <p:nvSpPr>
            <p:cNvPr id="41" name="Rectangle 2">
              <a:extLst>
                <a:ext uri="{FF2B5EF4-FFF2-40B4-BE49-F238E27FC236}">
                  <a16:creationId xmlns:a16="http://schemas.microsoft.com/office/drawing/2014/main" id="{67696CF5-9E73-4343-AE87-9487868CF134}"/>
                </a:ext>
              </a:extLst>
            </p:cNvPr>
            <p:cNvSpPr/>
            <p:nvPr/>
          </p:nvSpPr>
          <p:spPr>
            <a:xfrm>
              <a:off x="7582861" y="2841723"/>
              <a:ext cx="1234849" cy="1221189"/>
            </a:xfrm>
            <a:prstGeom prst="rect">
              <a:avLst/>
            </a:prstGeom>
            <a:noFill/>
            <a:ln w="28575">
              <a:solidFill>
                <a:srgbClr val="00B6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46" name="Marcador de número de diapositiva 5">
              <a:extLst>
                <a:ext uri="{FF2B5EF4-FFF2-40B4-BE49-F238E27FC236}">
                  <a16:creationId xmlns:a16="http://schemas.microsoft.com/office/drawing/2014/main" id="{384BE9C6-CD6F-5948-AEB6-6E52AD74A389}"/>
                </a:ext>
              </a:extLst>
            </p:cNvPr>
            <p:cNvSpPr txBox="1">
              <a:spLocks/>
            </p:cNvSpPr>
            <p:nvPr/>
          </p:nvSpPr>
          <p:spPr>
            <a:xfrm>
              <a:off x="9635201" y="6426958"/>
              <a:ext cx="2468880" cy="328613"/>
            </a:xfrm>
            <a:prstGeom prst="rect">
              <a:avLst/>
            </a:prstGeom>
          </p:spPr>
          <p:txBody>
            <a:bodyPr vert="horz" lIns="64184" tIns="32093" rIns="64184" bIns="32093" rtlCol="0" anchor="ctr"/>
            <a:lstStyle>
              <a:defPPr>
                <a:defRPr lang="es-CL"/>
              </a:defPPr>
              <a:lvl1pPr marL="0" algn="r" defTabSz="713160" rtl="0" eaLnBrk="1" latinLnBrk="0" hangingPunct="1">
                <a:defRPr sz="900" kern="1200">
                  <a:solidFill>
                    <a:schemeClr val="tx1">
                      <a:tint val="75000"/>
                    </a:schemeClr>
                  </a:solidFill>
                  <a:latin typeface="+mn-lt"/>
                  <a:ea typeface="+mn-ea"/>
                  <a:cs typeface="+mn-cs"/>
                </a:defRPr>
              </a:lvl1pPr>
              <a:lvl2pPr marL="356580" algn="l" defTabSz="713160" rtl="0" eaLnBrk="1" latinLnBrk="0" hangingPunct="1">
                <a:defRPr sz="1400" kern="1200">
                  <a:solidFill>
                    <a:schemeClr val="tx1"/>
                  </a:solidFill>
                  <a:latin typeface="+mn-lt"/>
                  <a:ea typeface="+mn-ea"/>
                  <a:cs typeface="+mn-cs"/>
                </a:defRPr>
              </a:lvl2pPr>
              <a:lvl3pPr marL="713160" algn="l" defTabSz="713160" rtl="0" eaLnBrk="1" latinLnBrk="0" hangingPunct="1">
                <a:defRPr sz="1400" kern="1200">
                  <a:solidFill>
                    <a:schemeClr val="tx1"/>
                  </a:solidFill>
                  <a:latin typeface="+mn-lt"/>
                  <a:ea typeface="+mn-ea"/>
                  <a:cs typeface="+mn-cs"/>
                </a:defRPr>
              </a:lvl3pPr>
              <a:lvl4pPr marL="1069740" algn="l" defTabSz="713160" rtl="0" eaLnBrk="1" latinLnBrk="0" hangingPunct="1">
                <a:defRPr sz="1400" kern="1200">
                  <a:solidFill>
                    <a:schemeClr val="tx1"/>
                  </a:solidFill>
                  <a:latin typeface="+mn-lt"/>
                  <a:ea typeface="+mn-ea"/>
                  <a:cs typeface="+mn-cs"/>
                </a:defRPr>
              </a:lvl4pPr>
              <a:lvl5pPr marL="1426320" algn="l" defTabSz="713160" rtl="0" eaLnBrk="1" latinLnBrk="0" hangingPunct="1">
                <a:defRPr sz="1400" kern="1200">
                  <a:solidFill>
                    <a:schemeClr val="tx1"/>
                  </a:solidFill>
                  <a:latin typeface="+mn-lt"/>
                  <a:ea typeface="+mn-ea"/>
                  <a:cs typeface="+mn-cs"/>
                </a:defRPr>
              </a:lvl5pPr>
              <a:lvl6pPr marL="1782902" algn="l" defTabSz="713160" rtl="0" eaLnBrk="1" latinLnBrk="0" hangingPunct="1">
                <a:defRPr sz="1400" kern="1200">
                  <a:solidFill>
                    <a:schemeClr val="tx1"/>
                  </a:solidFill>
                  <a:latin typeface="+mn-lt"/>
                  <a:ea typeface="+mn-ea"/>
                  <a:cs typeface="+mn-cs"/>
                </a:defRPr>
              </a:lvl6pPr>
              <a:lvl7pPr marL="2139482" algn="l" defTabSz="713160" rtl="0" eaLnBrk="1" latinLnBrk="0" hangingPunct="1">
                <a:defRPr sz="1400" kern="1200">
                  <a:solidFill>
                    <a:schemeClr val="tx1"/>
                  </a:solidFill>
                  <a:latin typeface="+mn-lt"/>
                  <a:ea typeface="+mn-ea"/>
                  <a:cs typeface="+mn-cs"/>
                </a:defRPr>
              </a:lvl7pPr>
              <a:lvl8pPr marL="2496062" algn="l" defTabSz="713160" rtl="0" eaLnBrk="1" latinLnBrk="0" hangingPunct="1">
                <a:defRPr sz="1400" kern="1200">
                  <a:solidFill>
                    <a:schemeClr val="tx1"/>
                  </a:solidFill>
                  <a:latin typeface="+mn-lt"/>
                  <a:ea typeface="+mn-ea"/>
                  <a:cs typeface="+mn-cs"/>
                </a:defRPr>
              </a:lvl8pPr>
              <a:lvl9pPr marL="2852644" algn="l" defTabSz="713160" rtl="0" eaLnBrk="1" latinLnBrk="0" hangingPunct="1">
                <a:defRPr sz="1400" kern="1200">
                  <a:solidFill>
                    <a:schemeClr val="tx1"/>
                  </a:solidFill>
                  <a:latin typeface="+mn-lt"/>
                  <a:ea typeface="+mn-ea"/>
                  <a:cs typeface="+mn-cs"/>
                </a:defRPr>
              </a:lvl9pPr>
            </a:lstStyle>
            <a:p>
              <a:fld id="{2F8AECD5-AE4A-421D-A385-FC2AF91320ED}" type="slidenum">
                <a:rPr lang="es-CL" sz="810">
                  <a:solidFill>
                    <a:srgbClr val="29B5E4"/>
                  </a:solidFill>
                </a:rPr>
                <a:pPr/>
                <a:t>2</a:t>
              </a:fld>
              <a:endParaRPr lang="es-CL" sz="810" dirty="0">
                <a:solidFill>
                  <a:srgbClr val="29B5E4"/>
                </a:solidFill>
              </a:endParaRPr>
            </a:p>
          </p:txBody>
        </p:sp>
        <p:grpSp>
          <p:nvGrpSpPr>
            <p:cNvPr id="27" name="Agrupar 15">
              <a:extLst>
                <a:ext uri="{FF2B5EF4-FFF2-40B4-BE49-F238E27FC236}">
                  <a16:creationId xmlns:a16="http://schemas.microsoft.com/office/drawing/2014/main" id="{1C44DEF7-521E-4C18-A4AA-4D1761F3FC74}"/>
                </a:ext>
              </a:extLst>
            </p:cNvPr>
            <p:cNvGrpSpPr/>
            <p:nvPr/>
          </p:nvGrpSpPr>
          <p:grpSpPr>
            <a:xfrm>
              <a:off x="1229008" y="4236932"/>
              <a:ext cx="950592" cy="953488"/>
              <a:chOff x="368820" y="3881438"/>
              <a:chExt cx="1021310" cy="1024420"/>
            </a:xfrm>
          </p:grpSpPr>
          <p:sp>
            <p:nvSpPr>
              <p:cNvPr id="28" name="Elipse 27">
                <a:extLst>
                  <a:ext uri="{FF2B5EF4-FFF2-40B4-BE49-F238E27FC236}">
                    <a16:creationId xmlns:a16="http://schemas.microsoft.com/office/drawing/2014/main" id="{58E8D9B8-D762-4B83-B85B-31AB90BA1DF6}"/>
                  </a:ext>
                </a:extLst>
              </p:cNvPr>
              <p:cNvSpPr/>
              <p:nvPr/>
            </p:nvSpPr>
            <p:spPr>
              <a:xfrm>
                <a:off x="368820" y="3881438"/>
                <a:ext cx="1021310" cy="102442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134"/>
              </a:p>
            </p:txBody>
          </p:sp>
          <p:pic>
            <p:nvPicPr>
              <p:cNvPr id="30" name="Imagen 29" descr="7_colsa.jpg">
                <a:extLst>
                  <a:ext uri="{FF2B5EF4-FFF2-40B4-BE49-F238E27FC236}">
                    <a16:creationId xmlns:a16="http://schemas.microsoft.com/office/drawing/2014/main" id="{AD2F55C4-2DCF-4588-A339-C0D189C981F9}"/>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58300" y="4048223"/>
                <a:ext cx="661251" cy="661251"/>
              </a:xfrm>
              <a:prstGeom prst="rect">
                <a:avLst/>
              </a:prstGeom>
            </p:spPr>
          </p:pic>
        </p:grpSp>
      </p:grpSp>
    </p:spTree>
    <p:extLst>
      <p:ext uri="{BB962C8B-B14F-4D97-AF65-F5344CB8AC3E}">
        <p14:creationId xmlns:p14="http://schemas.microsoft.com/office/powerpoint/2010/main" val="3837535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B2B6E8-94F8-482B-82EE-C30BC6760995}"/>
              </a:ext>
            </a:extLst>
          </p:cNvPr>
          <p:cNvSpPr>
            <a:spLocks noGrp="1"/>
          </p:cNvSpPr>
          <p:nvPr>
            <p:ph type="title"/>
          </p:nvPr>
        </p:nvSpPr>
        <p:spPr/>
        <p:txBody>
          <a:bodyPr/>
          <a:lstStyle/>
          <a:p>
            <a:r>
              <a:rPr lang="es-CL" dirty="0"/>
              <a:t>2. Urbanos Multimodales: Logística</a:t>
            </a:r>
          </a:p>
        </p:txBody>
      </p:sp>
    </p:spTree>
    <p:extLst>
      <p:ext uri="{BB962C8B-B14F-4D97-AF65-F5344CB8AC3E}">
        <p14:creationId xmlns:p14="http://schemas.microsoft.com/office/powerpoint/2010/main" val="3771925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866FE3-039E-4679-B88E-6B4E5FA1875C}"/>
              </a:ext>
            </a:extLst>
          </p:cNvPr>
          <p:cNvSpPr>
            <a:spLocks noGrp="1"/>
          </p:cNvSpPr>
          <p:nvPr>
            <p:ph type="title"/>
          </p:nvPr>
        </p:nvSpPr>
        <p:spPr>
          <a:xfrm>
            <a:off x="827584" y="476672"/>
            <a:ext cx="6984776" cy="411510"/>
          </a:xfrm>
        </p:spPr>
        <p:txBody>
          <a:bodyPr vert="horz" lIns="68580" tIns="34290" rIns="68580" bIns="34290" rtlCol="0" anchor="ctr">
            <a:noAutofit/>
          </a:bodyPr>
          <a:lstStyle/>
          <a:p>
            <a:pPr algn="just">
              <a:lnSpc>
                <a:spcPct val="90000"/>
              </a:lnSpc>
              <a:spcBef>
                <a:spcPct val="20000"/>
              </a:spcBef>
            </a:pPr>
            <a:r>
              <a:rPr lang="es-CL" sz="2800" b="1" dirty="0">
                <a:solidFill>
                  <a:srgbClr val="0066FF"/>
                </a:solidFill>
              </a:rPr>
              <a:t>Congestión en el Puerto de San Antonio</a:t>
            </a:r>
          </a:p>
        </p:txBody>
      </p:sp>
      <p:pic>
        <p:nvPicPr>
          <p:cNvPr id="5" name="Imagen 5">
            <a:extLst>
              <a:ext uri="{FF2B5EF4-FFF2-40B4-BE49-F238E27FC236}">
                <a16:creationId xmlns:a16="http://schemas.microsoft.com/office/drawing/2014/main" id="{346AB726-C46D-4E12-9701-F8C628B6F7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1036" y="135092"/>
            <a:ext cx="1374775"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Marcador de texto 6">
            <a:extLst>
              <a:ext uri="{FF2B5EF4-FFF2-40B4-BE49-F238E27FC236}">
                <a16:creationId xmlns:a16="http://schemas.microsoft.com/office/drawing/2014/main" id="{21F04815-1E0E-4CBC-B191-CB0B60B2BF8C}"/>
              </a:ext>
            </a:extLst>
          </p:cNvPr>
          <p:cNvSpPr txBox="1">
            <a:spLocks/>
          </p:cNvSpPr>
          <p:nvPr/>
        </p:nvSpPr>
        <p:spPr>
          <a:xfrm>
            <a:off x="181810" y="1340769"/>
            <a:ext cx="8566654" cy="411510"/>
          </a:xfrm>
          <a:prstGeom prst="rect">
            <a:avLst/>
          </a:prstGeom>
        </p:spPr>
        <p:txBody>
          <a:bodyPr vert="horz" lIns="68580" tIns="34290" rIns="68580" bIns="34290" rtlCol="0" anchor="t">
            <a:normAutofit fontScale="25000" lnSpcReduction="20000"/>
          </a:bodyPr>
          <a:lstStyle>
            <a:lvl1pPr marL="0" indent="0" algn="just" defTabSz="914400" rtl="0" eaLnBrk="1" latinLnBrk="0" hangingPunct="1">
              <a:spcBef>
                <a:spcPct val="20000"/>
              </a:spcBef>
              <a:buFont typeface="Arial" pitchFamily="34" charset="0"/>
              <a:buNone/>
              <a:defRPr sz="1350" b="1" kern="1200" baseline="0">
                <a:solidFill>
                  <a:schemeClr val="accent1">
                    <a:lumMod val="75000"/>
                  </a:schemeClr>
                </a:solidFill>
                <a:latin typeface="+mn-lt"/>
                <a:ea typeface="+mn-ea"/>
                <a:cs typeface="+mn-cs"/>
              </a:defRPr>
            </a:lvl1pPr>
            <a:lvl2pPr marL="342900" indent="0" algn="l" defTabSz="914400" rtl="0" eaLnBrk="1" latinLnBrk="0" hangingPunct="1">
              <a:spcBef>
                <a:spcPct val="20000"/>
              </a:spcBef>
              <a:buFont typeface="Arial" pitchFamily="34" charset="0"/>
              <a:buNone/>
              <a:defRPr sz="1350" kern="1200">
                <a:solidFill>
                  <a:schemeClr val="tx1">
                    <a:lumMod val="75000"/>
                    <a:lumOff val="25000"/>
                  </a:schemeClr>
                </a:solidFill>
                <a:latin typeface="+mn-lt"/>
                <a:ea typeface="+mn-ea"/>
                <a:cs typeface="+mn-cs"/>
              </a:defRPr>
            </a:lvl2pPr>
            <a:lvl3pPr marL="685800" indent="0" algn="l" defTabSz="914400" rtl="0" eaLnBrk="1" latinLnBrk="0" hangingPunct="1">
              <a:spcBef>
                <a:spcPct val="20000"/>
              </a:spcBef>
              <a:buFont typeface="Arial" pitchFamily="34" charset="0"/>
              <a:buNone/>
              <a:defRPr sz="1200" kern="1200">
                <a:solidFill>
                  <a:schemeClr val="tx1">
                    <a:lumMod val="75000"/>
                    <a:lumOff val="25000"/>
                  </a:schemeClr>
                </a:solidFill>
                <a:latin typeface="+mn-lt"/>
                <a:ea typeface="+mn-ea"/>
                <a:cs typeface="+mn-cs"/>
              </a:defRPr>
            </a:lvl3pPr>
            <a:lvl4pPr marL="1028700" indent="0" algn="l" defTabSz="914400" rtl="0" eaLnBrk="1" latinLnBrk="0" hangingPunct="1">
              <a:spcBef>
                <a:spcPct val="20000"/>
              </a:spcBef>
              <a:buFont typeface="Arial" pitchFamily="34" charset="0"/>
              <a:buNone/>
              <a:defRPr sz="1050" kern="1200">
                <a:solidFill>
                  <a:schemeClr val="tx1">
                    <a:lumMod val="75000"/>
                    <a:lumOff val="25000"/>
                  </a:schemeClr>
                </a:solidFill>
                <a:latin typeface="+mn-lt"/>
                <a:ea typeface="+mn-ea"/>
                <a:cs typeface="+mn-cs"/>
              </a:defRPr>
            </a:lvl4pPr>
            <a:lvl5pPr marL="1371600" indent="0" algn="l" defTabSz="914400" rtl="0" eaLnBrk="1" latinLnBrk="0" hangingPunct="1">
              <a:spcBef>
                <a:spcPct val="20000"/>
              </a:spcBef>
              <a:buFont typeface="Arial" pitchFamily="34" charset="0"/>
              <a:buNone/>
              <a:defRPr sz="1050" kern="1200">
                <a:solidFill>
                  <a:schemeClr val="tx1">
                    <a:lumMod val="75000"/>
                    <a:lumOff val="25000"/>
                  </a:schemeClr>
                </a:solidFill>
                <a:latin typeface="+mn-lt"/>
                <a:ea typeface="+mn-ea"/>
                <a:cs typeface="+mn-cs"/>
              </a:defRPr>
            </a:lvl5pPr>
            <a:lvl6pPr marL="1714500" indent="0" algn="l" defTabSz="914400" rtl="0" eaLnBrk="1" latinLnBrk="0" hangingPunct="1">
              <a:spcBef>
                <a:spcPct val="20000"/>
              </a:spcBef>
              <a:buFont typeface="Arial" pitchFamily="34" charset="0"/>
              <a:buNone/>
              <a:defRPr sz="1050" kern="1200">
                <a:solidFill>
                  <a:schemeClr val="tx1"/>
                </a:solidFill>
                <a:latin typeface="+mn-lt"/>
                <a:ea typeface="+mn-ea"/>
                <a:cs typeface="+mn-cs"/>
              </a:defRPr>
            </a:lvl6pPr>
            <a:lvl7pPr marL="2057400" indent="0" algn="l" defTabSz="914400" rtl="0" eaLnBrk="1" latinLnBrk="0" hangingPunct="1">
              <a:spcBef>
                <a:spcPct val="20000"/>
              </a:spcBef>
              <a:buFont typeface="Arial" pitchFamily="34" charset="0"/>
              <a:buNone/>
              <a:defRPr sz="1050" kern="1200">
                <a:solidFill>
                  <a:schemeClr val="tx1"/>
                </a:solidFill>
                <a:latin typeface="+mn-lt"/>
                <a:ea typeface="+mn-ea"/>
                <a:cs typeface="+mn-cs"/>
              </a:defRPr>
            </a:lvl7pPr>
            <a:lvl8pPr marL="2400300" indent="0" algn="l" defTabSz="914400" rtl="0" eaLnBrk="1" latinLnBrk="0" hangingPunct="1">
              <a:spcBef>
                <a:spcPct val="20000"/>
              </a:spcBef>
              <a:buFont typeface="Arial" pitchFamily="34" charset="0"/>
              <a:buNone/>
              <a:defRPr sz="1050" kern="1200">
                <a:solidFill>
                  <a:schemeClr val="tx1"/>
                </a:solidFill>
                <a:latin typeface="+mn-lt"/>
                <a:ea typeface="+mn-ea"/>
                <a:cs typeface="+mn-cs"/>
              </a:defRPr>
            </a:lvl8pPr>
            <a:lvl9pPr marL="2743200" indent="0" algn="l" defTabSz="914400" rtl="0" eaLnBrk="1" latinLnBrk="0" hangingPunct="1">
              <a:spcBef>
                <a:spcPct val="20000"/>
              </a:spcBef>
              <a:buFont typeface="Arial" pitchFamily="34" charset="0"/>
              <a:buNone/>
              <a:defRPr sz="1050" kern="1200">
                <a:solidFill>
                  <a:schemeClr val="tx1"/>
                </a:solidFill>
                <a:latin typeface="+mn-lt"/>
                <a:ea typeface="+mn-ea"/>
                <a:cs typeface="+mn-cs"/>
              </a:defRPr>
            </a:lvl9pPr>
          </a:lstStyle>
          <a:p>
            <a:pPr marL="357188" lvl="1" indent="-171450">
              <a:lnSpc>
                <a:spcPct val="90000"/>
              </a:lnSpc>
              <a:spcBef>
                <a:spcPct val="50000"/>
              </a:spcBef>
              <a:buFont typeface="Arial" panose="020B0604020202020204" pitchFamily="34" charset="0"/>
              <a:buChar char="•"/>
              <a:defRPr/>
            </a:pPr>
            <a:r>
              <a:rPr lang="es-CL" sz="5600" dirty="0"/>
              <a:t>Actualmente se cuenta con 12 Ha en PLISA que ha permitido soportar un crecimiento de 40% desde el año 2013.</a:t>
            </a:r>
          </a:p>
          <a:p>
            <a:pPr marL="357188" lvl="1" indent="-171450">
              <a:lnSpc>
                <a:spcPct val="90000"/>
              </a:lnSpc>
              <a:spcBef>
                <a:spcPct val="50000"/>
              </a:spcBef>
              <a:buFont typeface="Arial" panose="020B0604020202020204" pitchFamily="34" charset="0"/>
              <a:buChar char="•"/>
              <a:defRPr/>
            </a:pPr>
            <a:r>
              <a:rPr lang="es-CL" sz="5600" dirty="0"/>
              <a:t>Sin embargo en Junio 2018, se ha producido un aumento brusco de la actividad de carga </a:t>
            </a:r>
            <a:r>
              <a:rPr lang="es-CL" sz="5600" dirty="0" err="1"/>
              <a:t>contenedorizada</a:t>
            </a:r>
            <a:r>
              <a:rPr lang="es-CL" sz="5600" dirty="0"/>
              <a:t> del orden del 35%.</a:t>
            </a:r>
          </a:p>
          <a:p>
            <a:pPr marL="357188" lvl="1" indent="-171450">
              <a:lnSpc>
                <a:spcPct val="90000"/>
              </a:lnSpc>
              <a:spcBef>
                <a:spcPct val="50000"/>
              </a:spcBef>
              <a:buFont typeface="Arial" panose="020B0604020202020204" pitchFamily="34" charset="0"/>
              <a:buChar char="•"/>
              <a:defRPr/>
            </a:pPr>
            <a:r>
              <a:rPr lang="es-CL" sz="5600" dirty="0"/>
              <a:t>Zonas de apoyo y vialidades se han visto sobrepasadas, en el 50% de los días de operación (mas de 3000 camiones diarios)</a:t>
            </a:r>
          </a:p>
          <a:p>
            <a:pPr marL="357188" lvl="1" indent="-171450">
              <a:lnSpc>
                <a:spcPct val="90000"/>
              </a:lnSpc>
              <a:spcBef>
                <a:spcPct val="50000"/>
              </a:spcBef>
              <a:buFont typeface="Arial" panose="020B0604020202020204" pitchFamily="34" charset="0"/>
              <a:buChar char="•"/>
              <a:defRPr/>
            </a:pPr>
            <a:r>
              <a:rPr lang="es-CL" sz="5600" dirty="0"/>
              <a:t>Fuerte variabilidad en la forma de llegar de los camiones al puerto.</a:t>
            </a:r>
          </a:p>
          <a:p>
            <a:pPr marL="357188" lvl="1" indent="-171450">
              <a:lnSpc>
                <a:spcPct val="90000"/>
              </a:lnSpc>
              <a:spcBef>
                <a:spcPct val="50000"/>
              </a:spcBef>
              <a:buFont typeface="Arial" panose="020B0604020202020204" pitchFamily="34" charset="0"/>
              <a:buChar char="•"/>
              <a:defRPr/>
            </a:pPr>
            <a:r>
              <a:rPr lang="es-CL" sz="5600" b="1" dirty="0"/>
              <a:t>Lo anterior deberá abordarse con un nuevo Sistema Logístico para la ciudad de San Antonio: </a:t>
            </a:r>
          </a:p>
          <a:p>
            <a:pPr marL="700088" lvl="2" indent="-171450">
              <a:lnSpc>
                <a:spcPct val="90000"/>
              </a:lnSpc>
              <a:spcBef>
                <a:spcPct val="50000"/>
              </a:spcBef>
              <a:buFont typeface="Arial" pitchFamily="34" charset="0"/>
              <a:buChar char="•"/>
              <a:defRPr/>
            </a:pPr>
            <a:r>
              <a:rPr lang="es-CL" sz="5600" b="1" dirty="0"/>
              <a:t>Agendamiento de Camiones. Regulador de Frecuencia. Tecnología</a:t>
            </a:r>
          </a:p>
          <a:p>
            <a:pPr marL="214313" lvl="1" indent="-171450">
              <a:lnSpc>
                <a:spcPct val="90000"/>
              </a:lnSpc>
              <a:spcBef>
                <a:spcPct val="50000"/>
              </a:spcBef>
              <a:buFont typeface="Arial" pitchFamily="34" charset="0"/>
              <a:buChar char="•"/>
              <a:defRPr/>
            </a:pPr>
            <a:endParaRPr lang="es-CL" sz="700" dirty="0"/>
          </a:p>
          <a:p>
            <a:pPr marL="571500" lvl="2" indent="-171450">
              <a:lnSpc>
                <a:spcPct val="90000"/>
              </a:lnSpc>
              <a:spcBef>
                <a:spcPts val="0"/>
              </a:spcBef>
              <a:buFont typeface="Arial" pitchFamily="34" charset="0"/>
              <a:buChar char="•"/>
              <a:defRPr/>
            </a:pPr>
            <a:endParaRPr lang="en-US" sz="500" dirty="0"/>
          </a:p>
        </p:txBody>
      </p:sp>
      <p:pic>
        <p:nvPicPr>
          <p:cNvPr id="10" name="Imagen 9">
            <a:extLst>
              <a:ext uri="{FF2B5EF4-FFF2-40B4-BE49-F238E27FC236}">
                <a16:creationId xmlns:a16="http://schemas.microsoft.com/office/drawing/2014/main" id="{54AD5898-07F9-4930-80C9-626C1100F1BD}"/>
              </a:ext>
            </a:extLst>
          </p:cNvPr>
          <p:cNvPicPr>
            <a:picLocks noChangeAspect="1"/>
          </p:cNvPicPr>
          <p:nvPr/>
        </p:nvPicPr>
        <p:blipFill>
          <a:blip r:embed="rId3"/>
          <a:stretch>
            <a:fillRect/>
          </a:stretch>
        </p:blipFill>
        <p:spPr>
          <a:xfrm>
            <a:off x="2305533" y="3429000"/>
            <a:ext cx="5395503" cy="3134095"/>
          </a:xfrm>
          <a:prstGeom prst="rect">
            <a:avLst/>
          </a:prstGeom>
        </p:spPr>
      </p:pic>
    </p:spTree>
    <p:extLst>
      <p:ext uri="{BB962C8B-B14F-4D97-AF65-F5344CB8AC3E}">
        <p14:creationId xmlns:p14="http://schemas.microsoft.com/office/powerpoint/2010/main" val="137347626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866FE3-039E-4679-B88E-6B4E5FA1875C}"/>
              </a:ext>
            </a:extLst>
          </p:cNvPr>
          <p:cNvSpPr>
            <a:spLocks noGrp="1"/>
          </p:cNvSpPr>
          <p:nvPr>
            <p:ph type="title"/>
          </p:nvPr>
        </p:nvSpPr>
        <p:spPr>
          <a:xfrm>
            <a:off x="827584" y="476672"/>
            <a:ext cx="6984776" cy="411510"/>
          </a:xfrm>
        </p:spPr>
        <p:txBody>
          <a:bodyPr vert="horz" lIns="68580" tIns="34290" rIns="68580" bIns="34290" rtlCol="0" anchor="ctr">
            <a:noAutofit/>
          </a:bodyPr>
          <a:lstStyle/>
          <a:p>
            <a:pPr algn="just">
              <a:lnSpc>
                <a:spcPct val="90000"/>
              </a:lnSpc>
              <a:spcBef>
                <a:spcPct val="20000"/>
              </a:spcBef>
            </a:pPr>
            <a:r>
              <a:rPr lang="es-CL" sz="2800" b="1" dirty="0">
                <a:solidFill>
                  <a:srgbClr val="0066FF"/>
                </a:solidFill>
              </a:rPr>
              <a:t>Congestión en el Puerto de San Antonio</a:t>
            </a:r>
          </a:p>
        </p:txBody>
      </p:sp>
      <p:sp>
        <p:nvSpPr>
          <p:cNvPr id="7" name="Marcador de texto 6">
            <a:extLst>
              <a:ext uri="{FF2B5EF4-FFF2-40B4-BE49-F238E27FC236}">
                <a16:creationId xmlns:a16="http://schemas.microsoft.com/office/drawing/2014/main" id="{9CB20919-E3E8-4CA1-84DB-EE1F76490457}"/>
              </a:ext>
            </a:extLst>
          </p:cNvPr>
          <p:cNvSpPr>
            <a:spLocks noGrp="1"/>
          </p:cNvSpPr>
          <p:nvPr>
            <p:ph type="body" idx="1"/>
          </p:nvPr>
        </p:nvSpPr>
        <p:spPr>
          <a:xfrm>
            <a:off x="395537" y="5815847"/>
            <a:ext cx="8280920" cy="907062"/>
          </a:xfrm>
        </p:spPr>
        <p:txBody>
          <a:bodyPr vert="horz" lIns="68580" tIns="34290" rIns="68580" bIns="34290" rtlCol="0" anchor="t">
            <a:normAutofit/>
          </a:bodyPr>
          <a:lstStyle/>
          <a:p>
            <a:pPr marL="357188" lvl="1" indent="-171450" algn="just">
              <a:lnSpc>
                <a:spcPct val="90000"/>
              </a:lnSpc>
              <a:spcBef>
                <a:spcPct val="50000"/>
              </a:spcBef>
              <a:buFont typeface="Arial" panose="020B0604020202020204" pitchFamily="34" charset="0"/>
              <a:buChar char="•"/>
              <a:defRPr/>
            </a:pPr>
            <a:r>
              <a:rPr lang="es-CL" sz="1800" dirty="0"/>
              <a:t>Zonas de apoyo y vialidades se han visto sobrepasadas, en el 50% de los días de operación (mas de 3000 camiones diarios)</a:t>
            </a:r>
            <a:endParaRPr lang="es-CL" sz="1400" dirty="0"/>
          </a:p>
          <a:p>
            <a:pPr marL="571500" lvl="2" indent="-171450">
              <a:lnSpc>
                <a:spcPct val="90000"/>
              </a:lnSpc>
              <a:spcBef>
                <a:spcPts val="0"/>
              </a:spcBef>
              <a:buFont typeface="Arial" panose="020B0604020202020204" pitchFamily="34" charset="0"/>
              <a:buChar char="•"/>
              <a:defRPr/>
            </a:pPr>
            <a:endParaRPr lang="en-US" sz="825" dirty="0"/>
          </a:p>
        </p:txBody>
      </p:sp>
      <p:pic>
        <p:nvPicPr>
          <p:cNvPr id="5" name="Imagen 5">
            <a:extLst>
              <a:ext uri="{FF2B5EF4-FFF2-40B4-BE49-F238E27FC236}">
                <a16:creationId xmlns:a16="http://schemas.microsoft.com/office/drawing/2014/main" id="{346AB726-C46D-4E12-9701-F8C628B6F7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1036" y="135092"/>
            <a:ext cx="1374775"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Gráfico 7">
            <a:extLst>
              <a:ext uri="{FF2B5EF4-FFF2-40B4-BE49-F238E27FC236}">
                <a16:creationId xmlns:a16="http://schemas.microsoft.com/office/drawing/2014/main" id="{ED29A009-66BA-4A6C-AD1C-159B6077BC91}"/>
              </a:ext>
            </a:extLst>
          </p:cNvPr>
          <p:cNvGraphicFramePr>
            <a:graphicFrameLocks/>
          </p:cNvGraphicFramePr>
          <p:nvPr/>
        </p:nvGraphicFramePr>
        <p:xfrm>
          <a:off x="1562099" y="1728787"/>
          <a:ext cx="6019801" cy="34004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42224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559D048-E49E-4CD5-8BBB-A1BFF98DF7CB}"/>
              </a:ext>
            </a:extLst>
          </p:cNvPr>
          <p:cNvSpPr txBox="1"/>
          <p:nvPr/>
        </p:nvSpPr>
        <p:spPr>
          <a:xfrm>
            <a:off x="486698" y="1916833"/>
            <a:ext cx="4939867" cy="3834425"/>
          </a:xfrm>
          <a:prstGeom prst="rect">
            <a:avLst/>
          </a:prstGeom>
        </p:spPr>
        <p:txBody>
          <a:bodyPr vert="horz" lIns="68580" tIns="34290" rIns="68580" bIns="34290" rtlCol="0">
            <a:normAutofit/>
          </a:bodyPr>
          <a:lstStyle/>
          <a:p>
            <a:pPr>
              <a:lnSpc>
                <a:spcPct val="90000"/>
              </a:lnSpc>
              <a:spcAft>
                <a:spcPts val="450"/>
              </a:spcAft>
            </a:pPr>
            <a:r>
              <a:rPr lang="es-CL" sz="1350" b="1" dirty="0"/>
              <a:t>Agendamiento</a:t>
            </a:r>
          </a:p>
          <a:p>
            <a:pPr marL="214313" indent="-214313">
              <a:lnSpc>
                <a:spcPct val="90000"/>
              </a:lnSpc>
              <a:spcAft>
                <a:spcPts val="450"/>
              </a:spcAft>
              <a:buFontTx/>
              <a:buChar char="-"/>
            </a:pPr>
            <a:r>
              <a:rPr lang="es-CL" sz="1350" dirty="0"/>
              <a:t>Se aplana la demanda, reduciendo la congestión en los días y horarios </a:t>
            </a:r>
            <a:r>
              <a:rPr lang="es-CL" sz="1350" dirty="0" err="1"/>
              <a:t>peak</a:t>
            </a:r>
            <a:endParaRPr lang="es-CL" sz="1350" dirty="0"/>
          </a:p>
          <a:p>
            <a:pPr marL="214313" indent="-214313">
              <a:lnSpc>
                <a:spcPct val="90000"/>
              </a:lnSpc>
              <a:spcAft>
                <a:spcPts val="450"/>
              </a:spcAft>
              <a:buFontTx/>
              <a:buChar char="-"/>
            </a:pPr>
            <a:endParaRPr lang="es-CL" sz="1350" dirty="0"/>
          </a:p>
          <a:p>
            <a:pPr>
              <a:lnSpc>
                <a:spcPct val="90000"/>
              </a:lnSpc>
              <a:spcAft>
                <a:spcPts val="450"/>
              </a:spcAft>
            </a:pPr>
            <a:r>
              <a:rPr lang="es-CL" sz="1350" b="1" dirty="0"/>
              <a:t>Regulador de Frecuencia</a:t>
            </a:r>
          </a:p>
          <a:p>
            <a:pPr marL="214313" indent="-214313">
              <a:lnSpc>
                <a:spcPct val="90000"/>
              </a:lnSpc>
              <a:spcAft>
                <a:spcPts val="450"/>
              </a:spcAft>
              <a:buFontTx/>
              <a:buChar char="-"/>
            </a:pPr>
            <a:r>
              <a:rPr lang="es-CL" sz="1350" dirty="0"/>
              <a:t>Requisito para agendamiento: Reordenamiento de camiones</a:t>
            </a:r>
          </a:p>
          <a:p>
            <a:pPr marL="214313" indent="-214313">
              <a:lnSpc>
                <a:spcPct val="90000"/>
              </a:lnSpc>
              <a:spcAft>
                <a:spcPts val="450"/>
              </a:spcAft>
              <a:buFontTx/>
              <a:buChar char="-"/>
            </a:pPr>
            <a:r>
              <a:rPr lang="es-CL" sz="1350" dirty="0"/>
              <a:t>Proyecto de Alto San Antonio</a:t>
            </a:r>
          </a:p>
          <a:p>
            <a:pPr marL="214313" indent="-214313">
              <a:lnSpc>
                <a:spcPct val="90000"/>
              </a:lnSpc>
              <a:spcAft>
                <a:spcPts val="450"/>
              </a:spcAft>
              <a:buFontTx/>
              <a:buChar char="-"/>
            </a:pPr>
            <a:r>
              <a:rPr lang="es-CL" sz="1350" dirty="0"/>
              <a:t>Espacio de espera cómodo y seguro para transportes</a:t>
            </a:r>
          </a:p>
          <a:p>
            <a:pPr marL="214313" indent="-214313">
              <a:lnSpc>
                <a:spcPct val="90000"/>
              </a:lnSpc>
              <a:spcAft>
                <a:spcPts val="450"/>
              </a:spcAft>
              <a:buFontTx/>
              <a:buChar char="-"/>
            </a:pPr>
            <a:endParaRPr lang="es-CL" sz="1350" b="1" dirty="0"/>
          </a:p>
          <a:p>
            <a:pPr>
              <a:lnSpc>
                <a:spcPct val="90000"/>
              </a:lnSpc>
              <a:spcAft>
                <a:spcPts val="450"/>
              </a:spcAft>
            </a:pPr>
            <a:r>
              <a:rPr lang="es-CL" sz="1350" b="1" dirty="0"/>
              <a:t>Tecnología</a:t>
            </a:r>
          </a:p>
          <a:p>
            <a:pPr marL="214313" indent="-214313">
              <a:lnSpc>
                <a:spcPct val="90000"/>
              </a:lnSpc>
              <a:spcAft>
                <a:spcPts val="450"/>
              </a:spcAft>
              <a:buFontTx/>
              <a:buChar char="-"/>
            </a:pPr>
            <a:r>
              <a:rPr lang="es-CL" sz="1350" dirty="0"/>
              <a:t>PCS: Sistema de información para la coordinación de comunidad portuaria</a:t>
            </a:r>
          </a:p>
          <a:p>
            <a:pPr marL="557213" lvl="1" indent="-214313">
              <a:lnSpc>
                <a:spcPct val="90000"/>
              </a:lnSpc>
              <a:spcAft>
                <a:spcPts val="450"/>
              </a:spcAft>
              <a:buFontTx/>
              <a:buChar char="-"/>
            </a:pPr>
            <a:r>
              <a:rPr lang="es-CL" sz="1350" dirty="0"/>
              <a:t>Agilización de tramites que involucran mensajería manual</a:t>
            </a:r>
          </a:p>
          <a:p>
            <a:pPr marL="214313" indent="-214313">
              <a:lnSpc>
                <a:spcPct val="90000"/>
              </a:lnSpc>
              <a:spcAft>
                <a:spcPts val="450"/>
              </a:spcAft>
              <a:buFontTx/>
              <a:buChar char="-"/>
            </a:pPr>
            <a:r>
              <a:rPr lang="es-CL" sz="1350" dirty="0"/>
              <a:t>VBS: Sistema informático de agendamiento</a:t>
            </a:r>
          </a:p>
          <a:p>
            <a:pPr>
              <a:lnSpc>
                <a:spcPct val="90000"/>
              </a:lnSpc>
              <a:spcAft>
                <a:spcPts val="450"/>
              </a:spcAft>
            </a:pPr>
            <a:endParaRPr lang="es-CL" sz="1350" dirty="0"/>
          </a:p>
          <a:p>
            <a:pPr>
              <a:lnSpc>
                <a:spcPct val="90000"/>
              </a:lnSpc>
              <a:spcAft>
                <a:spcPts val="450"/>
              </a:spcAft>
            </a:pPr>
            <a:endParaRPr lang="es-CL" sz="1350" dirty="0"/>
          </a:p>
          <a:p>
            <a:pPr>
              <a:lnSpc>
                <a:spcPct val="90000"/>
              </a:lnSpc>
              <a:spcAft>
                <a:spcPts val="450"/>
              </a:spcAft>
            </a:pPr>
            <a:endParaRPr lang="es-CL" sz="1350" dirty="0"/>
          </a:p>
          <a:p>
            <a:pPr>
              <a:lnSpc>
                <a:spcPct val="90000"/>
              </a:lnSpc>
              <a:spcAft>
                <a:spcPts val="450"/>
              </a:spcAft>
            </a:pPr>
            <a:endParaRPr lang="es-CL" sz="1350" dirty="0"/>
          </a:p>
          <a:p>
            <a:pPr>
              <a:lnSpc>
                <a:spcPct val="90000"/>
              </a:lnSpc>
              <a:spcAft>
                <a:spcPts val="450"/>
              </a:spcAft>
            </a:pPr>
            <a:endParaRPr lang="es-CL" sz="1350" dirty="0"/>
          </a:p>
          <a:p>
            <a:pPr>
              <a:lnSpc>
                <a:spcPct val="90000"/>
              </a:lnSpc>
              <a:spcAft>
                <a:spcPts val="450"/>
              </a:spcAft>
            </a:pPr>
            <a:endParaRPr lang="es-CL" sz="1350" dirty="0"/>
          </a:p>
          <a:p>
            <a:pPr>
              <a:lnSpc>
                <a:spcPct val="90000"/>
              </a:lnSpc>
              <a:spcAft>
                <a:spcPts val="450"/>
              </a:spcAft>
            </a:pPr>
            <a:endParaRPr lang="es-CL" sz="1350" dirty="0"/>
          </a:p>
          <a:p>
            <a:pPr>
              <a:lnSpc>
                <a:spcPct val="90000"/>
              </a:lnSpc>
              <a:spcAft>
                <a:spcPts val="450"/>
              </a:spcAft>
            </a:pPr>
            <a:endParaRPr lang="es-CL" sz="1350" dirty="0"/>
          </a:p>
          <a:p>
            <a:pPr>
              <a:lnSpc>
                <a:spcPct val="90000"/>
              </a:lnSpc>
              <a:spcAft>
                <a:spcPts val="450"/>
              </a:spcAft>
            </a:pPr>
            <a:endParaRPr lang="es-CL" sz="1350" dirty="0"/>
          </a:p>
          <a:p>
            <a:pPr>
              <a:lnSpc>
                <a:spcPct val="90000"/>
              </a:lnSpc>
              <a:spcAft>
                <a:spcPts val="450"/>
              </a:spcAft>
            </a:pPr>
            <a:endParaRPr lang="es-CL" sz="1350" dirty="0"/>
          </a:p>
          <a:p>
            <a:pPr>
              <a:lnSpc>
                <a:spcPct val="90000"/>
              </a:lnSpc>
              <a:spcAft>
                <a:spcPts val="450"/>
              </a:spcAft>
            </a:pPr>
            <a:endParaRPr lang="es-CL" sz="1350" dirty="0"/>
          </a:p>
          <a:p>
            <a:pPr indent="-171450">
              <a:lnSpc>
                <a:spcPct val="90000"/>
              </a:lnSpc>
              <a:spcAft>
                <a:spcPts val="450"/>
              </a:spcAft>
              <a:buFont typeface="Arial" panose="020B0604020202020204" pitchFamily="34" charset="0"/>
              <a:buChar char="•"/>
            </a:pPr>
            <a:endParaRPr lang="en-US" sz="1425" dirty="0"/>
          </a:p>
        </p:txBody>
      </p:sp>
      <p:pic>
        <p:nvPicPr>
          <p:cNvPr id="4" name="Imagen 3" descr="Imagen que contiene interior, edificio&#10;&#10;Descripción generada con confianza alta">
            <a:extLst>
              <a:ext uri="{FF2B5EF4-FFF2-40B4-BE49-F238E27FC236}">
                <a16:creationId xmlns:a16="http://schemas.microsoft.com/office/drawing/2014/main" id="{B29A81CA-3BDC-4ACF-BEC8-7E51B7819831}"/>
              </a:ext>
            </a:extLst>
          </p:cNvPr>
          <p:cNvPicPr>
            <a:picLocks noChangeAspect="1"/>
          </p:cNvPicPr>
          <p:nvPr/>
        </p:nvPicPr>
        <p:blipFill rotWithShape="1">
          <a:blip r:embed="rId2"/>
          <a:srcRect l="6119"/>
          <a:stretch/>
        </p:blipFill>
        <p:spPr>
          <a:xfrm>
            <a:off x="5426565" y="1262298"/>
            <a:ext cx="3476693" cy="5143493"/>
          </a:xfrm>
          <a:prstGeom prst="rect">
            <a:avLst/>
          </a:prstGeom>
          <a:effectLst/>
        </p:spPr>
      </p:pic>
      <p:sp>
        <p:nvSpPr>
          <p:cNvPr id="8" name="Marcador de contenido 2">
            <a:extLst>
              <a:ext uri="{FF2B5EF4-FFF2-40B4-BE49-F238E27FC236}">
                <a16:creationId xmlns:a16="http://schemas.microsoft.com/office/drawing/2014/main" id="{BBEF4155-158F-401E-9C87-433CFC836741}"/>
              </a:ext>
            </a:extLst>
          </p:cNvPr>
          <p:cNvSpPr>
            <a:spLocks noGrp="1"/>
          </p:cNvSpPr>
          <p:nvPr>
            <p:ph type="body" idx="1"/>
          </p:nvPr>
        </p:nvSpPr>
        <p:spPr>
          <a:xfrm>
            <a:off x="728042" y="476672"/>
            <a:ext cx="6292229" cy="540059"/>
          </a:xfrm>
        </p:spPr>
        <p:txBody>
          <a:bodyPr>
            <a:noAutofit/>
          </a:bodyPr>
          <a:lstStyle/>
          <a:p>
            <a:r>
              <a:rPr lang="es-CL" sz="2800" dirty="0">
                <a:solidFill>
                  <a:srgbClr val="0066FF"/>
                </a:solidFill>
                <a:latin typeface="+mj-lt"/>
                <a:ea typeface="+mj-ea"/>
                <a:cs typeface="+mj-cs"/>
              </a:rPr>
              <a:t>Nuevo Sistema Logístico para la </a:t>
            </a:r>
          </a:p>
          <a:p>
            <a:r>
              <a:rPr lang="es-CL" sz="2800" dirty="0">
                <a:solidFill>
                  <a:srgbClr val="0066FF"/>
                </a:solidFill>
                <a:latin typeface="+mj-lt"/>
                <a:ea typeface="+mj-ea"/>
                <a:cs typeface="+mj-cs"/>
              </a:rPr>
              <a:t>ciudad de San Antonio</a:t>
            </a:r>
          </a:p>
        </p:txBody>
      </p:sp>
      <p:pic>
        <p:nvPicPr>
          <p:cNvPr id="7" name="Imagen 5">
            <a:extLst>
              <a:ext uri="{FF2B5EF4-FFF2-40B4-BE49-F238E27FC236}">
                <a16:creationId xmlns:a16="http://schemas.microsoft.com/office/drawing/2014/main" id="{495B6E76-DD8C-4829-9459-DA9B3B322D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1036" y="135092"/>
            <a:ext cx="1374775"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560183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C29237-5157-40F8-AFE9-E1AB63978935}"/>
              </a:ext>
            </a:extLst>
          </p:cNvPr>
          <p:cNvSpPr>
            <a:spLocks noGrp="1"/>
          </p:cNvSpPr>
          <p:nvPr>
            <p:ph type="title"/>
          </p:nvPr>
        </p:nvSpPr>
        <p:spPr>
          <a:xfrm>
            <a:off x="464884" y="476672"/>
            <a:ext cx="7275468" cy="497706"/>
          </a:xfrm>
        </p:spPr>
        <p:txBody>
          <a:bodyPr vert="horz" lIns="68580" tIns="34290" rIns="68580" bIns="34290" rtlCol="0" anchor="ctr">
            <a:noAutofit/>
          </a:bodyPr>
          <a:lstStyle/>
          <a:p>
            <a:pPr>
              <a:lnSpc>
                <a:spcPct val="90000"/>
              </a:lnSpc>
            </a:pPr>
            <a:r>
              <a:rPr lang="es-CL" sz="2800" b="1" dirty="0">
                <a:solidFill>
                  <a:srgbClr val="0066FF"/>
                </a:solidFill>
              </a:rPr>
              <a:t>Regulador de Frecuencia en Alto San Antonio</a:t>
            </a:r>
          </a:p>
        </p:txBody>
      </p:sp>
      <p:sp>
        <p:nvSpPr>
          <p:cNvPr id="3" name="Marcador de texto 2">
            <a:extLst>
              <a:ext uri="{FF2B5EF4-FFF2-40B4-BE49-F238E27FC236}">
                <a16:creationId xmlns:a16="http://schemas.microsoft.com/office/drawing/2014/main" id="{2AF8AD88-AFDF-4825-B73B-FA6B5F401046}"/>
              </a:ext>
            </a:extLst>
          </p:cNvPr>
          <p:cNvSpPr>
            <a:spLocks noGrp="1"/>
          </p:cNvSpPr>
          <p:nvPr>
            <p:ph type="body" idx="1"/>
          </p:nvPr>
        </p:nvSpPr>
        <p:spPr>
          <a:xfrm>
            <a:off x="491491" y="2788526"/>
            <a:ext cx="3840085" cy="2596671"/>
          </a:xfrm>
        </p:spPr>
        <p:txBody>
          <a:bodyPr vert="horz" lIns="68580" tIns="34290" rIns="68580" bIns="34290" rtlCol="0" anchor="t">
            <a:normAutofit/>
          </a:bodyPr>
          <a:lstStyle/>
          <a:p>
            <a:pPr algn="l">
              <a:lnSpc>
                <a:spcPct val="90000"/>
              </a:lnSpc>
            </a:pPr>
            <a:r>
              <a:rPr lang="es-CL" b="0" dirty="0">
                <a:solidFill>
                  <a:schemeClr val="tx1"/>
                </a:solidFill>
              </a:rPr>
              <a:t>A mas tardar el año 2023 se deberá contar con un emplazamiento que opere como regulador de frecuencia para ordenar el flujo de camiones al puerto de  San Antonio.</a:t>
            </a:r>
          </a:p>
        </p:txBody>
      </p:sp>
      <p:pic>
        <p:nvPicPr>
          <p:cNvPr id="6" name="Imagen 5" descr="Imagen que contiene texto, mapa&#10;&#10;Descripción generada con confianza muy alta">
            <a:extLst>
              <a:ext uri="{FF2B5EF4-FFF2-40B4-BE49-F238E27FC236}">
                <a16:creationId xmlns:a16="http://schemas.microsoft.com/office/drawing/2014/main" id="{571C0294-8F81-41CF-8160-40BA1D73C890}"/>
              </a:ext>
            </a:extLst>
          </p:cNvPr>
          <p:cNvPicPr>
            <a:picLocks noChangeAspect="1"/>
          </p:cNvPicPr>
          <p:nvPr/>
        </p:nvPicPr>
        <p:blipFill rotWithShape="1">
          <a:blip r:embed="rId2"/>
          <a:srcRect l="17849" r="20476" b="2"/>
          <a:stretch/>
        </p:blipFill>
        <p:spPr>
          <a:xfrm>
            <a:off x="4211960" y="1268760"/>
            <a:ext cx="4734863" cy="5143490"/>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0" name="Elipse 19">
            <a:extLst>
              <a:ext uri="{FF2B5EF4-FFF2-40B4-BE49-F238E27FC236}">
                <a16:creationId xmlns:a16="http://schemas.microsoft.com/office/drawing/2014/main" id="{7B99063D-5C8C-4302-9EED-093A7B7C6BD7}"/>
              </a:ext>
            </a:extLst>
          </p:cNvPr>
          <p:cNvSpPr/>
          <p:nvPr/>
        </p:nvSpPr>
        <p:spPr>
          <a:xfrm>
            <a:off x="8155243" y="1950292"/>
            <a:ext cx="216024" cy="16201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p>
        </p:txBody>
      </p:sp>
      <p:sp>
        <p:nvSpPr>
          <p:cNvPr id="23" name="Elipse 22">
            <a:extLst>
              <a:ext uri="{FF2B5EF4-FFF2-40B4-BE49-F238E27FC236}">
                <a16:creationId xmlns:a16="http://schemas.microsoft.com/office/drawing/2014/main" id="{65BEFBEF-B29E-4C74-BA72-AD136E3000E1}"/>
              </a:ext>
            </a:extLst>
          </p:cNvPr>
          <p:cNvSpPr/>
          <p:nvPr/>
        </p:nvSpPr>
        <p:spPr>
          <a:xfrm>
            <a:off x="6805093" y="2638966"/>
            <a:ext cx="216024" cy="16201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p>
        </p:txBody>
      </p:sp>
      <p:sp>
        <p:nvSpPr>
          <p:cNvPr id="24" name="Elipse 23">
            <a:extLst>
              <a:ext uri="{FF2B5EF4-FFF2-40B4-BE49-F238E27FC236}">
                <a16:creationId xmlns:a16="http://schemas.microsoft.com/office/drawing/2014/main" id="{A0FFD32A-3110-43EC-9E1D-781A4E542865}"/>
              </a:ext>
            </a:extLst>
          </p:cNvPr>
          <p:cNvSpPr/>
          <p:nvPr/>
        </p:nvSpPr>
        <p:spPr>
          <a:xfrm>
            <a:off x="6363367" y="2800984"/>
            <a:ext cx="216024" cy="16201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p>
        </p:txBody>
      </p:sp>
      <p:sp>
        <p:nvSpPr>
          <p:cNvPr id="9" name="Elipse 8">
            <a:extLst>
              <a:ext uri="{FF2B5EF4-FFF2-40B4-BE49-F238E27FC236}">
                <a16:creationId xmlns:a16="http://schemas.microsoft.com/office/drawing/2014/main" id="{6948FC5E-4497-4907-85E6-731569A646BD}"/>
              </a:ext>
            </a:extLst>
          </p:cNvPr>
          <p:cNvSpPr/>
          <p:nvPr/>
        </p:nvSpPr>
        <p:spPr>
          <a:xfrm>
            <a:off x="629562" y="4779150"/>
            <a:ext cx="216024" cy="16201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p>
        </p:txBody>
      </p:sp>
      <p:sp>
        <p:nvSpPr>
          <p:cNvPr id="10" name="CuadroTexto 9">
            <a:extLst>
              <a:ext uri="{FF2B5EF4-FFF2-40B4-BE49-F238E27FC236}">
                <a16:creationId xmlns:a16="http://schemas.microsoft.com/office/drawing/2014/main" id="{8A6417DD-35AD-4627-BB3B-732794EC363A}"/>
              </a:ext>
            </a:extLst>
          </p:cNvPr>
          <p:cNvSpPr txBox="1"/>
          <p:nvPr/>
        </p:nvSpPr>
        <p:spPr>
          <a:xfrm>
            <a:off x="906211" y="4663951"/>
            <a:ext cx="2962926" cy="415498"/>
          </a:xfrm>
          <a:prstGeom prst="rect">
            <a:avLst/>
          </a:prstGeom>
          <a:noFill/>
        </p:spPr>
        <p:txBody>
          <a:bodyPr wrap="square" rtlCol="0">
            <a:spAutoFit/>
          </a:bodyPr>
          <a:lstStyle/>
          <a:p>
            <a:r>
              <a:rPr lang="es-CL" sz="1050" dirty="0">
                <a:latin typeface="Arial" panose="020B0604020202020204" pitchFamily="34" charset="0"/>
                <a:cs typeface="Arial" panose="020B0604020202020204" pitchFamily="34" charset="0"/>
              </a:rPr>
              <a:t>Emplazamientos posibles Regulador de Frecuencia en </a:t>
            </a:r>
            <a:r>
              <a:rPr lang="es-CL" sz="1050" b="1" dirty="0">
                <a:latin typeface="Arial" panose="020B0604020202020204" pitchFamily="34" charset="0"/>
                <a:cs typeface="Arial" panose="020B0604020202020204" pitchFamily="34" charset="0"/>
              </a:rPr>
              <a:t>Alto San Antonio</a:t>
            </a:r>
          </a:p>
        </p:txBody>
      </p:sp>
      <p:pic>
        <p:nvPicPr>
          <p:cNvPr id="11" name="Imagen 5">
            <a:extLst>
              <a:ext uri="{FF2B5EF4-FFF2-40B4-BE49-F238E27FC236}">
                <a16:creationId xmlns:a16="http://schemas.microsoft.com/office/drawing/2014/main" id="{A0B1AAA5-B320-455E-9AD8-C074520B4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1036" y="135092"/>
            <a:ext cx="1374775"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689833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1026CC-B23F-41EC-9CC3-16C842C8F3EA}"/>
              </a:ext>
            </a:extLst>
          </p:cNvPr>
          <p:cNvSpPr>
            <a:spLocks noGrp="1"/>
          </p:cNvSpPr>
          <p:nvPr>
            <p:ph type="title"/>
          </p:nvPr>
        </p:nvSpPr>
        <p:spPr>
          <a:xfrm>
            <a:off x="683568" y="-43312"/>
            <a:ext cx="6696744" cy="1269596"/>
          </a:xfrm>
        </p:spPr>
        <p:txBody>
          <a:bodyPr vert="horz" lIns="68580" tIns="34290" rIns="68580" bIns="34290" rtlCol="0" anchor="ctr">
            <a:noAutofit/>
          </a:bodyPr>
          <a:lstStyle/>
          <a:p>
            <a:pPr algn="ctr">
              <a:lnSpc>
                <a:spcPct val="90000"/>
              </a:lnSpc>
            </a:pPr>
            <a:r>
              <a:rPr lang="es-CL" sz="2800" b="1" dirty="0">
                <a:solidFill>
                  <a:srgbClr val="0066FF"/>
                </a:solidFill>
              </a:rPr>
              <a:t>Beneficios Nuevo Sistema Logístico para San Antonio</a:t>
            </a:r>
          </a:p>
        </p:txBody>
      </p:sp>
      <p:sp>
        <p:nvSpPr>
          <p:cNvPr id="3" name="Marcador de texto 2">
            <a:extLst>
              <a:ext uri="{FF2B5EF4-FFF2-40B4-BE49-F238E27FC236}">
                <a16:creationId xmlns:a16="http://schemas.microsoft.com/office/drawing/2014/main" id="{3FE82E23-3735-4478-90B7-E3B30A1232E8}"/>
              </a:ext>
            </a:extLst>
          </p:cNvPr>
          <p:cNvSpPr>
            <a:spLocks noGrp="1"/>
          </p:cNvSpPr>
          <p:nvPr>
            <p:ph type="body" idx="1"/>
          </p:nvPr>
        </p:nvSpPr>
        <p:spPr>
          <a:xfrm>
            <a:off x="500117" y="1646946"/>
            <a:ext cx="4080509" cy="3016729"/>
          </a:xfrm>
        </p:spPr>
        <p:txBody>
          <a:bodyPr vert="horz" lIns="68580" tIns="34290" rIns="68580" bIns="34290" rtlCol="0" anchor="t">
            <a:normAutofit/>
          </a:bodyPr>
          <a:lstStyle/>
          <a:p>
            <a:pPr algn="l">
              <a:lnSpc>
                <a:spcPct val="90000"/>
              </a:lnSpc>
            </a:pPr>
            <a:r>
              <a:rPr lang="es-CL" sz="1425" dirty="0">
                <a:solidFill>
                  <a:schemeClr val="tx1"/>
                </a:solidFill>
              </a:rPr>
              <a:t>Regulador de Frecuencia:</a:t>
            </a:r>
          </a:p>
          <a:p>
            <a:pPr marL="257175" indent="-214313">
              <a:lnSpc>
                <a:spcPct val="90000"/>
              </a:lnSpc>
              <a:buFontTx/>
              <a:buChar char="-"/>
            </a:pPr>
            <a:r>
              <a:rPr lang="es-CL" b="0" dirty="0">
                <a:solidFill>
                  <a:schemeClr val="tx1"/>
                </a:solidFill>
              </a:rPr>
              <a:t>Beneficios sociales de 24 MM USD anuales por menor congestión. (16 USD por </a:t>
            </a:r>
            <a:r>
              <a:rPr lang="es-CL" b="0" dirty="0" err="1">
                <a:solidFill>
                  <a:schemeClr val="tx1"/>
                </a:solidFill>
              </a:rPr>
              <a:t>Teu</a:t>
            </a:r>
            <a:r>
              <a:rPr lang="es-CL" b="0" dirty="0">
                <a:solidFill>
                  <a:schemeClr val="tx1"/>
                </a:solidFill>
              </a:rPr>
              <a:t>)</a:t>
            </a:r>
          </a:p>
          <a:p>
            <a:pPr marL="257175" indent="-214313">
              <a:lnSpc>
                <a:spcPct val="90000"/>
              </a:lnSpc>
              <a:buFontTx/>
              <a:buChar char="-"/>
            </a:pPr>
            <a:r>
              <a:rPr lang="es-CL" b="0" dirty="0">
                <a:solidFill>
                  <a:schemeClr val="tx1"/>
                </a:solidFill>
              </a:rPr>
              <a:t>Costos por 4,2 USD por </a:t>
            </a:r>
            <a:r>
              <a:rPr lang="es-CL" b="0" dirty="0" err="1">
                <a:solidFill>
                  <a:schemeClr val="tx1"/>
                </a:solidFill>
              </a:rPr>
              <a:t>Teu</a:t>
            </a:r>
            <a:r>
              <a:rPr lang="es-CL" b="0" dirty="0">
                <a:solidFill>
                  <a:schemeClr val="tx1"/>
                </a:solidFill>
              </a:rPr>
              <a:t>.</a:t>
            </a:r>
          </a:p>
          <a:p>
            <a:pPr marL="257175" indent="-214313">
              <a:lnSpc>
                <a:spcPct val="90000"/>
              </a:lnSpc>
              <a:buFontTx/>
              <a:buChar char="-"/>
            </a:pPr>
            <a:endParaRPr lang="es-CL" b="0" dirty="0">
              <a:solidFill>
                <a:schemeClr val="tx1"/>
              </a:solidFill>
            </a:endParaRPr>
          </a:p>
          <a:p>
            <a:pPr marL="42863">
              <a:lnSpc>
                <a:spcPct val="90000"/>
              </a:lnSpc>
            </a:pPr>
            <a:r>
              <a:rPr lang="es-CL" dirty="0">
                <a:solidFill>
                  <a:schemeClr val="tx1"/>
                </a:solidFill>
              </a:rPr>
              <a:t>PCS</a:t>
            </a:r>
          </a:p>
          <a:p>
            <a:pPr marL="257175" indent="-214313">
              <a:lnSpc>
                <a:spcPct val="90000"/>
              </a:lnSpc>
              <a:buFontTx/>
              <a:buChar char="-"/>
            </a:pPr>
            <a:r>
              <a:rPr lang="es-CL" b="0" dirty="0">
                <a:solidFill>
                  <a:schemeClr val="tx1"/>
                </a:solidFill>
              </a:rPr>
              <a:t>Beneficios sociales de 6 USD por </a:t>
            </a:r>
            <a:r>
              <a:rPr lang="es-CL" b="0" dirty="0" err="1">
                <a:solidFill>
                  <a:schemeClr val="tx1"/>
                </a:solidFill>
              </a:rPr>
              <a:t>Teu</a:t>
            </a:r>
            <a:endParaRPr lang="es-CL" b="0" dirty="0">
              <a:solidFill>
                <a:schemeClr val="tx1"/>
              </a:solidFill>
            </a:endParaRPr>
          </a:p>
          <a:p>
            <a:pPr marL="257175" indent="-214313">
              <a:lnSpc>
                <a:spcPct val="90000"/>
              </a:lnSpc>
              <a:buFontTx/>
              <a:buChar char="-"/>
            </a:pPr>
            <a:r>
              <a:rPr lang="es-CL" b="0" dirty="0">
                <a:solidFill>
                  <a:schemeClr val="tx1"/>
                </a:solidFill>
              </a:rPr>
              <a:t>Costos de 2,5 USD por </a:t>
            </a:r>
            <a:r>
              <a:rPr lang="es-CL" b="0" dirty="0" err="1">
                <a:solidFill>
                  <a:schemeClr val="tx1"/>
                </a:solidFill>
              </a:rPr>
              <a:t>Teu</a:t>
            </a:r>
            <a:endParaRPr lang="es-CL" b="0" dirty="0">
              <a:solidFill>
                <a:schemeClr val="tx1"/>
              </a:solidFill>
            </a:endParaRPr>
          </a:p>
          <a:p>
            <a:pPr marL="257175" indent="-214313">
              <a:lnSpc>
                <a:spcPct val="90000"/>
              </a:lnSpc>
              <a:buFontTx/>
              <a:buChar char="-"/>
            </a:pPr>
            <a:endParaRPr lang="es-CL" b="0" dirty="0">
              <a:solidFill>
                <a:schemeClr val="tx1"/>
              </a:solidFill>
            </a:endParaRPr>
          </a:p>
          <a:p>
            <a:pPr marL="42863" algn="l">
              <a:lnSpc>
                <a:spcPct val="90000"/>
              </a:lnSpc>
            </a:pPr>
            <a:r>
              <a:rPr lang="es-CL" dirty="0">
                <a:solidFill>
                  <a:schemeClr val="tx1"/>
                </a:solidFill>
              </a:rPr>
              <a:t>En resumen beneficios sociales proyectados anuales de 35 MMUSD y costos anuales de 11 MMUSD.</a:t>
            </a:r>
          </a:p>
          <a:p>
            <a:pPr marL="42863">
              <a:lnSpc>
                <a:spcPct val="90000"/>
              </a:lnSpc>
            </a:pPr>
            <a:endParaRPr lang="es-CL" dirty="0">
              <a:solidFill>
                <a:schemeClr val="tx1"/>
              </a:solidFill>
            </a:endParaRPr>
          </a:p>
          <a:p>
            <a:pPr marL="385763" lvl="1">
              <a:lnSpc>
                <a:spcPct val="90000"/>
              </a:lnSpc>
            </a:pPr>
            <a:endParaRPr lang="es-CL" sz="2550" dirty="0">
              <a:solidFill>
                <a:schemeClr val="tx1"/>
              </a:solidFill>
            </a:endParaRPr>
          </a:p>
          <a:p>
            <a:pPr marL="214313" indent="-171450" algn="l">
              <a:lnSpc>
                <a:spcPct val="90000"/>
              </a:lnSpc>
              <a:buFont typeface="Arial" panose="020B0604020202020204" pitchFamily="34" charset="0"/>
              <a:buChar char="•"/>
            </a:pPr>
            <a:endParaRPr lang="en-US" sz="1125" dirty="0">
              <a:solidFill>
                <a:schemeClr val="tx1"/>
              </a:solidFill>
            </a:endParaRPr>
          </a:p>
        </p:txBody>
      </p:sp>
      <p:pic>
        <p:nvPicPr>
          <p:cNvPr id="29" name="Imagen 28">
            <a:extLst>
              <a:ext uri="{FF2B5EF4-FFF2-40B4-BE49-F238E27FC236}">
                <a16:creationId xmlns:a16="http://schemas.microsoft.com/office/drawing/2014/main" id="{2C09C60E-2E1C-4051-B7F3-D267C49854B7}"/>
              </a:ext>
            </a:extLst>
          </p:cNvPr>
          <p:cNvPicPr>
            <a:picLocks noChangeAspect="1"/>
          </p:cNvPicPr>
          <p:nvPr/>
        </p:nvPicPr>
        <p:blipFill rotWithShape="1">
          <a:blip r:embed="rId2"/>
          <a:srcRect l="31160" r="17059"/>
          <a:stretch/>
        </p:blipFill>
        <p:spPr>
          <a:xfrm>
            <a:off x="4845266" y="1640727"/>
            <a:ext cx="4258289" cy="46257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5" name="Imagen 5">
            <a:extLst>
              <a:ext uri="{FF2B5EF4-FFF2-40B4-BE49-F238E27FC236}">
                <a16:creationId xmlns:a16="http://schemas.microsoft.com/office/drawing/2014/main" id="{B42C8B6D-59C7-4C0E-9B3E-1E3C89137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3729" y="135092"/>
            <a:ext cx="1374775"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75557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938673-D6C4-447D-B6E1-3E6BAFE115F2}"/>
              </a:ext>
            </a:extLst>
          </p:cNvPr>
          <p:cNvSpPr>
            <a:spLocks noGrp="1"/>
          </p:cNvSpPr>
          <p:nvPr>
            <p:ph type="title"/>
          </p:nvPr>
        </p:nvSpPr>
        <p:spPr/>
        <p:txBody>
          <a:bodyPr/>
          <a:lstStyle/>
          <a:p>
            <a:r>
              <a:rPr lang="es-CL" dirty="0"/>
              <a:t>3. </a:t>
            </a:r>
            <a:r>
              <a:rPr lang="es-CL" cap="none" dirty="0"/>
              <a:t>y</a:t>
            </a:r>
            <a:r>
              <a:rPr lang="es-CL" dirty="0"/>
              <a:t> 4. Espacios Portuarios compartidos: borde costero</a:t>
            </a:r>
          </a:p>
        </p:txBody>
      </p:sp>
    </p:spTree>
    <p:extLst>
      <p:ext uri="{BB962C8B-B14F-4D97-AF65-F5344CB8AC3E}">
        <p14:creationId xmlns:p14="http://schemas.microsoft.com/office/powerpoint/2010/main" val="1881195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5-10-28 a las 13.20.51.png"/>
          <p:cNvPicPr>
            <a:picLocks noChangeAspect="1"/>
          </p:cNvPicPr>
          <p:nvPr/>
        </p:nvPicPr>
        <p:blipFill rotWithShape="1">
          <a:blip r:embed="rId2" cstate="email">
            <a:alphaModFix amt="80000"/>
            <a:extLst>
              <a:ext uri="{28A0092B-C50C-407E-A947-70E740481C1C}">
                <a14:useLocalDpi xmlns:a14="http://schemas.microsoft.com/office/drawing/2010/main"/>
              </a:ext>
            </a:extLst>
          </a:blip>
          <a:srcRect/>
          <a:stretch/>
        </p:blipFill>
        <p:spPr>
          <a:xfrm>
            <a:off x="859777" y="2579194"/>
            <a:ext cx="7741303" cy="2972294"/>
          </a:xfrm>
          <a:prstGeom prst="rect">
            <a:avLst/>
          </a:prstGeom>
        </p:spPr>
      </p:pic>
      <p:sp>
        <p:nvSpPr>
          <p:cNvPr id="9" name="CuadroTexto 8"/>
          <p:cNvSpPr txBox="1"/>
          <p:nvPr/>
        </p:nvSpPr>
        <p:spPr>
          <a:xfrm>
            <a:off x="867091" y="572613"/>
            <a:ext cx="3704909" cy="480123"/>
          </a:xfrm>
          <a:prstGeom prst="rect">
            <a:avLst/>
          </a:prstGeom>
          <a:noFill/>
        </p:spPr>
        <p:txBody>
          <a:bodyPr wrap="none" lIns="91432" tIns="45716" rIns="91432" bIns="45716" rtlCol="0">
            <a:spAutoFit/>
          </a:bodyPr>
          <a:lstStyle/>
          <a:p>
            <a:pPr algn="ctr">
              <a:lnSpc>
                <a:spcPct val="90000"/>
              </a:lnSpc>
              <a:spcBef>
                <a:spcPct val="0"/>
              </a:spcBef>
            </a:pPr>
            <a:r>
              <a:rPr lang="es-ES_tradnl" sz="2800" b="1" dirty="0">
                <a:solidFill>
                  <a:srgbClr val="0066FF"/>
                </a:solidFill>
                <a:latin typeface="+mj-lt"/>
                <a:ea typeface="+mj-ea"/>
                <a:cs typeface="+mj-cs"/>
              </a:rPr>
              <a:t>Proyecto Ciudad Puerto</a:t>
            </a:r>
            <a:endParaRPr lang="es-ES" sz="2800" b="1" dirty="0">
              <a:solidFill>
                <a:srgbClr val="0066FF"/>
              </a:solidFill>
              <a:latin typeface="+mj-lt"/>
              <a:ea typeface="+mj-ea"/>
              <a:cs typeface="+mj-cs"/>
            </a:endParaRPr>
          </a:p>
        </p:txBody>
      </p:sp>
      <p:pic>
        <p:nvPicPr>
          <p:cNvPr id="8" name="Imagen 7" descr="zona_humedal.png"/>
          <p:cNvPicPr>
            <a:picLocks noChangeAspect="1"/>
          </p:cNvPicPr>
          <p:nvPr/>
        </p:nvPicPr>
        <p:blipFill>
          <a:blip r:embed="rId3" cstate="email">
            <a:duotone>
              <a:schemeClr val="accent6">
                <a:shade val="45000"/>
                <a:satMod val="135000"/>
              </a:schemeClr>
              <a:prstClr val="white"/>
            </a:duotone>
            <a:alphaModFix amt="63000"/>
            <a:extLst>
              <a:ext uri="{28A0092B-C50C-407E-A947-70E740481C1C}">
                <a14:useLocalDpi xmlns:a14="http://schemas.microsoft.com/office/drawing/2010/main"/>
              </a:ext>
            </a:extLst>
          </a:blip>
          <a:stretch>
            <a:fillRect/>
          </a:stretch>
        </p:blipFill>
        <p:spPr>
          <a:xfrm>
            <a:off x="7472330" y="3031611"/>
            <a:ext cx="1122431" cy="924657"/>
          </a:xfrm>
          <a:prstGeom prst="rect">
            <a:avLst/>
          </a:prstGeom>
        </p:spPr>
      </p:pic>
      <p:pic>
        <p:nvPicPr>
          <p:cNvPr id="10" name="Imagen 9" descr="zona_puerto_futuro.png"/>
          <p:cNvPicPr>
            <a:picLocks noChangeAspect="1"/>
          </p:cNvPicPr>
          <p:nvPr/>
        </p:nvPicPr>
        <p:blipFill>
          <a:blip r:embed="rId4" cstate="email">
            <a:alphaModFix amt="31000"/>
            <a:duotone>
              <a:prstClr val="black"/>
              <a:schemeClr val="accent4">
                <a:tint val="45000"/>
                <a:satMod val="400000"/>
              </a:schemeClr>
            </a:duotone>
            <a:extLst>
              <a:ext uri="{BEBA8EAE-BF5A-486C-A8C5-ECC9F3942E4B}">
                <a14:imgProps xmlns:a14="http://schemas.microsoft.com/office/drawing/2010/main">
                  <a14:imgLayer r:embed="rId5">
                    <a14:imgEffect>
                      <a14:colorTemperature colorTemp="4700"/>
                    </a14:imgEffect>
                    <a14:imgEffect>
                      <a14:saturation sat="40000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3436475" y="3593987"/>
            <a:ext cx="5137915" cy="1243321"/>
          </a:xfrm>
          <a:prstGeom prst="rect">
            <a:avLst/>
          </a:prstGeom>
        </p:spPr>
      </p:pic>
      <p:pic>
        <p:nvPicPr>
          <p:cNvPr id="18" name="Imagen 17" descr="zona_puertoactual.png"/>
          <p:cNvPicPr>
            <a:picLocks noChangeAspect="1"/>
          </p:cNvPicPr>
          <p:nvPr/>
        </p:nvPicPr>
        <p:blipFill>
          <a:blip r:embed="rId6" cstate="email">
            <a:alphaModFix amt="67000"/>
            <a:extLst>
              <a:ext uri="{28A0092B-C50C-407E-A947-70E740481C1C}">
                <a14:useLocalDpi xmlns:a14="http://schemas.microsoft.com/office/drawing/2010/main"/>
              </a:ext>
            </a:extLst>
          </a:blip>
          <a:stretch>
            <a:fillRect/>
          </a:stretch>
        </p:blipFill>
        <p:spPr>
          <a:xfrm>
            <a:off x="1494692" y="3710974"/>
            <a:ext cx="3096846" cy="635078"/>
          </a:xfrm>
          <a:prstGeom prst="rect">
            <a:avLst/>
          </a:prstGeom>
        </p:spPr>
      </p:pic>
      <p:grpSp>
        <p:nvGrpSpPr>
          <p:cNvPr id="24" name="Agrupar 23"/>
          <p:cNvGrpSpPr/>
          <p:nvPr/>
        </p:nvGrpSpPr>
        <p:grpSpPr>
          <a:xfrm>
            <a:off x="1270246" y="3329973"/>
            <a:ext cx="635000" cy="762000"/>
            <a:chOff x="537308" y="2129692"/>
            <a:chExt cx="635000" cy="762000"/>
          </a:xfrm>
        </p:grpSpPr>
        <p:sp>
          <p:nvSpPr>
            <p:cNvPr id="19" name="Elipse 18"/>
            <p:cNvSpPr/>
            <p:nvPr/>
          </p:nvSpPr>
          <p:spPr>
            <a:xfrm>
              <a:off x="537308" y="2129692"/>
              <a:ext cx="635000" cy="635000"/>
            </a:xfrm>
            <a:prstGeom prst="ellipse">
              <a:avLst/>
            </a:prstGeom>
            <a:solidFill>
              <a:srgbClr val="AF202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23" name="Triángulo isósceles 22"/>
            <p:cNvSpPr/>
            <p:nvPr/>
          </p:nvSpPr>
          <p:spPr>
            <a:xfrm flipV="1">
              <a:off x="777021" y="2706077"/>
              <a:ext cx="156308" cy="185615"/>
            </a:xfrm>
            <a:prstGeom prst="triangle">
              <a:avLst/>
            </a:prstGeom>
            <a:solidFill>
              <a:srgbClr val="AF202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grpSp>
      <p:grpSp>
        <p:nvGrpSpPr>
          <p:cNvPr id="28" name="Agrupar 27"/>
          <p:cNvGrpSpPr/>
          <p:nvPr/>
        </p:nvGrpSpPr>
        <p:grpSpPr>
          <a:xfrm>
            <a:off x="2471617" y="2929434"/>
            <a:ext cx="635000" cy="771768"/>
            <a:chOff x="2471616" y="1660769"/>
            <a:chExt cx="635000" cy="771768"/>
          </a:xfrm>
        </p:grpSpPr>
        <p:sp>
          <p:nvSpPr>
            <p:cNvPr id="25" name="Elipse 24"/>
            <p:cNvSpPr/>
            <p:nvPr/>
          </p:nvSpPr>
          <p:spPr>
            <a:xfrm>
              <a:off x="2471616" y="1660769"/>
              <a:ext cx="635000" cy="635000"/>
            </a:xfrm>
            <a:prstGeom prst="ellipse">
              <a:avLst/>
            </a:prstGeom>
            <a:solidFill>
              <a:srgbClr val="26A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29" name="Triángulo isósceles 28"/>
            <p:cNvSpPr/>
            <p:nvPr/>
          </p:nvSpPr>
          <p:spPr>
            <a:xfrm flipV="1">
              <a:off x="2706076" y="2246922"/>
              <a:ext cx="156308" cy="185615"/>
            </a:xfrm>
            <a:prstGeom prst="triangle">
              <a:avLst/>
            </a:prstGeom>
            <a:solidFill>
              <a:srgbClr val="26A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grpSp>
      <p:grpSp>
        <p:nvGrpSpPr>
          <p:cNvPr id="32" name="Agrupar 31"/>
          <p:cNvGrpSpPr/>
          <p:nvPr/>
        </p:nvGrpSpPr>
        <p:grpSpPr>
          <a:xfrm>
            <a:off x="5468764" y="3860032"/>
            <a:ext cx="635000" cy="771769"/>
            <a:chOff x="4874847" y="1641231"/>
            <a:chExt cx="635000" cy="771769"/>
          </a:xfrm>
        </p:grpSpPr>
        <p:sp>
          <p:nvSpPr>
            <p:cNvPr id="26" name="Elipse 25"/>
            <p:cNvSpPr/>
            <p:nvPr/>
          </p:nvSpPr>
          <p:spPr>
            <a:xfrm>
              <a:off x="4874847" y="1641231"/>
              <a:ext cx="635000" cy="635000"/>
            </a:xfrm>
            <a:prstGeom prst="ellipse">
              <a:avLst/>
            </a:prstGeom>
            <a:solidFill>
              <a:srgbClr val="C38C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30" name="Triángulo isósceles 29"/>
            <p:cNvSpPr/>
            <p:nvPr/>
          </p:nvSpPr>
          <p:spPr>
            <a:xfrm flipV="1">
              <a:off x="5109308" y="2227385"/>
              <a:ext cx="156308" cy="185615"/>
            </a:xfrm>
            <a:prstGeom prst="triangle">
              <a:avLst/>
            </a:prstGeom>
            <a:solidFill>
              <a:srgbClr val="C38C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grpSp>
      <p:grpSp>
        <p:nvGrpSpPr>
          <p:cNvPr id="33" name="Agrupar 32"/>
          <p:cNvGrpSpPr/>
          <p:nvPr/>
        </p:nvGrpSpPr>
        <p:grpSpPr>
          <a:xfrm>
            <a:off x="8038489" y="2856288"/>
            <a:ext cx="635000" cy="766762"/>
            <a:chOff x="8283575" y="1519238"/>
            <a:chExt cx="635000" cy="766762"/>
          </a:xfrm>
        </p:grpSpPr>
        <p:sp>
          <p:nvSpPr>
            <p:cNvPr id="27" name="Elipse 26"/>
            <p:cNvSpPr/>
            <p:nvPr/>
          </p:nvSpPr>
          <p:spPr>
            <a:xfrm>
              <a:off x="8283575" y="1519238"/>
              <a:ext cx="635000" cy="635000"/>
            </a:xfrm>
            <a:prstGeom prst="ellipse">
              <a:avLst/>
            </a:prstGeom>
            <a:solidFill>
              <a:srgbClr val="82AE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31" name="Triángulo isósceles 30"/>
            <p:cNvSpPr/>
            <p:nvPr/>
          </p:nvSpPr>
          <p:spPr>
            <a:xfrm flipV="1">
              <a:off x="8522921" y="2100385"/>
              <a:ext cx="156308" cy="185615"/>
            </a:xfrm>
            <a:prstGeom prst="triangle">
              <a:avLst/>
            </a:prstGeom>
            <a:solidFill>
              <a:srgbClr val="82AE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grpSp>
      <p:sp>
        <p:nvSpPr>
          <p:cNvPr id="34" name="Elipse 33"/>
          <p:cNvSpPr/>
          <p:nvPr/>
        </p:nvSpPr>
        <p:spPr>
          <a:xfrm>
            <a:off x="1338385" y="3398359"/>
            <a:ext cx="503238" cy="503238"/>
          </a:xfrm>
          <a:prstGeom prst="ellipse">
            <a:avLst/>
          </a:prstGeom>
          <a:solidFill>
            <a:schemeClr val="bg1">
              <a:alpha val="70000"/>
            </a:schemeClr>
          </a:solidFill>
          <a:ln>
            <a:noFill/>
          </a:ln>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a:r>
              <a:rPr lang="es-ES" sz="2000" b="1" dirty="0">
                <a:solidFill>
                  <a:srgbClr val="AF202D"/>
                </a:solidFill>
                <a:latin typeface="Arial"/>
                <a:cs typeface="Arial"/>
              </a:rPr>
              <a:t>1</a:t>
            </a:r>
          </a:p>
        </p:txBody>
      </p:sp>
      <p:sp>
        <p:nvSpPr>
          <p:cNvPr id="37" name="Elipse 36"/>
          <p:cNvSpPr/>
          <p:nvPr/>
        </p:nvSpPr>
        <p:spPr>
          <a:xfrm>
            <a:off x="2540000" y="2997819"/>
            <a:ext cx="503238" cy="503238"/>
          </a:xfrm>
          <a:prstGeom prst="ellipse">
            <a:avLst/>
          </a:prstGeom>
          <a:solidFill>
            <a:schemeClr val="bg1">
              <a:alpha val="70000"/>
            </a:schemeClr>
          </a:solidFill>
          <a:ln>
            <a:noFill/>
          </a:ln>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a:r>
              <a:rPr lang="es-ES" sz="2000" b="1" dirty="0">
                <a:solidFill>
                  <a:srgbClr val="5B9BD5">
                    <a:lumMod val="75000"/>
                  </a:srgbClr>
                </a:solidFill>
                <a:latin typeface="Arial"/>
                <a:cs typeface="Arial"/>
              </a:rPr>
              <a:t>2</a:t>
            </a:r>
          </a:p>
        </p:txBody>
      </p:sp>
      <p:sp>
        <p:nvSpPr>
          <p:cNvPr id="38" name="Elipse 37"/>
          <p:cNvSpPr/>
          <p:nvPr/>
        </p:nvSpPr>
        <p:spPr>
          <a:xfrm>
            <a:off x="5527377" y="3928412"/>
            <a:ext cx="503238" cy="503238"/>
          </a:xfrm>
          <a:prstGeom prst="ellipse">
            <a:avLst/>
          </a:prstGeom>
          <a:solidFill>
            <a:schemeClr val="bg1">
              <a:alpha val="70000"/>
            </a:schemeClr>
          </a:solidFill>
          <a:ln>
            <a:noFill/>
          </a:ln>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a:r>
              <a:rPr lang="es-ES" sz="2000" b="1" dirty="0">
                <a:solidFill>
                  <a:srgbClr val="FFC000">
                    <a:lumMod val="50000"/>
                  </a:srgbClr>
                </a:solidFill>
                <a:latin typeface="Arial"/>
                <a:cs typeface="Arial"/>
              </a:rPr>
              <a:t>5</a:t>
            </a:r>
          </a:p>
        </p:txBody>
      </p:sp>
      <p:sp>
        <p:nvSpPr>
          <p:cNvPr id="39" name="Elipse 38"/>
          <p:cNvSpPr/>
          <p:nvPr/>
        </p:nvSpPr>
        <p:spPr>
          <a:xfrm>
            <a:off x="8097837" y="2919665"/>
            <a:ext cx="503238" cy="503238"/>
          </a:xfrm>
          <a:prstGeom prst="ellipse">
            <a:avLst/>
          </a:prstGeom>
          <a:solidFill>
            <a:schemeClr val="bg1">
              <a:alpha val="70000"/>
            </a:schemeClr>
          </a:solidFill>
          <a:ln>
            <a:noFill/>
          </a:ln>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a:r>
              <a:rPr lang="es-ES" sz="2000" b="1" dirty="0">
                <a:solidFill>
                  <a:srgbClr val="82AE2C"/>
                </a:solidFill>
                <a:latin typeface="Arial"/>
                <a:cs typeface="Arial"/>
              </a:rPr>
              <a:t>4</a:t>
            </a:r>
          </a:p>
        </p:txBody>
      </p:sp>
      <p:pic>
        <p:nvPicPr>
          <p:cNvPr id="7" name="Imagen 6" descr="zona_borde_costero.png"/>
          <p:cNvPicPr>
            <a:picLocks noChangeAspect="1"/>
          </p:cNvPicPr>
          <p:nvPr/>
        </p:nvPicPr>
        <p:blipFill>
          <a:blip r:embed="rId7" cstate="email">
            <a:alphaModFix amt="55000"/>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a:ext>
            </a:extLst>
          </a:blip>
          <a:stretch>
            <a:fillRect/>
          </a:stretch>
        </p:blipFill>
        <p:spPr>
          <a:xfrm>
            <a:off x="855099" y="4044795"/>
            <a:ext cx="1021404" cy="737122"/>
          </a:xfrm>
          <a:prstGeom prst="rect">
            <a:avLst/>
          </a:prstGeom>
        </p:spPr>
      </p:pic>
      <p:grpSp>
        <p:nvGrpSpPr>
          <p:cNvPr id="36" name="Agrupar 35"/>
          <p:cNvGrpSpPr/>
          <p:nvPr/>
        </p:nvGrpSpPr>
        <p:grpSpPr>
          <a:xfrm>
            <a:off x="164064" y="2392131"/>
            <a:ext cx="1362688" cy="1362688"/>
            <a:chOff x="1416782" y="3287590"/>
            <a:chExt cx="1714256" cy="1714256"/>
          </a:xfrm>
        </p:grpSpPr>
        <p:sp>
          <p:nvSpPr>
            <p:cNvPr id="48" name="Elipse 47"/>
            <p:cNvSpPr/>
            <p:nvPr/>
          </p:nvSpPr>
          <p:spPr>
            <a:xfrm>
              <a:off x="1416782" y="3287590"/>
              <a:ext cx="1714256" cy="1714256"/>
            </a:xfrm>
            <a:prstGeom prst="ellipse">
              <a:avLst/>
            </a:prstGeom>
            <a:solidFill>
              <a:srgbClr val="AF202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pic>
          <p:nvPicPr>
            <p:cNvPr id="35" name="Imagen 34" descr="costanera_ok.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495669" y="3365621"/>
              <a:ext cx="1562099" cy="1562099"/>
            </a:xfrm>
            <a:prstGeom prst="rect">
              <a:avLst/>
            </a:prstGeom>
          </p:spPr>
        </p:pic>
      </p:grpSp>
      <p:grpSp>
        <p:nvGrpSpPr>
          <p:cNvPr id="51" name="Agrupar 50"/>
          <p:cNvGrpSpPr/>
          <p:nvPr/>
        </p:nvGrpSpPr>
        <p:grpSpPr>
          <a:xfrm>
            <a:off x="6965467" y="1936640"/>
            <a:ext cx="1328615" cy="1328615"/>
            <a:chOff x="6457704" y="3139829"/>
            <a:chExt cx="1455373" cy="1455373"/>
          </a:xfrm>
        </p:grpSpPr>
        <p:sp>
          <p:nvSpPr>
            <p:cNvPr id="50" name="Elipse 49"/>
            <p:cNvSpPr/>
            <p:nvPr/>
          </p:nvSpPr>
          <p:spPr>
            <a:xfrm>
              <a:off x="6457704" y="3139829"/>
              <a:ext cx="1455373" cy="1455373"/>
            </a:xfrm>
            <a:prstGeom prst="ellipse">
              <a:avLst/>
            </a:prstGeom>
            <a:solidFill>
              <a:srgbClr val="82AE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pic>
          <p:nvPicPr>
            <p:cNvPr id="44" name="Imagen 43" descr="humedal.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16078" y="3203333"/>
              <a:ext cx="1329592" cy="1329592"/>
            </a:xfrm>
            <a:prstGeom prst="rect">
              <a:avLst/>
            </a:prstGeom>
          </p:spPr>
        </p:pic>
      </p:grpSp>
      <p:grpSp>
        <p:nvGrpSpPr>
          <p:cNvPr id="62" name="Agrupar 61"/>
          <p:cNvGrpSpPr/>
          <p:nvPr/>
        </p:nvGrpSpPr>
        <p:grpSpPr>
          <a:xfrm>
            <a:off x="2593608" y="1848708"/>
            <a:ext cx="1235931" cy="1235931"/>
            <a:chOff x="2525224" y="1020764"/>
            <a:chExt cx="1235931" cy="1235931"/>
          </a:xfrm>
        </p:grpSpPr>
        <p:sp>
          <p:nvSpPr>
            <p:cNvPr id="60" name="Elipse 59"/>
            <p:cNvSpPr/>
            <p:nvPr/>
          </p:nvSpPr>
          <p:spPr>
            <a:xfrm>
              <a:off x="2525224" y="1020764"/>
              <a:ext cx="1235931" cy="1235931"/>
            </a:xfrm>
            <a:prstGeom prst="ellipse">
              <a:avLst/>
            </a:prstGeom>
            <a:solidFill>
              <a:srgbClr val="26A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pic>
          <p:nvPicPr>
            <p:cNvPr id="54" name="Imagen 53" descr="puerto_hoy_circulo.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71082" y="1069383"/>
              <a:ext cx="1139358" cy="1138463"/>
            </a:xfrm>
            <a:prstGeom prst="rect">
              <a:avLst/>
            </a:prstGeom>
          </p:spPr>
        </p:pic>
      </p:grpSp>
      <p:grpSp>
        <p:nvGrpSpPr>
          <p:cNvPr id="65" name="Agrupar 64"/>
          <p:cNvGrpSpPr/>
          <p:nvPr/>
        </p:nvGrpSpPr>
        <p:grpSpPr>
          <a:xfrm>
            <a:off x="5965666" y="3743179"/>
            <a:ext cx="1563344" cy="1563344"/>
            <a:chOff x="4283684" y="744965"/>
            <a:chExt cx="1374958" cy="1374958"/>
          </a:xfrm>
        </p:grpSpPr>
        <p:sp>
          <p:nvSpPr>
            <p:cNvPr id="64" name="Elipse 63"/>
            <p:cNvSpPr/>
            <p:nvPr/>
          </p:nvSpPr>
          <p:spPr>
            <a:xfrm>
              <a:off x="4283684" y="744965"/>
              <a:ext cx="1374958" cy="1374958"/>
            </a:xfrm>
            <a:prstGeom prst="ellipse">
              <a:avLst/>
            </a:prstGeom>
            <a:solidFill>
              <a:srgbClr val="C38C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pic>
          <p:nvPicPr>
            <p:cNvPr id="53" name="Imagen 52" descr="puerto_futuro_circulo.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341536" y="806754"/>
              <a:ext cx="1259254" cy="1259254"/>
            </a:xfrm>
            <a:prstGeom prst="rect">
              <a:avLst/>
            </a:prstGeom>
          </p:spPr>
        </p:pic>
      </p:grpSp>
      <p:sp>
        <p:nvSpPr>
          <p:cNvPr id="42" name="CuadroTexto 41"/>
          <p:cNvSpPr txBox="1"/>
          <p:nvPr/>
        </p:nvSpPr>
        <p:spPr>
          <a:xfrm>
            <a:off x="5403736" y="4901349"/>
            <a:ext cx="1056230" cy="246221"/>
          </a:xfrm>
          <a:prstGeom prst="rect">
            <a:avLst/>
          </a:prstGeom>
          <a:solidFill>
            <a:srgbClr val="C38C1C"/>
          </a:solidFill>
        </p:spPr>
        <p:txBody>
          <a:bodyPr wrap="square" lIns="91432" tIns="45716" rIns="91432" bIns="45716" rtlCol="0">
            <a:spAutoFit/>
          </a:bodyPr>
          <a:lstStyle/>
          <a:p>
            <a:pPr algn="ctr"/>
            <a:r>
              <a:rPr lang="es-ES" sz="1000" b="1" dirty="0">
                <a:solidFill>
                  <a:prstClr val="white"/>
                </a:solidFill>
                <a:latin typeface="Arial"/>
                <a:cs typeface="Arial"/>
              </a:rPr>
              <a:t>Puerto Futuro</a:t>
            </a:r>
          </a:p>
        </p:txBody>
      </p:sp>
      <p:sp>
        <p:nvSpPr>
          <p:cNvPr id="41" name="CuadroTexto 40"/>
          <p:cNvSpPr txBox="1"/>
          <p:nvPr/>
        </p:nvSpPr>
        <p:spPr>
          <a:xfrm>
            <a:off x="3512406" y="2571873"/>
            <a:ext cx="610210" cy="400110"/>
          </a:xfrm>
          <a:prstGeom prst="rect">
            <a:avLst/>
          </a:prstGeom>
          <a:solidFill>
            <a:srgbClr val="0092D2"/>
          </a:solidFill>
        </p:spPr>
        <p:txBody>
          <a:bodyPr wrap="square" lIns="91432" tIns="45716" rIns="91432" bIns="45716" rtlCol="0">
            <a:spAutoFit/>
          </a:bodyPr>
          <a:lstStyle/>
          <a:p>
            <a:pPr algn="ctr"/>
            <a:r>
              <a:rPr lang="es-ES" sz="1000" b="1" dirty="0">
                <a:solidFill>
                  <a:prstClr val="white"/>
                </a:solidFill>
                <a:latin typeface="Arial"/>
                <a:cs typeface="Arial"/>
              </a:rPr>
              <a:t>Puerto Hoy</a:t>
            </a:r>
          </a:p>
        </p:txBody>
      </p:sp>
      <p:sp>
        <p:nvSpPr>
          <p:cNvPr id="40" name="CuadroTexto 39"/>
          <p:cNvSpPr txBox="1"/>
          <p:nvPr/>
        </p:nvSpPr>
        <p:spPr>
          <a:xfrm>
            <a:off x="1077858" y="2382934"/>
            <a:ext cx="683599" cy="400110"/>
          </a:xfrm>
          <a:prstGeom prst="rect">
            <a:avLst/>
          </a:prstGeom>
          <a:solidFill>
            <a:srgbClr val="AF202D"/>
          </a:solidFill>
        </p:spPr>
        <p:txBody>
          <a:bodyPr wrap="square" lIns="91432" tIns="45716" rIns="91432" bIns="45716" rtlCol="0">
            <a:spAutoFit/>
          </a:bodyPr>
          <a:lstStyle/>
          <a:p>
            <a:pPr algn="ctr"/>
            <a:r>
              <a:rPr lang="es-ES" sz="1000" b="1" dirty="0">
                <a:solidFill>
                  <a:prstClr val="white"/>
                </a:solidFill>
                <a:latin typeface="Arial"/>
                <a:cs typeface="Arial"/>
              </a:rPr>
              <a:t>Borde Costero</a:t>
            </a:r>
          </a:p>
        </p:txBody>
      </p:sp>
      <p:sp>
        <p:nvSpPr>
          <p:cNvPr id="43" name="CuadroTexto 42"/>
          <p:cNvSpPr txBox="1"/>
          <p:nvPr/>
        </p:nvSpPr>
        <p:spPr>
          <a:xfrm>
            <a:off x="6564929" y="2481965"/>
            <a:ext cx="762001" cy="400101"/>
          </a:xfrm>
          <a:prstGeom prst="rect">
            <a:avLst/>
          </a:prstGeom>
          <a:solidFill>
            <a:srgbClr val="82AE2C"/>
          </a:solidFill>
        </p:spPr>
        <p:txBody>
          <a:bodyPr wrap="square" lIns="91432" tIns="45716" rIns="91432" bIns="45716" rtlCol="0">
            <a:spAutoFit/>
          </a:bodyPr>
          <a:lstStyle/>
          <a:p>
            <a:pPr algn="ctr"/>
            <a:r>
              <a:rPr lang="es-ES" sz="1000" b="1" dirty="0">
                <a:solidFill>
                  <a:prstClr val="white"/>
                </a:solidFill>
                <a:latin typeface="Arial"/>
                <a:cs typeface="Arial"/>
              </a:rPr>
              <a:t>Parque Natural</a:t>
            </a:r>
          </a:p>
        </p:txBody>
      </p:sp>
      <p:grpSp>
        <p:nvGrpSpPr>
          <p:cNvPr id="55" name="Agrupar 54"/>
          <p:cNvGrpSpPr/>
          <p:nvPr/>
        </p:nvGrpSpPr>
        <p:grpSpPr>
          <a:xfrm>
            <a:off x="5911774" y="2856669"/>
            <a:ext cx="635000" cy="766762"/>
            <a:chOff x="8283575" y="1519238"/>
            <a:chExt cx="635000" cy="766762"/>
          </a:xfrm>
        </p:grpSpPr>
        <p:sp>
          <p:nvSpPr>
            <p:cNvPr id="56" name="Elipse 55"/>
            <p:cNvSpPr/>
            <p:nvPr/>
          </p:nvSpPr>
          <p:spPr>
            <a:xfrm>
              <a:off x="8283575" y="1519238"/>
              <a:ext cx="635000" cy="635000"/>
            </a:xfrm>
            <a:prstGeom prst="ellipse">
              <a:avLst/>
            </a:prstGeom>
            <a:solidFill>
              <a:srgbClr val="59595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57" name="Triángulo isósceles 56"/>
            <p:cNvSpPr/>
            <p:nvPr/>
          </p:nvSpPr>
          <p:spPr>
            <a:xfrm flipV="1">
              <a:off x="8522921" y="2100385"/>
              <a:ext cx="156308" cy="185615"/>
            </a:xfrm>
            <a:prstGeom prst="triangle">
              <a:avLst/>
            </a:prstGeom>
            <a:solidFill>
              <a:srgbClr val="59595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grpSp>
      <p:sp>
        <p:nvSpPr>
          <p:cNvPr id="58" name="Elipse 57"/>
          <p:cNvSpPr/>
          <p:nvPr/>
        </p:nvSpPr>
        <p:spPr>
          <a:xfrm>
            <a:off x="5971121" y="2920046"/>
            <a:ext cx="503238" cy="503238"/>
          </a:xfrm>
          <a:prstGeom prst="ellipse">
            <a:avLst/>
          </a:prstGeom>
          <a:solidFill>
            <a:schemeClr val="bg1">
              <a:alpha val="70000"/>
            </a:schemeClr>
          </a:solidFill>
          <a:ln>
            <a:noFill/>
          </a:ln>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a:r>
              <a:rPr lang="es-ES" sz="2000" b="1" dirty="0">
                <a:solidFill>
                  <a:prstClr val="black">
                    <a:lumMod val="65000"/>
                    <a:lumOff val="35000"/>
                  </a:prstClr>
                </a:solidFill>
                <a:latin typeface="Arial"/>
                <a:cs typeface="Arial"/>
              </a:rPr>
              <a:t>3</a:t>
            </a:r>
          </a:p>
        </p:txBody>
      </p:sp>
      <p:grpSp>
        <p:nvGrpSpPr>
          <p:cNvPr id="4" name="Agrupar 3"/>
          <p:cNvGrpSpPr/>
          <p:nvPr/>
        </p:nvGrpSpPr>
        <p:grpSpPr>
          <a:xfrm>
            <a:off x="4879238" y="1845291"/>
            <a:ext cx="1341114" cy="1341114"/>
            <a:chOff x="5900614" y="3132998"/>
            <a:chExt cx="1270001" cy="1270001"/>
          </a:xfrm>
        </p:grpSpPr>
        <p:sp>
          <p:nvSpPr>
            <p:cNvPr id="66" name="Elipse 65"/>
            <p:cNvSpPr/>
            <p:nvPr/>
          </p:nvSpPr>
          <p:spPr>
            <a:xfrm>
              <a:off x="5900614" y="3132998"/>
              <a:ext cx="1270001" cy="1270001"/>
            </a:xfrm>
            <a:prstGeom prst="ellipse">
              <a:avLst/>
            </a:prstGeom>
            <a:solidFill>
              <a:srgbClr val="59595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pic>
          <p:nvPicPr>
            <p:cNvPr id="52" name="Imagen 51" descr="vias-acceso_circulo.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969976" y="3210169"/>
              <a:ext cx="1132254" cy="1132254"/>
            </a:xfrm>
            <a:prstGeom prst="rect">
              <a:avLst/>
            </a:prstGeom>
          </p:spPr>
        </p:pic>
      </p:grpSp>
      <p:sp>
        <p:nvSpPr>
          <p:cNvPr id="67" name="CuadroTexto 66"/>
          <p:cNvSpPr txBox="1"/>
          <p:nvPr/>
        </p:nvSpPr>
        <p:spPr>
          <a:xfrm>
            <a:off x="4444530" y="1956389"/>
            <a:ext cx="1024234" cy="246213"/>
          </a:xfrm>
          <a:prstGeom prst="rect">
            <a:avLst/>
          </a:prstGeom>
          <a:solidFill>
            <a:schemeClr val="tx1">
              <a:lumMod val="65000"/>
              <a:lumOff val="35000"/>
            </a:schemeClr>
          </a:solidFill>
        </p:spPr>
        <p:txBody>
          <a:bodyPr wrap="square" lIns="91432" tIns="45716" rIns="91432" bIns="45716" rtlCol="0">
            <a:spAutoFit/>
          </a:bodyPr>
          <a:lstStyle/>
          <a:p>
            <a:pPr algn="ctr"/>
            <a:r>
              <a:rPr lang="es-ES" sz="1000" b="1" dirty="0">
                <a:solidFill>
                  <a:prstClr val="white"/>
                </a:solidFill>
                <a:latin typeface="Arial"/>
                <a:cs typeface="Arial"/>
              </a:rPr>
              <a:t>Conectividad</a:t>
            </a:r>
          </a:p>
        </p:txBody>
      </p:sp>
      <p:pic>
        <p:nvPicPr>
          <p:cNvPr id="49" name="Imagen 5">
            <a:extLst>
              <a:ext uri="{FF2B5EF4-FFF2-40B4-BE49-F238E27FC236}">
                <a16:creationId xmlns:a16="http://schemas.microsoft.com/office/drawing/2014/main" id="{2F2FD0DB-193C-48BA-9445-0FB6D4CFB3E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25651" y="336342"/>
            <a:ext cx="1374775"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a:extLst>
              <a:ext uri="{FF2B5EF4-FFF2-40B4-BE49-F238E27FC236}">
                <a16:creationId xmlns:a16="http://schemas.microsoft.com/office/drawing/2014/main" id="{B520FDC9-36B1-428A-B5C4-B89E36C46B3D}"/>
              </a:ext>
            </a:extLst>
          </p:cNvPr>
          <p:cNvSpPr/>
          <p:nvPr/>
        </p:nvSpPr>
        <p:spPr>
          <a:xfrm>
            <a:off x="7668344" y="1052736"/>
            <a:ext cx="1005145" cy="533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737096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755576" y="48208"/>
            <a:ext cx="6840760" cy="954099"/>
          </a:xfrm>
          <a:prstGeom prst="rect">
            <a:avLst/>
          </a:prstGeom>
          <a:noFill/>
        </p:spPr>
        <p:txBody>
          <a:bodyPr wrap="square" lIns="91432" tIns="45716" rIns="91432" bIns="45716" rtlCol="0">
            <a:spAutoFit/>
          </a:bodyPr>
          <a:lstStyle/>
          <a:p>
            <a:r>
              <a:rPr lang="es-ES" sz="2800" b="1" dirty="0">
                <a:solidFill>
                  <a:srgbClr val="0066FF"/>
                </a:solidFill>
                <a:latin typeface="+mj-lt"/>
                <a:ea typeface="+mj-ea"/>
                <a:cs typeface="+mj-cs"/>
              </a:rPr>
              <a:t>Proyectos: </a:t>
            </a:r>
          </a:p>
          <a:p>
            <a:r>
              <a:rPr lang="es-ES" sz="2800" b="1" dirty="0">
                <a:solidFill>
                  <a:srgbClr val="0066FF"/>
                </a:solidFill>
                <a:latin typeface="+mj-lt"/>
                <a:ea typeface="+mj-ea"/>
                <a:cs typeface="+mj-cs"/>
              </a:rPr>
              <a:t>Borde Costero Norte y Borde Costero Sur</a:t>
            </a:r>
          </a:p>
        </p:txBody>
      </p:sp>
      <p:sp>
        <p:nvSpPr>
          <p:cNvPr id="5" name="Rectángulo 4">
            <a:extLst>
              <a:ext uri="{FF2B5EF4-FFF2-40B4-BE49-F238E27FC236}">
                <a16:creationId xmlns:a16="http://schemas.microsoft.com/office/drawing/2014/main" id="{DFE1E955-4500-48D0-AF18-E6472EB90986}"/>
              </a:ext>
            </a:extLst>
          </p:cNvPr>
          <p:cNvSpPr/>
          <p:nvPr/>
        </p:nvSpPr>
        <p:spPr>
          <a:xfrm>
            <a:off x="251520" y="4653136"/>
            <a:ext cx="4292422" cy="1267159"/>
          </a:xfrm>
          <a:prstGeom prst="rect">
            <a:avLst/>
          </a:prstGeom>
          <a:solidFill>
            <a:schemeClr val="accent6">
              <a:lumMod val="20000"/>
              <a:lumOff val="8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2070" indent="-285750" algn="just">
              <a:lnSpc>
                <a:spcPct val="107000"/>
              </a:lnSpc>
              <a:buFont typeface="Wingdings" panose="05000000000000000000" pitchFamily="2" charset="2"/>
              <a:buChar char="q"/>
            </a:pPr>
            <a:r>
              <a:rPr lang="es-CL" sz="135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Completar Ingeniería de proyectos.</a:t>
            </a:r>
          </a:p>
          <a:p>
            <a:pPr marL="272070" indent="-285750" algn="just">
              <a:lnSpc>
                <a:spcPct val="107000"/>
              </a:lnSpc>
              <a:buFont typeface="Wingdings" panose="05000000000000000000" pitchFamily="2" charset="2"/>
              <a:buChar char="q"/>
            </a:pPr>
            <a:r>
              <a:rPr lang="es-CL" sz="135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Coordinación de ejecución terceros (EFE, IMSA, IMSD, MOP    DOP)</a:t>
            </a:r>
          </a:p>
          <a:p>
            <a:pPr marL="272070" indent="-285750" algn="just">
              <a:lnSpc>
                <a:spcPct val="107000"/>
              </a:lnSpc>
              <a:buFont typeface="Wingdings" panose="05000000000000000000" pitchFamily="2" charset="2"/>
              <a:buChar char="q"/>
            </a:pPr>
            <a:r>
              <a:rPr lang="es-CL" sz="135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Algunos de estos proyectos son compromiso de EPSA con Municipalidad de San Antonio.</a:t>
            </a:r>
          </a:p>
          <a:p>
            <a:pPr marL="272070" indent="-285750" algn="just">
              <a:lnSpc>
                <a:spcPct val="107000"/>
              </a:lnSpc>
              <a:buFont typeface="Wingdings" panose="05000000000000000000" pitchFamily="2" charset="2"/>
              <a:buChar char="q"/>
            </a:pPr>
            <a:r>
              <a:rPr lang="es-CL" sz="135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Existen otras iniciativas: Plan Maestro Puertecito</a:t>
            </a:r>
          </a:p>
        </p:txBody>
      </p:sp>
      <p:pic>
        <p:nvPicPr>
          <p:cNvPr id="7" name="Imagen 6">
            <a:extLst>
              <a:ext uri="{FF2B5EF4-FFF2-40B4-BE49-F238E27FC236}">
                <a16:creationId xmlns:a16="http://schemas.microsoft.com/office/drawing/2014/main" id="{B7568732-20B7-42C9-B576-FA204ABCC6B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22938"/>
            <a:ext cx="3967783" cy="2510766"/>
          </a:xfrm>
          <a:prstGeom prst="rect">
            <a:avLst/>
          </a:prstGeom>
          <a:noFill/>
          <a:ln>
            <a:solidFill>
              <a:schemeClr val="accent1">
                <a:shade val="50000"/>
              </a:schemeClr>
            </a:solidFill>
          </a:ln>
        </p:spPr>
      </p:pic>
      <p:pic>
        <p:nvPicPr>
          <p:cNvPr id="8" name="Imagen 7">
            <a:extLst>
              <a:ext uri="{FF2B5EF4-FFF2-40B4-BE49-F238E27FC236}">
                <a16:creationId xmlns:a16="http://schemas.microsoft.com/office/drawing/2014/main" id="{13DEFF0B-F9A0-4BA8-9D94-64858C1532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4088" y="1074664"/>
            <a:ext cx="2104861" cy="2857694"/>
          </a:xfrm>
          <a:prstGeom prst="rect">
            <a:avLst/>
          </a:prstGeom>
          <a:ln>
            <a:solidFill>
              <a:schemeClr val="tx2"/>
            </a:solidFill>
          </a:ln>
        </p:spPr>
      </p:pic>
      <p:pic>
        <p:nvPicPr>
          <p:cNvPr id="2050" name="Picture 2">
            <a:extLst>
              <a:ext uri="{FF2B5EF4-FFF2-40B4-BE49-F238E27FC236}">
                <a16:creationId xmlns:a16="http://schemas.microsoft.com/office/drawing/2014/main" id="{2A063F20-70C7-4CE5-8C04-288907E68F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4697" y="4077072"/>
            <a:ext cx="3967783" cy="252791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9EA0ACF4-05BF-4C28-8BC4-BC657DEC2782}"/>
              </a:ext>
            </a:extLst>
          </p:cNvPr>
          <p:cNvSpPr/>
          <p:nvPr/>
        </p:nvSpPr>
        <p:spPr>
          <a:xfrm>
            <a:off x="7596336" y="1048110"/>
            <a:ext cx="1080120" cy="455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5">
            <a:extLst>
              <a:ext uri="{FF2B5EF4-FFF2-40B4-BE49-F238E27FC236}">
                <a16:creationId xmlns:a16="http://schemas.microsoft.com/office/drawing/2014/main" id="{62FBD27F-960F-419E-BF1E-873B5FBEB4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4973" y="332656"/>
            <a:ext cx="1374775"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6394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4">
            <a:extLst>
              <a:ext uri="{FF2B5EF4-FFF2-40B4-BE49-F238E27FC236}">
                <a16:creationId xmlns:a16="http://schemas.microsoft.com/office/drawing/2014/main" id="{35B6290C-40E6-4D16-A095-E5646A26FC50}"/>
              </a:ext>
            </a:extLst>
          </p:cNvPr>
          <p:cNvSpPr>
            <a:spLocks noGrp="1"/>
          </p:cNvSpPr>
          <p:nvPr/>
        </p:nvSpPr>
        <p:spPr>
          <a:xfrm>
            <a:off x="7440597" y="5726907"/>
            <a:ext cx="1600200" cy="273844"/>
          </a:xfrm>
          <a:prstGeom prst="rect">
            <a:avLst/>
          </a:prstGeom>
        </p:spPr>
        <p:txBody>
          <a:bodyPr/>
          <a:lstStyle>
            <a:defPPr>
              <a:defRPr lang="es-CL"/>
            </a:defPPr>
            <a:lvl1pPr marL="0" algn="l" defTabSz="914400" rtl="0" eaLnBrk="1" latinLnBrk="0" hangingPunct="1">
              <a:defRPr sz="1050" kern="1200" smtClean="0">
                <a:solidFill>
                  <a:schemeClr val="tx1"/>
                </a:solidFill>
                <a:latin typeface="Verdana" pitchFamily="34" charset="0"/>
                <a:ea typeface="Verdana" pitchFamily="34" charset="0"/>
                <a:cs typeface="Verdan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48B0BDFA-15BB-4463-8EEF-DF8C146BEBC5}" type="slidenum">
              <a:rPr lang="es-ES_tradnl" sz="750">
                <a:solidFill>
                  <a:schemeClr val="bg1"/>
                </a:solidFill>
              </a:rPr>
              <a:pPr algn="r">
                <a:defRPr/>
              </a:pPr>
              <a:t>29</a:t>
            </a:fld>
            <a:endParaRPr lang="es-ES_tradnl" sz="750" dirty="0">
              <a:solidFill>
                <a:schemeClr val="bg1"/>
              </a:solidFill>
            </a:endParaRPr>
          </a:p>
        </p:txBody>
      </p:sp>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94384" y="1382336"/>
            <a:ext cx="904875" cy="466725"/>
          </a:xfrm>
          <a:prstGeom prst="rect">
            <a:avLst/>
          </a:prstGeom>
        </p:spPr>
      </p:pic>
      <p:sp>
        <p:nvSpPr>
          <p:cNvPr id="18" name="CuadroTexto 17">
            <a:extLst>
              <a:ext uri="{FF2B5EF4-FFF2-40B4-BE49-F238E27FC236}">
                <a16:creationId xmlns:a16="http://schemas.microsoft.com/office/drawing/2014/main" id="{04366407-59E3-4AD1-BFF3-FAFF69BF9827}"/>
              </a:ext>
            </a:extLst>
          </p:cNvPr>
          <p:cNvSpPr txBox="1"/>
          <p:nvPr/>
        </p:nvSpPr>
        <p:spPr>
          <a:xfrm>
            <a:off x="298091" y="1394104"/>
            <a:ext cx="638735" cy="443190"/>
          </a:xfrm>
          <a:prstGeom prst="rect">
            <a:avLst/>
          </a:prstGeom>
          <a:noFill/>
        </p:spPr>
        <p:txBody>
          <a:bodyPr vert="horz" wrap="square" lIns="68543" tIns="34286" rIns="68543" bIns="34286" rtlCol="0" anchor="ctr">
            <a:spAutoFit/>
          </a:bodyPr>
          <a:lstStyle>
            <a:defPPr>
              <a:defRPr lang="es-ES"/>
            </a:defPPr>
            <a:lvl1pPr>
              <a:lnSpc>
                <a:spcPct val="90000"/>
              </a:lnSpc>
              <a:spcBef>
                <a:spcPct val="0"/>
              </a:spcBef>
              <a:buNone/>
              <a:defRPr sz="3200" b="1">
                <a:solidFill>
                  <a:srgbClr val="29B5E3"/>
                </a:solidFill>
                <a:latin typeface="Arial"/>
                <a:cs typeface="Arial"/>
              </a:defRPr>
            </a:lvl1pPr>
          </a:lstStyle>
          <a:p>
            <a:r>
              <a:rPr lang="es-CL" sz="2700" dirty="0">
                <a:solidFill>
                  <a:schemeClr val="bg1"/>
                </a:solidFill>
                <a:latin typeface="Arial" charset="0"/>
                <a:ea typeface="Arial" charset="0"/>
                <a:cs typeface="Arial" charset="0"/>
              </a:rPr>
              <a:t>4,1</a:t>
            </a:r>
          </a:p>
        </p:txBody>
      </p:sp>
      <p:sp>
        <p:nvSpPr>
          <p:cNvPr id="3" name="CuadroTexto 2">
            <a:extLst>
              <a:ext uri="{FF2B5EF4-FFF2-40B4-BE49-F238E27FC236}">
                <a16:creationId xmlns:a16="http://schemas.microsoft.com/office/drawing/2014/main" id="{A9121407-066B-46D8-B480-9BECB7927DFB}"/>
              </a:ext>
            </a:extLst>
          </p:cNvPr>
          <p:cNvSpPr txBox="1"/>
          <p:nvPr/>
        </p:nvSpPr>
        <p:spPr>
          <a:xfrm>
            <a:off x="617458" y="548680"/>
            <a:ext cx="7338918" cy="800219"/>
          </a:xfrm>
          <a:prstGeom prst="rect">
            <a:avLst/>
          </a:prstGeom>
          <a:noFill/>
        </p:spPr>
        <p:txBody>
          <a:bodyPr wrap="square" rtlCol="0">
            <a:spAutoFit/>
          </a:bodyPr>
          <a:lstStyle/>
          <a:p>
            <a:r>
              <a:rPr lang="es-CL" sz="2800" b="1" dirty="0">
                <a:solidFill>
                  <a:srgbClr val="0066FF"/>
                </a:solidFill>
                <a:latin typeface="+mj-lt"/>
                <a:ea typeface="+mj-ea"/>
                <a:cs typeface="+mj-cs"/>
              </a:rPr>
              <a:t>Sector  área céntrica Sector Pacheco Altamirano</a:t>
            </a:r>
          </a:p>
          <a:p>
            <a:endParaRPr lang="es-ES" dirty="0">
              <a:solidFill>
                <a:srgbClr val="0066FF"/>
              </a:solidFill>
            </a:endParaRPr>
          </a:p>
        </p:txBody>
      </p:sp>
      <p:pic>
        <p:nvPicPr>
          <p:cNvPr id="8" name="Imagen 7">
            <a:extLst>
              <a:ext uri="{FF2B5EF4-FFF2-40B4-BE49-F238E27FC236}">
                <a16:creationId xmlns:a16="http://schemas.microsoft.com/office/drawing/2014/main" id="{937875D3-DA0A-4B8F-83E4-D314CAB0984C}"/>
              </a:ext>
            </a:extLst>
          </p:cNvPr>
          <p:cNvPicPr>
            <a:picLocks noChangeAspect="1"/>
          </p:cNvPicPr>
          <p:nvPr/>
        </p:nvPicPr>
        <p:blipFill>
          <a:blip r:embed="rId3"/>
          <a:stretch>
            <a:fillRect/>
          </a:stretch>
        </p:blipFill>
        <p:spPr>
          <a:xfrm>
            <a:off x="617458" y="1976599"/>
            <a:ext cx="7981950" cy="4352925"/>
          </a:xfrm>
          <a:prstGeom prst="rect">
            <a:avLst/>
          </a:prstGeom>
        </p:spPr>
      </p:pic>
      <p:sp>
        <p:nvSpPr>
          <p:cNvPr id="9" name="Rectángulo 8">
            <a:extLst>
              <a:ext uri="{FF2B5EF4-FFF2-40B4-BE49-F238E27FC236}">
                <a16:creationId xmlns:a16="http://schemas.microsoft.com/office/drawing/2014/main" id="{BF750AA6-02E5-48A2-99E6-F54BCCCB2BD8}"/>
              </a:ext>
            </a:extLst>
          </p:cNvPr>
          <p:cNvSpPr/>
          <p:nvPr/>
        </p:nvSpPr>
        <p:spPr>
          <a:xfrm>
            <a:off x="617458" y="2490872"/>
            <a:ext cx="1938318" cy="218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93271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86FCD8-BF15-49CD-BC28-2EA32C8D8A73}"/>
              </a:ext>
            </a:extLst>
          </p:cNvPr>
          <p:cNvSpPr>
            <a:spLocks noGrp="1"/>
          </p:cNvSpPr>
          <p:nvPr>
            <p:ph type="title"/>
          </p:nvPr>
        </p:nvSpPr>
        <p:spPr/>
        <p:txBody>
          <a:bodyPr/>
          <a:lstStyle/>
          <a:p>
            <a:r>
              <a:rPr lang="es-CL" sz="2800" dirty="0"/>
              <a:t>Los Consejos de Coordinación Ciudad Puerto</a:t>
            </a:r>
            <a:endParaRPr lang="es-ES" sz="2800" dirty="0"/>
          </a:p>
        </p:txBody>
      </p:sp>
      <p:sp>
        <p:nvSpPr>
          <p:cNvPr id="4" name="CuadroTexto 3">
            <a:extLst>
              <a:ext uri="{FF2B5EF4-FFF2-40B4-BE49-F238E27FC236}">
                <a16:creationId xmlns:a16="http://schemas.microsoft.com/office/drawing/2014/main" id="{1879D72F-FC6A-4631-B786-D171AA159F6A}"/>
              </a:ext>
            </a:extLst>
          </p:cNvPr>
          <p:cNvSpPr txBox="1"/>
          <p:nvPr/>
        </p:nvSpPr>
        <p:spPr>
          <a:xfrm>
            <a:off x="838048" y="1700808"/>
            <a:ext cx="7467904" cy="3416320"/>
          </a:xfrm>
          <a:prstGeom prst="rect">
            <a:avLst/>
          </a:prstGeom>
          <a:noFill/>
        </p:spPr>
        <p:txBody>
          <a:bodyPr wrap="square" rtlCol="0">
            <a:spAutoFit/>
          </a:bodyPr>
          <a:lstStyle/>
          <a:p>
            <a:pPr algn="just"/>
            <a:r>
              <a:rPr lang="es-CL" dirty="0"/>
              <a:t>Como señala la Ley N°19.542, los Consejos de Coordinación Ciudad-Puerto se configuran como la instancia que procuran un desarrollo armónico entre el puerto y la ciudad, en aspectos como el entorno urbano, las vías de acceso y el medio ambiente. </a:t>
            </a:r>
          </a:p>
          <a:p>
            <a:pPr algn="just"/>
            <a:endParaRPr lang="es-CL" dirty="0"/>
          </a:p>
          <a:p>
            <a:pPr algn="just"/>
            <a:r>
              <a:rPr lang="es-CL" dirty="0"/>
              <a:t>Para este fin, el Ministerio de Transportes y Telecomunicaciones propone que el Consejo de Coordinación pueda tratar materias tales como las expuestas en la siguiente página.</a:t>
            </a:r>
          </a:p>
          <a:p>
            <a:pPr algn="just"/>
            <a:endParaRPr lang="es-CL" dirty="0"/>
          </a:p>
          <a:p>
            <a:pPr algn="just"/>
            <a:r>
              <a:rPr lang="es-CL" dirty="0"/>
              <a:t>Con ese mismo índice, se propone en esta minuta contenidos para cada materia.</a:t>
            </a:r>
          </a:p>
          <a:p>
            <a:endParaRPr lang="es-ES" dirty="0"/>
          </a:p>
        </p:txBody>
      </p:sp>
    </p:spTree>
    <p:extLst>
      <p:ext uri="{BB962C8B-B14F-4D97-AF65-F5344CB8AC3E}">
        <p14:creationId xmlns:p14="http://schemas.microsoft.com/office/powerpoint/2010/main" val="3979276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42EF26-AEBD-4C7F-A930-12D683FF04C7}"/>
              </a:ext>
            </a:extLst>
          </p:cNvPr>
          <p:cNvSpPr>
            <a:spLocks noGrp="1"/>
          </p:cNvSpPr>
          <p:nvPr>
            <p:ph type="title"/>
          </p:nvPr>
        </p:nvSpPr>
        <p:spPr>
          <a:xfrm>
            <a:off x="628650" y="365125"/>
            <a:ext cx="7886700" cy="1325563"/>
          </a:xfrm>
        </p:spPr>
        <p:txBody>
          <a:bodyPr vert="horz" lIns="91440" tIns="45720" rIns="91440" bIns="45720" rtlCol="0" anchor="ctr">
            <a:normAutofit/>
          </a:bodyPr>
          <a:lstStyle/>
          <a:p>
            <a:pPr algn="l">
              <a:lnSpc>
                <a:spcPct val="90000"/>
              </a:lnSpc>
            </a:pPr>
            <a:r>
              <a:rPr lang="en-US" sz="2800" dirty="0"/>
              <a:t>Sector  Plaza del Mar </a:t>
            </a:r>
            <a:r>
              <a:rPr lang="en-US" sz="2800" dirty="0" err="1"/>
              <a:t>año</a:t>
            </a:r>
            <a:r>
              <a:rPr lang="en-US" sz="2800" dirty="0"/>
              <a:t> 2030 </a:t>
            </a:r>
            <a:r>
              <a:rPr lang="en-US" sz="2800" dirty="0" err="1"/>
              <a:t>en</a:t>
            </a:r>
            <a:r>
              <a:rPr lang="en-US" sz="2800" dirty="0"/>
              <a:t> </a:t>
            </a:r>
            <a:r>
              <a:rPr lang="en-US" sz="2800" dirty="0" err="1"/>
              <a:t>adelante</a:t>
            </a:r>
            <a:br>
              <a:rPr lang="en-US" sz="3800" kern="1200" dirty="0">
                <a:solidFill>
                  <a:schemeClr val="tx1"/>
                </a:solidFill>
                <a:latin typeface="+mj-lt"/>
                <a:ea typeface="+mj-ea"/>
                <a:cs typeface="+mj-cs"/>
              </a:rPr>
            </a:br>
            <a:endParaRPr lang="en-US" sz="3800" kern="1200" dirty="0">
              <a:solidFill>
                <a:schemeClr val="tx1"/>
              </a:solidFill>
              <a:latin typeface="+mj-lt"/>
              <a:ea typeface="+mj-ea"/>
              <a:cs typeface="+mj-cs"/>
            </a:endParaRPr>
          </a:p>
        </p:txBody>
      </p:sp>
      <p:pic>
        <p:nvPicPr>
          <p:cNvPr id="12" name="Imagen 11">
            <a:extLst>
              <a:ext uri="{FF2B5EF4-FFF2-40B4-BE49-F238E27FC236}">
                <a16:creationId xmlns:a16="http://schemas.microsoft.com/office/drawing/2014/main" id="{7D07085E-7416-4A2A-AE78-956F63D2D96B}"/>
              </a:ext>
            </a:extLst>
          </p:cNvPr>
          <p:cNvPicPr>
            <a:picLocks noChangeAspect="1"/>
          </p:cNvPicPr>
          <p:nvPr/>
        </p:nvPicPr>
        <p:blipFill>
          <a:blip r:embed="rId2"/>
          <a:stretch>
            <a:fillRect/>
          </a:stretch>
        </p:blipFill>
        <p:spPr>
          <a:xfrm>
            <a:off x="621506" y="1988364"/>
            <a:ext cx="7893844" cy="4025861"/>
          </a:xfrm>
          <a:prstGeom prst="rect">
            <a:avLst/>
          </a:prstGeom>
        </p:spPr>
      </p:pic>
      <p:sp>
        <p:nvSpPr>
          <p:cNvPr id="13" name="Rectángulo 12">
            <a:extLst>
              <a:ext uri="{FF2B5EF4-FFF2-40B4-BE49-F238E27FC236}">
                <a16:creationId xmlns:a16="http://schemas.microsoft.com/office/drawing/2014/main" id="{08745FA5-0218-4479-979C-95D0184CE27C}"/>
              </a:ext>
            </a:extLst>
          </p:cNvPr>
          <p:cNvSpPr/>
          <p:nvPr/>
        </p:nvSpPr>
        <p:spPr>
          <a:xfrm>
            <a:off x="628650" y="2420888"/>
            <a:ext cx="142307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99901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4">
            <a:extLst>
              <a:ext uri="{FF2B5EF4-FFF2-40B4-BE49-F238E27FC236}">
                <a16:creationId xmlns:a16="http://schemas.microsoft.com/office/drawing/2014/main" id="{35B6290C-40E6-4D16-A095-E5646A26FC50}"/>
              </a:ext>
            </a:extLst>
          </p:cNvPr>
          <p:cNvSpPr>
            <a:spLocks noGrp="1"/>
          </p:cNvSpPr>
          <p:nvPr/>
        </p:nvSpPr>
        <p:spPr>
          <a:xfrm>
            <a:off x="7440597" y="5726907"/>
            <a:ext cx="1600200" cy="273844"/>
          </a:xfrm>
          <a:prstGeom prst="rect">
            <a:avLst/>
          </a:prstGeom>
        </p:spPr>
        <p:txBody>
          <a:bodyPr/>
          <a:lstStyle>
            <a:defPPr>
              <a:defRPr lang="es-CL"/>
            </a:defPPr>
            <a:lvl1pPr marL="0" algn="l" defTabSz="914400" rtl="0" eaLnBrk="1" latinLnBrk="0" hangingPunct="1">
              <a:defRPr sz="1050" kern="1200" smtClean="0">
                <a:solidFill>
                  <a:schemeClr val="tx1"/>
                </a:solidFill>
                <a:latin typeface="Verdana" pitchFamily="34" charset="0"/>
                <a:ea typeface="Verdana" pitchFamily="34" charset="0"/>
                <a:cs typeface="Verdan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48B0BDFA-15BB-4463-8EEF-DF8C146BEBC5}" type="slidenum">
              <a:rPr lang="es-ES_tradnl" sz="750">
                <a:solidFill>
                  <a:schemeClr val="bg1"/>
                </a:solidFill>
              </a:rPr>
              <a:pPr algn="r">
                <a:defRPr/>
              </a:pPr>
              <a:t>31</a:t>
            </a:fld>
            <a:endParaRPr lang="es-ES_tradnl" sz="750" dirty="0">
              <a:solidFill>
                <a:schemeClr val="bg1"/>
              </a:solidFill>
            </a:endParaRPr>
          </a:p>
        </p:txBody>
      </p:sp>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94384" y="1382336"/>
            <a:ext cx="904875" cy="466725"/>
          </a:xfrm>
          <a:prstGeom prst="rect">
            <a:avLst/>
          </a:prstGeom>
        </p:spPr>
      </p:pic>
      <p:sp>
        <p:nvSpPr>
          <p:cNvPr id="18" name="CuadroTexto 17">
            <a:extLst>
              <a:ext uri="{FF2B5EF4-FFF2-40B4-BE49-F238E27FC236}">
                <a16:creationId xmlns:a16="http://schemas.microsoft.com/office/drawing/2014/main" id="{04366407-59E3-4AD1-BFF3-FAFF69BF9827}"/>
              </a:ext>
            </a:extLst>
          </p:cNvPr>
          <p:cNvSpPr txBox="1"/>
          <p:nvPr/>
        </p:nvSpPr>
        <p:spPr>
          <a:xfrm>
            <a:off x="298091" y="1394104"/>
            <a:ext cx="638735" cy="443190"/>
          </a:xfrm>
          <a:prstGeom prst="rect">
            <a:avLst/>
          </a:prstGeom>
          <a:noFill/>
        </p:spPr>
        <p:txBody>
          <a:bodyPr vert="horz" wrap="square" lIns="68543" tIns="34286" rIns="68543" bIns="34286" rtlCol="0" anchor="ctr">
            <a:spAutoFit/>
          </a:bodyPr>
          <a:lstStyle>
            <a:defPPr>
              <a:defRPr lang="es-ES"/>
            </a:defPPr>
            <a:lvl1pPr>
              <a:lnSpc>
                <a:spcPct val="90000"/>
              </a:lnSpc>
              <a:spcBef>
                <a:spcPct val="0"/>
              </a:spcBef>
              <a:buNone/>
              <a:defRPr sz="3200" b="1">
                <a:solidFill>
                  <a:srgbClr val="29B5E3"/>
                </a:solidFill>
                <a:latin typeface="Arial"/>
                <a:cs typeface="Arial"/>
              </a:defRPr>
            </a:lvl1pPr>
          </a:lstStyle>
          <a:p>
            <a:r>
              <a:rPr lang="es-CL" sz="2700" dirty="0">
                <a:solidFill>
                  <a:schemeClr val="bg1"/>
                </a:solidFill>
                <a:latin typeface="Arial" charset="0"/>
                <a:ea typeface="Arial" charset="0"/>
                <a:cs typeface="Arial" charset="0"/>
              </a:rPr>
              <a:t>4,1</a:t>
            </a:r>
          </a:p>
        </p:txBody>
      </p:sp>
      <p:sp>
        <p:nvSpPr>
          <p:cNvPr id="3" name="CuadroTexto 2">
            <a:extLst>
              <a:ext uri="{FF2B5EF4-FFF2-40B4-BE49-F238E27FC236}">
                <a16:creationId xmlns:a16="http://schemas.microsoft.com/office/drawing/2014/main" id="{0639B01F-3170-454F-A34C-F2B03F85FA3A}"/>
              </a:ext>
            </a:extLst>
          </p:cNvPr>
          <p:cNvSpPr txBox="1"/>
          <p:nvPr/>
        </p:nvSpPr>
        <p:spPr>
          <a:xfrm>
            <a:off x="936826" y="476672"/>
            <a:ext cx="6875534" cy="800219"/>
          </a:xfrm>
          <a:prstGeom prst="rect">
            <a:avLst/>
          </a:prstGeom>
          <a:noFill/>
        </p:spPr>
        <p:txBody>
          <a:bodyPr wrap="square" rtlCol="0">
            <a:spAutoFit/>
          </a:bodyPr>
          <a:lstStyle/>
          <a:p>
            <a:r>
              <a:rPr lang="es-CL" sz="2800" b="1" dirty="0">
                <a:solidFill>
                  <a:srgbClr val="0066FF"/>
                </a:solidFill>
                <a:latin typeface="+mj-lt"/>
                <a:ea typeface="+mj-ea"/>
                <a:cs typeface="+mj-cs"/>
              </a:rPr>
              <a:t>Sector  parque talud Cerro Centinela</a:t>
            </a:r>
          </a:p>
          <a:p>
            <a:endParaRPr lang="es-ES" dirty="0"/>
          </a:p>
        </p:txBody>
      </p:sp>
      <p:sp>
        <p:nvSpPr>
          <p:cNvPr id="6" name="CuadroTexto 5">
            <a:extLst>
              <a:ext uri="{FF2B5EF4-FFF2-40B4-BE49-F238E27FC236}">
                <a16:creationId xmlns:a16="http://schemas.microsoft.com/office/drawing/2014/main" id="{2177CF54-F137-46A0-AECC-206BBF600EB5}"/>
              </a:ext>
            </a:extLst>
          </p:cNvPr>
          <p:cNvSpPr txBox="1"/>
          <p:nvPr/>
        </p:nvSpPr>
        <p:spPr>
          <a:xfrm>
            <a:off x="936826" y="6466526"/>
            <a:ext cx="7787068" cy="369332"/>
          </a:xfrm>
          <a:prstGeom prst="rect">
            <a:avLst/>
          </a:prstGeom>
          <a:noFill/>
        </p:spPr>
        <p:txBody>
          <a:bodyPr wrap="none" rtlCol="0">
            <a:spAutoFit/>
          </a:bodyPr>
          <a:lstStyle/>
          <a:p>
            <a:r>
              <a:rPr lang="es-CL" dirty="0"/>
              <a:t>Arriendo de EPSA a EFE de 700 metros de faja vía levantada desde Sitio 9 al norte</a:t>
            </a:r>
          </a:p>
        </p:txBody>
      </p:sp>
      <p:pic>
        <p:nvPicPr>
          <p:cNvPr id="7" name="Imagen 6">
            <a:extLst>
              <a:ext uri="{FF2B5EF4-FFF2-40B4-BE49-F238E27FC236}">
                <a16:creationId xmlns:a16="http://schemas.microsoft.com/office/drawing/2014/main" id="{9DA78A6E-4BFF-4DEB-A334-3BB8B9589787}"/>
              </a:ext>
            </a:extLst>
          </p:cNvPr>
          <p:cNvPicPr>
            <a:picLocks noChangeAspect="1"/>
          </p:cNvPicPr>
          <p:nvPr/>
        </p:nvPicPr>
        <p:blipFill>
          <a:blip r:embed="rId3"/>
          <a:stretch>
            <a:fillRect/>
          </a:stretch>
        </p:blipFill>
        <p:spPr>
          <a:xfrm>
            <a:off x="2051720" y="2708920"/>
            <a:ext cx="4172955" cy="2022152"/>
          </a:xfrm>
          <a:prstGeom prst="rect">
            <a:avLst/>
          </a:prstGeom>
        </p:spPr>
      </p:pic>
      <p:pic>
        <p:nvPicPr>
          <p:cNvPr id="8" name="Imagen 7">
            <a:extLst>
              <a:ext uri="{FF2B5EF4-FFF2-40B4-BE49-F238E27FC236}">
                <a16:creationId xmlns:a16="http://schemas.microsoft.com/office/drawing/2014/main" id="{BFA243F2-56D4-4FCE-8E6B-969B5AC5FB68}"/>
              </a:ext>
            </a:extLst>
          </p:cNvPr>
          <p:cNvPicPr>
            <a:picLocks noChangeAspect="1"/>
          </p:cNvPicPr>
          <p:nvPr/>
        </p:nvPicPr>
        <p:blipFill>
          <a:blip r:embed="rId4"/>
          <a:stretch>
            <a:fillRect/>
          </a:stretch>
        </p:blipFill>
        <p:spPr>
          <a:xfrm>
            <a:off x="544741" y="1546698"/>
            <a:ext cx="7896225" cy="4467225"/>
          </a:xfrm>
          <a:prstGeom prst="rect">
            <a:avLst/>
          </a:prstGeom>
        </p:spPr>
      </p:pic>
      <p:sp>
        <p:nvSpPr>
          <p:cNvPr id="10" name="Rectángulo 9">
            <a:extLst>
              <a:ext uri="{FF2B5EF4-FFF2-40B4-BE49-F238E27FC236}">
                <a16:creationId xmlns:a16="http://schemas.microsoft.com/office/drawing/2014/main" id="{71A83751-8EFE-43BB-AE3A-0905BC770055}"/>
              </a:ext>
            </a:extLst>
          </p:cNvPr>
          <p:cNvSpPr/>
          <p:nvPr/>
        </p:nvSpPr>
        <p:spPr>
          <a:xfrm>
            <a:off x="544741" y="2181884"/>
            <a:ext cx="1362963" cy="239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708008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4">
            <a:extLst>
              <a:ext uri="{FF2B5EF4-FFF2-40B4-BE49-F238E27FC236}">
                <a16:creationId xmlns:a16="http://schemas.microsoft.com/office/drawing/2014/main" id="{35B6290C-40E6-4D16-A095-E5646A26FC50}"/>
              </a:ext>
            </a:extLst>
          </p:cNvPr>
          <p:cNvSpPr>
            <a:spLocks noGrp="1"/>
          </p:cNvSpPr>
          <p:nvPr/>
        </p:nvSpPr>
        <p:spPr>
          <a:xfrm>
            <a:off x="7440597" y="5726907"/>
            <a:ext cx="1600200" cy="273844"/>
          </a:xfrm>
          <a:prstGeom prst="rect">
            <a:avLst/>
          </a:prstGeom>
        </p:spPr>
        <p:txBody>
          <a:bodyPr/>
          <a:lstStyle>
            <a:defPPr>
              <a:defRPr lang="es-CL"/>
            </a:defPPr>
            <a:lvl1pPr marL="0" algn="l" defTabSz="914400" rtl="0" eaLnBrk="1" latinLnBrk="0" hangingPunct="1">
              <a:defRPr sz="1050" kern="1200" smtClean="0">
                <a:solidFill>
                  <a:schemeClr val="tx1"/>
                </a:solidFill>
                <a:latin typeface="Verdana" pitchFamily="34" charset="0"/>
                <a:ea typeface="Verdana" pitchFamily="34" charset="0"/>
                <a:cs typeface="Verdan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48B0BDFA-15BB-4463-8EEF-DF8C146BEBC5}" type="slidenum">
              <a:rPr lang="es-ES_tradnl" sz="750">
                <a:solidFill>
                  <a:schemeClr val="bg1"/>
                </a:solidFill>
              </a:rPr>
              <a:pPr algn="r">
                <a:defRPr/>
              </a:pPr>
              <a:t>32</a:t>
            </a:fld>
            <a:endParaRPr lang="es-ES_tradnl" sz="750" dirty="0">
              <a:solidFill>
                <a:schemeClr val="bg1"/>
              </a:solidFill>
            </a:endParaRPr>
          </a:p>
        </p:txBody>
      </p:sp>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94384" y="1382336"/>
            <a:ext cx="904875" cy="466725"/>
          </a:xfrm>
          <a:prstGeom prst="rect">
            <a:avLst/>
          </a:prstGeom>
        </p:spPr>
      </p:pic>
      <p:sp>
        <p:nvSpPr>
          <p:cNvPr id="18" name="CuadroTexto 17">
            <a:extLst>
              <a:ext uri="{FF2B5EF4-FFF2-40B4-BE49-F238E27FC236}">
                <a16:creationId xmlns:a16="http://schemas.microsoft.com/office/drawing/2014/main" id="{04366407-59E3-4AD1-BFF3-FAFF69BF9827}"/>
              </a:ext>
            </a:extLst>
          </p:cNvPr>
          <p:cNvSpPr txBox="1"/>
          <p:nvPr/>
        </p:nvSpPr>
        <p:spPr>
          <a:xfrm>
            <a:off x="298091" y="1394104"/>
            <a:ext cx="638735" cy="443190"/>
          </a:xfrm>
          <a:prstGeom prst="rect">
            <a:avLst/>
          </a:prstGeom>
          <a:noFill/>
        </p:spPr>
        <p:txBody>
          <a:bodyPr vert="horz" wrap="square" lIns="68543" tIns="34286" rIns="68543" bIns="34286" rtlCol="0" anchor="ctr">
            <a:spAutoFit/>
          </a:bodyPr>
          <a:lstStyle>
            <a:defPPr>
              <a:defRPr lang="es-ES"/>
            </a:defPPr>
            <a:lvl1pPr>
              <a:lnSpc>
                <a:spcPct val="90000"/>
              </a:lnSpc>
              <a:spcBef>
                <a:spcPct val="0"/>
              </a:spcBef>
              <a:buNone/>
              <a:defRPr sz="3200" b="1">
                <a:solidFill>
                  <a:srgbClr val="29B5E3"/>
                </a:solidFill>
                <a:latin typeface="Arial"/>
                <a:cs typeface="Arial"/>
              </a:defRPr>
            </a:lvl1pPr>
          </a:lstStyle>
          <a:p>
            <a:r>
              <a:rPr lang="es-CL" sz="2700" dirty="0">
                <a:solidFill>
                  <a:schemeClr val="bg1"/>
                </a:solidFill>
                <a:latin typeface="Arial" charset="0"/>
                <a:ea typeface="Arial" charset="0"/>
                <a:cs typeface="Arial" charset="0"/>
              </a:rPr>
              <a:t>4,1</a:t>
            </a:r>
          </a:p>
        </p:txBody>
      </p:sp>
      <p:sp>
        <p:nvSpPr>
          <p:cNvPr id="2" name="CuadroTexto 1">
            <a:extLst>
              <a:ext uri="{FF2B5EF4-FFF2-40B4-BE49-F238E27FC236}">
                <a16:creationId xmlns:a16="http://schemas.microsoft.com/office/drawing/2014/main" id="{A556D5AF-56B2-465E-BB2E-EB5253264733}"/>
              </a:ext>
            </a:extLst>
          </p:cNvPr>
          <p:cNvSpPr txBox="1"/>
          <p:nvPr/>
        </p:nvSpPr>
        <p:spPr>
          <a:xfrm>
            <a:off x="936826" y="476672"/>
            <a:ext cx="3853803" cy="800219"/>
          </a:xfrm>
          <a:prstGeom prst="rect">
            <a:avLst/>
          </a:prstGeom>
          <a:noFill/>
        </p:spPr>
        <p:txBody>
          <a:bodyPr wrap="square" rtlCol="0">
            <a:spAutoFit/>
          </a:bodyPr>
          <a:lstStyle/>
          <a:p>
            <a:r>
              <a:rPr lang="es-CL" sz="2800" b="1" dirty="0">
                <a:solidFill>
                  <a:srgbClr val="0066FF"/>
                </a:solidFill>
                <a:latin typeface="+mj-lt"/>
                <a:ea typeface="+mj-ea"/>
                <a:cs typeface="+mj-cs"/>
              </a:rPr>
              <a:t>Sector  Camanchaca</a:t>
            </a:r>
          </a:p>
          <a:p>
            <a:endParaRPr lang="es-ES" dirty="0"/>
          </a:p>
        </p:txBody>
      </p:sp>
      <p:pic>
        <p:nvPicPr>
          <p:cNvPr id="7" name="Imagen 6" descr="Imagen que contiene exterior, árbol, cielo&#10;&#10;Descripción generada con confianza muy alta">
            <a:extLst>
              <a:ext uri="{FF2B5EF4-FFF2-40B4-BE49-F238E27FC236}">
                <a16:creationId xmlns:a16="http://schemas.microsoft.com/office/drawing/2014/main" id="{11D1EF3B-4D1B-4AAC-AF70-A957D1E97F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768" y="2708920"/>
            <a:ext cx="4286572" cy="2143891"/>
          </a:xfrm>
          <a:prstGeom prst="rect">
            <a:avLst/>
          </a:prstGeom>
        </p:spPr>
      </p:pic>
      <p:pic>
        <p:nvPicPr>
          <p:cNvPr id="8" name="Imagen 7">
            <a:extLst>
              <a:ext uri="{FF2B5EF4-FFF2-40B4-BE49-F238E27FC236}">
                <a16:creationId xmlns:a16="http://schemas.microsoft.com/office/drawing/2014/main" id="{440C0301-3D61-4367-BFAC-62AE54FDC5BC}"/>
              </a:ext>
            </a:extLst>
          </p:cNvPr>
          <p:cNvPicPr>
            <a:picLocks noChangeAspect="1"/>
          </p:cNvPicPr>
          <p:nvPr/>
        </p:nvPicPr>
        <p:blipFill>
          <a:blip r:embed="rId4"/>
          <a:stretch>
            <a:fillRect/>
          </a:stretch>
        </p:blipFill>
        <p:spPr>
          <a:xfrm>
            <a:off x="790129" y="1967591"/>
            <a:ext cx="8001000" cy="4457700"/>
          </a:xfrm>
          <a:prstGeom prst="rect">
            <a:avLst/>
          </a:prstGeom>
        </p:spPr>
      </p:pic>
      <p:sp>
        <p:nvSpPr>
          <p:cNvPr id="10" name="Rectángulo 9">
            <a:extLst>
              <a:ext uri="{FF2B5EF4-FFF2-40B4-BE49-F238E27FC236}">
                <a16:creationId xmlns:a16="http://schemas.microsoft.com/office/drawing/2014/main" id="{EB9025DC-2531-4CCD-B82A-FBD7AF299C85}"/>
              </a:ext>
            </a:extLst>
          </p:cNvPr>
          <p:cNvSpPr/>
          <p:nvPr/>
        </p:nvSpPr>
        <p:spPr>
          <a:xfrm>
            <a:off x="790129" y="2636912"/>
            <a:ext cx="1045567"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556084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1099A0A2-A414-4B89-ADF8-91B96B881E1D}"/>
              </a:ext>
            </a:extLst>
          </p:cNvPr>
          <p:cNvSpPr/>
          <p:nvPr/>
        </p:nvSpPr>
        <p:spPr>
          <a:xfrm>
            <a:off x="324619" y="4509120"/>
            <a:ext cx="4731476" cy="745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p>
        </p:txBody>
      </p:sp>
      <p:sp>
        <p:nvSpPr>
          <p:cNvPr id="4" name="Marcador de número de diapositiva 4">
            <a:extLst>
              <a:ext uri="{FF2B5EF4-FFF2-40B4-BE49-F238E27FC236}">
                <a16:creationId xmlns:a16="http://schemas.microsoft.com/office/drawing/2014/main" id="{35B6290C-40E6-4D16-A095-E5646A26FC50}"/>
              </a:ext>
            </a:extLst>
          </p:cNvPr>
          <p:cNvSpPr>
            <a:spLocks noGrp="1"/>
          </p:cNvSpPr>
          <p:nvPr/>
        </p:nvSpPr>
        <p:spPr>
          <a:xfrm>
            <a:off x="7440597" y="5726907"/>
            <a:ext cx="1600200" cy="273844"/>
          </a:xfrm>
          <a:prstGeom prst="rect">
            <a:avLst/>
          </a:prstGeom>
        </p:spPr>
        <p:txBody>
          <a:bodyPr/>
          <a:lstStyle>
            <a:defPPr>
              <a:defRPr lang="es-CL"/>
            </a:defPPr>
            <a:lvl1pPr marL="0" algn="l" defTabSz="914400" rtl="0" eaLnBrk="1" latinLnBrk="0" hangingPunct="1">
              <a:defRPr sz="1050" kern="1200" smtClean="0">
                <a:solidFill>
                  <a:schemeClr val="tx1"/>
                </a:solidFill>
                <a:latin typeface="Verdana" pitchFamily="34" charset="0"/>
                <a:ea typeface="Verdana" pitchFamily="34" charset="0"/>
                <a:cs typeface="Verdan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48B0BDFA-15BB-4463-8EEF-DF8C146BEBC5}" type="slidenum">
              <a:rPr lang="es-ES_tradnl" sz="750">
                <a:solidFill>
                  <a:schemeClr val="bg1"/>
                </a:solidFill>
              </a:rPr>
              <a:pPr algn="r">
                <a:defRPr/>
              </a:pPr>
              <a:t>33</a:t>
            </a:fld>
            <a:endParaRPr lang="es-ES_tradnl" sz="750" dirty="0">
              <a:solidFill>
                <a:schemeClr val="bg1"/>
              </a:solidFill>
            </a:endParaRPr>
          </a:p>
        </p:txBody>
      </p:sp>
      <p:sp>
        <p:nvSpPr>
          <p:cNvPr id="2" name="CuadroTexto 1">
            <a:extLst>
              <a:ext uri="{FF2B5EF4-FFF2-40B4-BE49-F238E27FC236}">
                <a16:creationId xmlns:a16="http://schemas.microsoft.com/office/drawing/2014/main" id="{0E3EE865-00F0-4F5D-9773-DB87FF0F5E37}"/>
              </a:ext>
            </a:extLst>
          </p:cNvPr>
          <p:cNvSpPr txBox="1"/>
          <p:nvPr/>
        </p:nvSpPr>
        <p:spPr>
          <a:xfrm>
            <a:off x="80010" y="5594746"/>
            <a:ext cx="1252266" cy="323165"/>
          </a:xfrm>
          <a:prstGeom prst="rect">
            <a:avLst/>
          </a:prstGeom>
          <a:noFill/>
        </p:spPr>
        <p:txBody>
          <a:bodyPr wrap="none" rtlCol="0">
            <a:spAutoFit/>
          </a:bodyPr>
          <a:lstStyle/>
          <a:p>
            <a:r>
              <a:rPr lang="es-CL" sz="1500" dirty="0">
                <a:solidFill>
                  <a:schemeClr val="bg1"/>
                </a:solidFill>
              </a:rPr>
              <a:t>04 junio 2018</a:t>
            </a:r>
          </a:p>
        </p:txBody>
      </p:sp>
      <p:sp>
        <p:nvSpPr>
          <p:cNvPr id="14" name="CuadroTexto 13">
            <a:extLst>
              <a:ext uri="{FF2B5EF4-FFF2-40B4-BE49-F238E27FC236}">
                <a16:creationId xmlns:a16="http://schemas.microsoft.com/office/drawing/2014/main" id="{02E3601E-82F9-4FDF-AA7E-378959F31113}"/>
              </a:ext>
            </a:extLst>
          </p:cNvPr>
          <p:cNvSpPr txBox="1"/>
          <p:nvPr/>
        </p:nvSpPr>
        <p:spPr>
          <a:xfrm>
            <a:off x="802949" y="319398"/>
            <a:ext cx="7538102" cy="650939"/>
          </a:xfrm>
          <a:prstGeom prst="rect">
            <a:avLst/>
          </a:prstGeom>
          <a:noFill/>
        </p:spPr>
        <p:txBody>
          <a:bodyPr vert="horz" wrap="square" lIns="68543" tIns="34286" rIns="68543" bIns="34286" rtlCol="0" anchor="ctr">
            <a:spAutoFit/>
          </a:bodyPr>
          <a:lstStyle>
            <a:defPPr>
              <a:defRPr lang="es-ES"/>
            </a:defPPr>
            <a:lvl1pPr>
              <a:lnSpc>
                <a:spcPct val="90000"/>
              </a:lnSpc>
              <a:spcBef>
                <a:spcPct val="0"/>
              </a:spcBef>
              <a:buNone/>
              <a:defRPr sz="3200" b="1">
                <a:solidFill>
                  <a:srgbClr val="29B5E3"/>
                </a:solidFill>
                <a:latin typeface="Arial"/>
                <a:cs typeface="Arial"/>
              </a:defRPr>
            </a:lvl1pPr>
          </a:lstStyle>
          <a:p>
            <a:r>
              <a:rPr lang="es-CL" sz="2100" dirty="0">
                <a:solidFill>
                  <a:srgbClr val="0066FF"/>
                </a:solidFill>
                <a:latin typeface="Arial" charset="0"/>
                <a:ea typeface="Arial" charset="0"/>
                <a:cs typeface="Arial" charset="0"/>
              </a:rPr>
              <a:t>Empresa Portuaria San Antonio</a:t>
            </a:r>
          </a:p>
          <a:p>
            <a:r>
              <a:rPr lang="es-CL" sz="2100" b="0" dirty="0">
                <a:solidFill>
                  <a:srgbClr val="0066FF"/>
                </a:solidFill>
                <a:latin typeface="Arial" charset="0"/>
                <a:ea typeface="Arial" charset="0"/>
                <a:cs typeface="Arial" charset="0"/>
              </a:rPr>
              <a:t>Plan Maestro Desarrollo Puertecito</a:t>
            </a:r>
          </a:p>
        </p:txBody>
      </p:sp>
      <p:pic>
        <p:nvPicPr>
          <p:cNvPr id="15" name="Imagen 14">
            <a:extLst>
              <a:ext uri="{FF2B5EF4-FFF2-40B4-BE49-F238E27FC236}">
                <a16:creationId xmlns:a16="http://schemas.microsoft.com/office/drawing/2014/main" id="{E8CD7DBD-86BE-4B16-B19B-2CB3428D52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31518" y="2174803"/>
            <a:ext cx="2609279" cy="3542525"/>
          </a:xfrm>
          <a:prstGeom prst="rect">
            <a:avLst/>
          </a:prstGeom>
        </p:spPr>
      </p:pic>
      <p:pic>
        <p:nvPicPr>
          <p:cNvPr id="17" name="Imagen 16">
            <a:extLst>
              <a:ext uri="{FF2B5EF4-FFF2-40B4-BE49-F238E27FC236}">
                <a16:creationId xmlns:a16="http://schemas.microsoft.com/office/drawing/2014/main" id="{0374CB8C-AD47-4A8E-9A1E-6BA3F26F4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19" y="2175867"/>
            <a:ext cx="6082474" cy="3541461"/>
          </a:xfrm>
          <a:prstGeom prst="rect">
            <a:avLst/>
          </a:prstGeom>
        </p:spPr>
      </p:pic>
    </p:spTree>
    <p:extLst>
      <p:ext uri="{BB962C8B-B14F-4D97-AF65-F5344CB8AC3E}">
        <p14:creationId xmlns:p14="http://schemas.microsoft.com/office/powerpoint/2010/main" val="3664926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4">
            <a:extLst>
              <a:ext uri="{FF2B5EF4-FFF2-40B4-BE49-F238E27FC236}">
                <a16:creationId xmlns:a16="http://schemas.microsoft.com/office/drawing/2014/main" id="{35B6290C-40E6-4D16-A095-E5646A26FC50}"/>
              </a:ext>
            </a:extLst>
          </p:cNvPr>
          <p:cNvSpPr>
            <a:spLocks noGrp="1"/>
          </p:cNvSpPr>
          <p:nvPr/>
        </p:nvSpPr>
        <p:spPr>
          <a:xfrm>
            <a:off x="7440597" y="5726907"/>
            <a:ext cx="1600200" cy="273844"/>
          </a:xfrm>
          <a:prstGeom prst="rect">
            <a:avLst/>
          </a:prstGeom>
        </p:spPr>
        <p:txBody>
          <a:bodyPr/>
          <a:lstStyle>
            <a:defPPr>
              <a:defRPr lang="es-CL"/>
            </a:defPPr>
            <a:lvl1pPr marL="0" algn="l" defTabSz="914400" rtl="0" eaLnBrk="1" latinLnBrk="0" hangingPunct="1">
              <a:defRPr sz="1050" kern="1200" smtClean="0">
                <a:solidFill>
                  <a:schemeClr val="tx1"/>
                </a:solidFill>
                <a:latin typeface="Verdana" pitchFamily="34" charset="0"/>
                <a:ea typeface="Verdana" pitchFamily="34" charset="0"/>
                <a:cs typeface="Verdan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48B0BDFA-15BB-4463-8EEF-DF8C146BEBC5}" type="slidenum">
              <a:rPr lang="es-ES_tradnl" sz="750">
                <a:solidFill>
                  <a:schemeClr val="bg1"/>
                </a:solidFill>
              </a:rPr>
              <a:pPr algn="r">
                <a:defRPr/>
              </a:pPr>
              <a:t>34</a:t>
            </a:fld>
            <a:endParaRPr lang="es-ES_tradnl" sz="750" dirty="0">
              <a:solidFill>
                <a:schemeClr val="bg1"/>
              </a:solidFill>
            </a:endParaRPr>
          </a:p>
        </p:txBody>
      </p:sp>
      <p:sp>
        <p:nvSpPr>
          <p:cNvPr id="2" name="CuadroTexto 1">
            <a:extLst>
              <a:ext uri="{FF2B5EF4-FFF2-40B4-BE49-F238E27FC236}">
                <a16:creationId xmlns:a16="http://schemas.microsoft.com/office/drawing/2014/main" id="{0E3EE865-00F0-4F5D-9773-DB87FF0F5E37}"/>
              </a:ext>
            </a:extLst>
          </p:cNvPr>
          <p:cNvSpPr txBox="1"/>
          <p:nvPr/>
        </p:nvSpPr>
        <p:spPr>
          <a:xfrm>
            <a:off x="80010" y="5594746"/>
            <a:ext cx="1252266" cy="323165"/>
          </a:xfrm>
          <a:prstGeom prst="rect">
            <a:avLst/>
          </a:prstGeom>
          <a:noFill/>
        </p:spPr>
        <p:txBody>
          <a:bodyPr wrap="none" rtlCol="0">
            <a:spAutoFit/>
          </a:bodyPr>
          <a:lstStyle/>
          <a:p>
            <a:r>
              <a:rPr lang="es-CL" sz="1500" dirty="0">
                <a:solidFill>
                  <a:schemeClr val="bg1"/>
                </a:solidFill>
              </a:rPr>
              <a:t>04 junio 2018</a:t>
            </a:r>
          </a:p>
        </p:txBody>
      </p:sp>
      <p:sp>
        <p:nvSpPr>
          <p:cNvPr id="14" name="CuadroTexto 13">
            <a:extLst>
              <a:ext uri="{FF2B5EF4-FFF2-40B4-BE49-F238E27FC236}">
                <a16:creationId xmlns:a16="http://schemas.microsoft.com/office/drawing/2014/main" id="{02E3601E-82F9-4FDF-AA7E-378959F31113}"/>
              </a:ext>
            </a:extLst>
          </p:cNvPr>
          <p:cNvSpPr txBox="1"/>
          <p:nvPr/>
        </p:nvSpPr>
        <p:spPr>
          <a:xfrm>
            <a:off x="1329571" y="1294112"/>
            <a:ext cx="7538102" cy="650939"/>
          </a:xfrm>
          <a:prstGeom prst="rect">
            <a:avLst/>
          </a:prstGeom>
          <a:noFill/>
        </p:spPr>
        <p:txBody>
          <a:bodyPr vert="horz" wrap="square" lIns="68543" tIns="34286" rIns="68543" bIns="34286" rtlCol="0" anchor="ctr">
            <a:spAutoFit/>
          </a:bodyPr>
          <a:lstStyle>
            <a:defPPr>
              <a:defRPr lang="es-ES"/>
            </a:defPPr>
            <a:lvl1pPr>
              <a:lnSpc>
                <a:spcPct val="90000"/>
              </a:lnSpc>
              <a:spcBef>
                <a:spcPct val="0"/>
              </a:spcBef>
              <a:buNone/>
              <a:defRPr sz="3200" b="1">
                <a:solidFill>
                  <a:srgbClr val="29B5E3"/>
                </a:solidFill>
                <a:latin typeface="Arial"/>
                <a:cs typeface="Arial"/>
              </a:defRPr>
            </a:lvl1pPr>
          </a:lstStyle>
          <a:p>
            <a:r>
              <a:rPr lang="es-CL" sz="2100" dirty="0">
                <a:solidFill>
                  <a:schemeClr val="bg1"/>
                </a:solidFill>
                <a:latin typeface="Arial" charset="0"/>
                <a:ea typeface="Arial" charset="0"/>
                <a:cs typeface="Arial" charset="0"/>
              </a:rPr>
              <a:t>Empresa Portuaria San Antonio</a:t>
            </a:r>
          </a:p>
          <a:p>
            <a:r>
              <a:rPr lang="es-CL" sz="2100" b="0" dirty="0">
                <a:solidFill>
                  <a:schemeClr val="bg1"/>
                </a:solidFill>
                <a:latin typeface="Arial" charset="0"/>
                <a:ea typeface="Arial" charset="0"/>
                <a:cs typeface="Arial" charset="0"/>
              </a:rPr>
              <a:t>Otros proyectos</a:t>
            </a:r>
          </a:p>
        </p:txBody>
      </p:sp>
      <p:pic>
        <p:nvPicPr>
          <p:cNvPr id="18" name="Imagen 17">
            <a:extLst>
              <a:ext uri="{FF2B5EF4-FFF2-40B4-BE49-F238E27FC236}">
                <a16:creationId xmlns:a16="http://schemas.microsoft.com/office/drawing/2014/main" id="{B3E3F225-EB20-4945-87EF-3DEF17EE329F}"/>
              </a:ext>
            </a:extLst>
          </p:cNvPr>
          <p:cNvPicPr>
            <a:picLocks noChangeAspect="1"/>
          </p:cNvPicPr>
          <p:nvPr/>
        </p:nvPicPr>
        <p:blipFill rotWithShape="1">
          <a:blip r:embed="rId2">
            <a:extLst>
              <a:ext uri="{28A0092B-C50C-407E-A947-70E740481C1C}">
                <a14:useLocalDpi xmlns:a14="http://schemas.microsoft.com/office/drawing/2010/main" val="0"/>
              </a:ext>
            </a:extLst>
          </a:blip>
          <a:srcRect l="251" t="520" r="1855" b="2457"/>
          <a:stretch/>
        </p:blipFill>
        <p:spPr>
          <a:xfrm>
            <a:off x="251924" y="1136383"/>
            <a:ext cx="5000615" cy="2898138"/>
          </a:xfrm>
          <a:prstGeom prst="rect">
            <a:avLst/>
          </a:prstGeom>
        </p:spPr>
      </p:pic>
      <p:pic>
        <p:nvPicPr>
          <p:cNvPr id="19" name="Imagen 18">
            <a:extLst>
              <a:ext uri="{FF2B5EF4-FFF2-40B4-BE49-F238E27FC236}">
                <a16:creationId xmlns:a16="http://schemas.microsoft.com/office/drawing/2014/main" id="{7CAB8ED7-0345-4A8B-8989-8425CF460641}"/>
              </a:ext>
            </a:extLst>
          </p:cNvPr>
          <p:cNvPicPr>
            <a:picLocks noChangeAspect="1"/>
          </p:cNvPicPr>
          <p:nvPr/>
        </p:nvPicPr>
        <p:blipFill rotWithShape="1">
          <a:blip r:embed="rId3"/>
          <a:srcRect l="1076" t="289" r="789"/>
          <a:stretch/>
        </p:blipFill>
        <p:spPr>
          <a:xfrm>
            <a:off x="3808268" y="3933056"/>
            <a:ext cx="5230031" cy="3063524"/>
          </a:xfrm>
          <a:prstGeom prst="rect">
            <a:avLst/>
          </a:prstGeom>
        </p:spPr>
      </p:pic>
      <p:sp>
        <p:nvSpPr>
          <p:cNvPr id="17" name="CuadroTexto 16">
            <a:extLst>
              <a:ext uri="{FF2B5EF4-FFF2-40B4-BE49-F238E27FC236}">
                <a16:creationId xmlns:a16="http://schemas.microsoft.com/office/drawing/2014/main" id="{C92206F0-BEE7-4104-BBD9-3718B6D2809E}"/>
              </a:ext>
            </a:extLst>
          </p:cNvPr>
          <p:cNvSpPr txBox="1"/>
          <p:nvPr/>
        </p:nvSpPr>
        <p:spPr>
          <a:xfrm>
            <a:off x="802949" y="319398"/>
            <a:ext cx="7538102" cy="650939"/>
          </a:xfrm>
          <a:prstGeom prst="rect">
            <a:avLst/>
          </a:prstGeom>
          <a:noFill/>
        </p:spPr>
        <p:txBody>
          <a:bodyPr vert="horz" wrap="square" lIns="68543" tIns="34286" rIns="68543" bIns="34286" rtlCol="0" anchor="ctr">
            <a:spAutoFit/>
          </a:bodyPr>
          <a:lstStyle>
            <a:defPPr>
              <a:defRPr lang="es-ES"/>
            </a:defPPr>
            <a:lvl1pPr>
              <a:lnSpc>
                <a:spcPct val="90000"/>
              </a:lnSpc>
              <a:spcBef>
                <a:spcPct val="0"/>
              </a:spcBef>
              <a:buNone/>
              <a:defRPr sz="3200" b="1">
                <a:solidFill>
                  <a:srgbClr val="29B5E3"/>
                </a:solidFill>
                <a:latin typeface="Arial"/>
                <a:cs typeface="Arial"/>
              </a:defRPr>
            </a:lvl1pPr>
          </a:lstStyle>
          <a:p>
            <a:r>
              <a:rPr lang="es-CL" sz="2100" dirty="0">
                <a:solidFill>
                  <a:srgbClr val="0066FF"/>
                </a:solidFill>
                <a:latin typeface="Arial" charset="0"/>
                <a:ea typeface="Arial" charset="0"/>
                <a:cs typeface="Arial" charset="0"/>
              </a:rPr>
              <a:t>Empresa Portuaria San Antonio</a:t>
            </a:r>
          </a:p>
          <a:p>
            <a:r>
              <a:rPr lang="es-CL" sz="2100" b="0" dirty="0">
                <a:solidFill>
                  <a:srgbClr val="0066FF"/>
                </a:solidFill>
                <a:latin typeface="Arial" charset="0"/>
                <a:ea typeface="Arial" charset="0"/>
                <a:cs typeface="Arial" charset="0"/>
              </a:rPr>
              <a:t>Plan Maestro Desarrollo Puertecito</a:t>
            </a:r>
          </a:p>
        </p:txBody>
      </p:sp>
    </p:spTree>
    <p:extLst>
      <p:ext uri="{BB962C8B-B14F-4D97-AF65-F5344CB8AC3E}">
        <p14:creationId xmlns:p14="http://schemas.microsoft.com/office/powerpoint/2010/main" val="282326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4">
            <a:extLst>
              <a:ext uri="{FF2B5EF4-FFF2-40B4-BE49-F238E27FC236}">
                <a16:creationId xmlns:a16="http://schemas.microsoft.com/office/drawing/2014/main" id="{35B6290C-40E6-4D16-A095-E5646A26FC50}"/>
              </a:ext>
            </a:extLst>
          </p:cNvPr>
          <p:cNvSpPr>
            <a:spLocks noGrp="1"/>
          </p:cNvSpPr>
          <p:nvPr/>
        </p:nvSpPr>
        <p:spPr>
          <a:xfrm>
            <a:off x="7440597" y="5726907"/>
            <a:ext cx="1600200" cy="273844"/>
          </a:xfrm>
          <a:prstGeom prst="rect">
            <a:avLst/>
          </a:prstGeom>
        </p:spPr>
        <p:txBody>
          <a:bodyPr/>
          <a:lstStyle>
            <a:defPPr>
              <a:defRPr lang="es-CL"/>
            </a:defPPr>
            <a:lvl1pPr marL="0" algn="l" defTabSz="914400" rtl="0" eaLnBrk="1" latinLnBrk="0" hangingPunct="1">
              <a:defRPr sz="1050" kern="1200" smtClean="0">
                <a:solidFill>
                  <a:schemeClr val="tx1"/>
                </a:solidFill>
                <a:latin typeface="Verdana" pitchFamily="34" charset="0"/>
                <a:ea typeface="Verdana" pitchFamily="34" charset="0"/>
                <a:cs typeface="Verdan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48B0BDFA-15BB-4463-8EEF-DF8C146BEBC5}" type="slidenum">
              <a:rPr lang="es-ES_tradnl" sz="750">
                <a:solidFill>
                  <a:schemeClr val="bg1"/>
                </a:solidFill>
              </a:rPr>
              <a:pPr algn="r">
                <a:defRPr/>
              </a:pPr>
              <a:t>35</a:t>
            </a:fld>
            <a:endParaRPr lang="es-ES_tradnl" sz="750" dirty="0">
              <a:solidFill>
                <a:schemeClr val="bg1"/>
              </a:solidFill>
            </a:endParaRPr>
          </a:p>
        </p:txBody>
      </p:sp>
      <p:sp>
        <p:nvSpPr>
          <p:cNvPr id="2" name="CuadroTexto 1">
            <a:extLst>
              <a:ext uri="{FF2B5EF4-FFF2-40B4-BE49-F238E27FC236}">
                <a16:creationId xmlns:a16="http://schemas.microsoft.com/office/drawing/2014/main" id="{0E3EE865-00F0-4F5D-9773-DB87FF0F5E37}"/>
              </a:ext>
            </a:extLst>
          </p:cNvPr>
          <p:cNvSpPr txBox="1"/>
          <p:nvPr/>
        </p:nvSpPr>
        <p:spPr>
          <a:xfrm>
            <a:off x="80010" y="5594746"/>
            <a:ext cx="1252266" cy="323165"/>
          </a:xfrm>
          <a:prstGeom prst="rect">
            <a:avLst/>
          </a:prstGeom>
          <a:noFill/>
        </p:spPr>
        <p:txBody>
          <a:bodyPr wrap="none" rtlCol="0">
            <a:spAutoFit/>
          </a:bodyPr>
          <a:lstStyle/>
          <a:p>
            <a:r>
              <a:rPr lang="es-CL" sz="1500" dirty="0">
                <a:solidFill>
                  <a:schemeClr val="bg1"/>
                </a:solidFill>
              </a:rPr>
              <a:t>04 junio 2018</a:t>
            </a:r>
          </a:p>
        </p:txBody>
      </p:sp>
      <p:pic>
        <p:nvPicPr>
          <p:cNvPr id="15" name="Imagen 14">
            <a:extLst>
              <a:ext uri="{FF2B5EF4-FFF2-40B4-BE49-F238E27FC236}">
                <a16:creationId xmlns:a16="http://schemas.microsoft.com/office/drawing/2014/main" id="{747900A6-EF37-43CC-AFD0-98D2C77CD5F3}"/>
              </a:ext>
            </a:extLst>
          </p:cNvPr>
          <p:cNvPicPr>
            <a:picLocks noChangeAspect="1"/>
          </p:cNvPicPr>
          <p:nvPr/>
        </p:nvPicPr>
        <p:blipFill rotWithShape="1">
          <a:blip r:embed="rId2">
            <a:extLst>
              <a:ext uri="{28A0092B-C50C-407E-A947-70E740481C1C}">
                <a14:useLocalDpi xmlns:a14="http://schemas.microsoft.com/office/drawing/2010/main" val="0"/>
              </a:ext>
            </a:extLst>
          </a:blip>
          <a:srcRect b="2616"/>
          <a:stretch/>
        </p:blipFill>
        <p:spPr>
          <a:xfrm>
            <a:off x="251520" y="1124744"/>
            <a:ext cx="5398049" cy="3096344"/>
          </a:xfrm>
          <a:prstGeom prst="rect">
            <a:avLst/>
          </a:prstGeom>
        </p:spPr>
      </p:pic>
      <p:pic>
        <p:nvPicPr>
          <p:cNvPr id="17" name="Imagen 16">
            <a:extLst>
              <a:ext uri="{FF2B5EF4-FFF2-40B4-BE49-F238E27FC236}">
                <a16:creationId xmlns:a16="http://schemas.microsoft.com/office/drawing/2014/main" id="{AF1D366F-48C4-409A-BC16-984B163E2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3972353"/>
            <a:ext cx="4762784" cy="2760964"/>
          </a:xfrm>
          <a:prstGeom prst="rect">
            <a:avLst/>
          </a:prstGeom>
        </p:spPr>
      </p:pic>
      <p:sp>
        <p:nvSpPr>
          <p:cNvPr id="19" name="CuadroTexto 18">
            <a:extLst>
              <a:ext uri="{FF2B5EF4-FFF2-40B4-BE49-F238E27FC236}">
                <a16:creationId xmlns:a16="http://schemas.microsoft.com/office/drawing/2014/main" id="{C49FAE9E-CDF9-478A-9379-514AC34CA75B}"/>
              </a:ext>
            </a:extLst>
          </p:cNvPr>
          <p:cNvSpPr txBox="1"/>
          <p:nvPr/>
        </p:nvSpPr>
        <p:spPr>
          <a:xfrm>
            <a:off x="802949" y="319398"/>
            <a:ext cx="7538102" cy="650939"/>
          </a:xfrm>
          <a:prstGeom prst="rect">
            <a:avLst/>
          </a:prstGeom>
          <a:noFill/>
        </p:spPr>
        <p:txBody>
          <a:bodyPr vert="horz" wrap="square" lIns="68543" tIns="34286" rIns="68543" bIns="34286" rtlCol="0" anchor="ctr">
            <a:spAutoFit/>
          </a:bodyPr>
          <a:lstStyle>
            <a:defPPr>
              <a:defRPr lang="es-ES"/>
            </a:defPPr>
            <a:lvl1pPr>
              <a:lnSpc>
                <a:spcPct val="90000"/>
              </a:lnSpc>
              <a:spcBef>
                <a:spcPct val="0"/>
              </a:spcBef>
              <a:buNone/>
              <a:defRPr sz="3200" b="1">
                <a:solidFill>
                  <a:srgbClr val="29B5E3"/>
                </a:solidFill>
                <a:latin typeface="Arial"/>
                <a:cs typeface="Arial"/>
              </a:defRPr>
            </a:lvl1pPr>
          </a:lstStyle>
          <a:p>
            <a:r>
              <a:rPr lang="es-CL" sz="2100" dirty="0">
                <a:solidFill>
                  <a:srgbClr val="0066FF"/>
                </a:solidFill>
                <a:latin typeface="Arial" charset="0"/>
                <a:ea typeface="Arial" charset="0"/>
                <a:cs typeface="Arial" charset="0"/>
              </a:rPr>
              <a:t>Empresa Portuaria San Antonio</a:t>
            </a:r>
          </a:p>
          <a:p>
            <a:r>
              <a:rPr lang="es-CL" sz="2100" b="0" dirty="0">
                <a:solidFill>
                  <a:srgbClr val="0066FF"/>
                </a:solidFill>
                <a:latin typeface="Arial" charset="0"/>
                <a:ea typeface="Arial" charset="0"/>
                <a:cs typeface="Arial" charset="0"/>
              </a:rPr>
              <a:t>Plan Maestro Desarrollo Puertecito</a:t>
            </a:r>
          </a:p>
        </p:txBody>
      </p:sp>
    </p:spTree>
    <p:extLst>
      <p:ext uri="{BB962C8B-B14F-4D97-AF65-F5344CB8AC3E}">
        <p14:creationId xmlns:p14="http://schemas.microsoft.com/office/powerpoint/2010/main" val="4085992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E95DB348-B139-40DC-9A68-939EB420C694}"/>
              </a:ext>
            </a:extLst>
          </p:cNvPr>
          <p:cNvPicPr>
            <a:picLocks noChangeAspect="1"/>
          </p:cNvPicPr>
          <p:nvPr/>
        </p:nvPicPr>
        <p:blipFill>
          <a:blip r:embed="rId2"/>
          <a:stretch>
            <a:fillRect/>
          </a:stretch>
        </p:blipFill>
        <p:spPr>
          <a:xfrm>
            <a:off x="395536" y="2199192"/>
            <a:ext cx="6139946" cy="3176816"/>
          </a:xfrm>
          <a:prstGeom prst="rect">
            <a:avLst/>
          </a:prstGeom>
        </p:spPr>
      </p:pic>
      <p:sp>
        <p:nvSpPr>
          <p:cNvPr id="4" name="Marcador de número de diapositiva 4">
            <a:extLst>
              <a:ext uri="{FF2B5EF4-FFF2-40B4-BE49-F238E27FC236}">
                <a16:creationId xmlns:a16="http://schemas.microsoft.com/office/drawing/2014/main" id="{35B6290C-40E6-4D16-A095-E5646A26FC50}"/>
              </a:ext>
            </a:extLst>
          </p:cNvPr>
          <p:cNvSpPr>
            <a:spLocks noGrp="1"/>
          </p:cNvSpPr>
          <p:nvPr/>
        </p:nvSpPr>
        <p:spPr>
          <a:xfrm>
            <a:off x="7440597" y="5726907"/>
            <a:ext cx="1600200" cy="273844"/>
          </a:xfrm>
          <a:prstGeom prst="rect">
            <a:avLst/>
          </a:prstGeom>
        </p:spPr>
        <p:txBody>
          <a:bodyPr/>
          <a:lstStyle>
            <a:defPPr>
              <a:defRPr lang="es-CL"/>
            </a:defPPr>
            <a:lvl1pPr marL="0" algn="l" defTabSz="914400" rtl="0" eaLnBrk="1" latinLnBrk="0" hangingPunct="1">
              <a:defRPr sz="1050" kern="1200" smtClean="0">
                <a:solidFill>
                  <a:schemeClr val="tx1"/>
                </a:solidFill>
                <a:latin typeface="Verdana" pitchFamily="34" charset="0"/>
                <a:ea typeface="Verdana" pitchFamily="34" charset="0"/>
                <a:cs typeface="Verdan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48B0BDFA-15BB-4463-8EEF-DF8C146BEBC5}" type="slidenum">
              <a:rPr lang="es-ES_tradnl" sz="750">
                <a:solidFill>
                  <a:schemeClr val="bg1"/>
                </a:solidFill>
              </a:rPr>
              <a:pPr algn="r">
                <a:defRPr/>
              </a:pPr>
              <a:t>36</a:t>
            </a:fld>
            <a:endParaRPr lang="es-ES_tradnl" sz="750" dirty="0">
              <a:solidFill>
                <a:schemeClr val="bg1"/>
              </a:solidFill>
            </a:endParaRPr>
          </a:p>
        </p:txBody>
      </p:sp>
      <p:sp>
        <p:nvSpPr>
          <p:cNvPr id="2" name="CuadroTexto 1">
            <a:extLst>
              <a:ext uri="{FF2B5EF4-FFF2-40B4-BE49-F238E27FC236}">
                <a16:creationId xmlns:a16="http://schemas.microsoft.com/office/drawing/2014/main" id="{0E3EE865-00F0-4F5D-9773-DB87FF0F5E37}"/>
              </a:ext>
            </a:extLst>
          </p:cNvPr>
          <p:cNvSpPr txBox="1"/>
          <p:nvPr/>
        </p:nvSpPr>
        <p:spPr>
          <a:xfrm>
            <a:off x="80010" y="5594746"/>
            <a:ext cx="1252266" cy="323165"/>
          </a:xfrm>
          <a:prstGeom prst="rect">
            <a:avLst/>
          </a:prstGeom>
          <a:noFill/>
        </p:spPr>
        <p:txBody>
          <a:bodyPr wrap="none" rtlCol="0">
            <a:spAutoFit/>
          </a:bodyPr>
          <a:lstStyle/>
          <a:p>
            <a:r>
              <a:rPr lang="es-CL" sz="1500" dirty="0">
                <a:solidFill>
                  <a:schemeClr val="bg1"/>
                </a:solidFill>
              </a:rPr>
              <a:t>04 junio 2018</a:t>
            </a:r>
          </a:p>
        </p:txBody>
      </p:sp>
      <p:pic>
        <p:nvPicPr>
          <p:cNvPr id="11" name="Imagen 10">
            <a:extLst>
              <a:ext uri="{FF2B5EF4-FFF2-40B4-BE49-F238E27FC236}">
                <a16:creationId xmlns:a16="http://schemas.microsoft.com/office/drawing/2014/main" id="{B1CD715B-837F-4BB1-B54F-DC2A8FE2ADBD}"/>
              </a:ext>
            </a:extLst>
          </p:cNvPr>
          <p:cNvPicPr>
            <a:picLocks noChangeAspect="1"/>
          </p:cNvPicPr>
          <p:nvPr/>
        </p:nvPicPr>
        <p:blipFill>
          <a:blip r:embed="rId3"/>
          <a:stretch>
            <a:fillRect/>
          </a:stretch>
        </p:blipFill>
        <p:spPr>
          <a:xfrm>
            <a:off x="6810355" y="2206432"/>
            <a:ext cx="2230442" cy="3169576"/>
          </a:xfrm>
          <a:prstGeom prst="rect">
            <a:avLst/>
          </a:prstGeom>
        </p:spPr>
      </p:pic>
      <p:sp>
        <p:nvSpPr>
          <p:cNvPr id="17" name="CuadroTexto 16">
            <a:extLst>
              <a:ext uri="{FF2B5EF4-FFF2-40B4-BE49-F238E27FC236}">
                <a16:creationId xmlns:a16="http://schemas.microsoft.com/office/drawing/2014/main" id="{646A3B99-F2EE-41AD-9D7B-57C3D8D575B6}"/>
              </a:ext>
            </a:extLst>
          </p:cNvPr>
          <p:cNvSpPr txBox="1"/>
          <p:nvPr/>
        </p:nvSpPr>
        <p:spPr>
          <a:xfrm>
            <a:off x="802949" y="319398"/>
            <a:ext cx="7538102" cy="650939"/>
          </a:xfrm>
          <a:prstGeom prst="rect">
            <a:avLst/>
          </a:prstGeom>
          <a:noFill/>
        </p:spPr>
        <p:txBody>
          <a:bodyPr vert="horz" wrap="square" lIns="68543" tIns="34286" rIns="68543" bIns="34286" rtlCol="0" anchor="ctr">
            <a:spAutoFit/>
          </a:bodyPr>
          <a:lstStyle>
            <a:defPPr>
              <a:defRPr lang="es-ES"/>
            </a:defPPr>
            <a:lvl1pPr>
              <a:lnSpc>
                <a:spcPct val="90000"/>
              </a:lnSpc>
              <a:spcBef>
                <a:spcPct val="0"/>
              </a:spcBef>
              <a:buNone/>
              <a:defRPr sz="3200" b="1">
                <a:solidFill>
                  <a:srgbClr val="29B5E3"/>
                </a:solidFill>
                <a:latin typeface="Arial"/>
                <a:cs typeface="Arial"/>
              </a:defRPr>
            </a:lvl1pPr>
          </a:lstStyle>
          <a:p>
            <a:r>
              <a:rPr lang="es-CL" sz="2100" dirty="0">
                <a:solidFill>
                  <a:srgbClr val="0066FF"/>
                </a:solidFill>
                <a:latin typeface="Arial" charset="0"/>
                <a:ea typeface="Arial" charset="0"/>
                <a:cs typeface="Arial" charset="0"/>
              </a:rPr>
              <a:t>Empresa Portuaria San Antonio</a:t>
            </a:r>
          </a:p>
          <a:p>
            <a:r>
              <a:rPr lang="es-CL" sz="2100" b="0" dirty="0">
                <a:solidFill>
                  <a:srgbClr val="0066FF"/>
                </a:solidFill>
                <a:latin typeface="Arial" charset="0"/>
                <a:ea typeface="Arial" charset="0"/>
                <a:cs typeface="Arial" charset="0"/>
              </a:rPr>
              <a:t>Plan Maestro Desarrollo Puertecito</a:t>
            </a:r>
          </a:p>
        </p:txBody>
      </p:sp>
    </p:spTree>
    <p:extLst>
      <p:ext uri="{BB962C8B-B14F-4D97-AF65-F5344CB8AC3E}">
        <p14:creationId xmlns:p14="http://schemas.microsoft.com/office/powerpoint/2010/main" val="2486963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1246EC-0B30-49F5-A82B-F823D950AAFD}"/>
              </a:ext>
            </a:extLst>
          </p:cNvPr>
          <p:cNvSpPr>
            <a:spLocks noGrp="1"/>
          </p:cNvSpPr>
          <p:nvPr>
            <p:ph type="title"/>
          </p:nvPr>
        </p:nvSpPr>
        <p:spPr/>
        <p:txBody>
          <a:bodyPr/>
          <a:lstStyle/>
          <a:p>
            <a:r>
              <a:rPr lang="es-CL" dirty="0"/>
              <a:t>5. Renovación Urbana: </a:t>
            </a:r>
            <a:br>
              <a:rPr lang="es-CL" dirty="0"/>
            </a:br>
            <a:r>
              <a:rPr lang="es-CL" dirty="0"/>
              <a:t>Edificio </a:t>
            </a:r>
            <a:r>
              <a:rPr lang="es-CL" dirty="0" err="1"/>
              <a:t>epsa</a:t>
            </a:r>
            <a:r>
              <a:rPr lang="es-CL" dirty="0"/>
              <a:t> en Camanchaca, paseo costero y borde río</a:t>
            </a:r>
          </a:p>
        </p:txBody>
      </p:sp>
    </p:spTree>
    <p:extLst>
      <p:ext uri="{BB962C8B-B14F-4D97-AF65-F5344CB8AC3E}">
        <p14:creationId xmlns:p14="http://schemas.microsoft.com/office/powerpoint/2010/main" val="13760737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10A3C7-7897-49FF-86AC-9572A07864F7}"/>
              </a:ext>
            </a:extLst>
          </p:cNvPr>
          <p:cNvSpPr>
            <a:spLocks noGrp="1"/>
          </p:cNvSpPr>
          <p:nvPr>
            <p:ph type="title"/>
          </p:nvPr>
        </p:nvSpPr>
        <p:spPr>
          <a:xfrm>
            <a:off x="457200" y="331564"/>
            <a:ext cx="7467904" cy="649164"/>
          </a:xfrm>
        </p:spPr>
        <p:txBody>
          <a:bodyPr/>
          <a:lstStyle/>
          <a:p>
            <a:r>
              <a:rPr lang="es-ES" sz="3200" dirty="0"/>
              <a:t>Construcción de edificio corporativo</a:t>
            </a:r>
          </a:p>
        </p:txBody>
      </p:sp>
      <p:sp>
        <p:nvSpPr>
          <p:cNvPr id="10" name="Rectángulo 9">
            <a:extLst>
              <a:ext uri="{FF2B5EF4-FFF2-40B4-BE49-F238E27FC236}">
                <a16:creationId xmlns:a16="http://schemas.microsoft.com/office/drawing/2014/main" id="{98B5329C-5837-4C28-B64E-48E1361CE4D6}"/>
              </a:ext>
            </a:extLst>
          </p:cNvPr>
          <p:cNvSpPr/>
          <p:nvPr/>
        </p:nvSpPr>
        <p:spPr>
          <a:xfrm>
            <a:off x="255658" y="4625065"/>
            <a:ext cx="4262718" cy="1022612"/>
          </a:xfrm>
          <a:prstGeom prst="rect">
            <a:avLst/>
          </a:prstGeom>
          <a:solidFill>
            <a:schemeClr val="accent6">
              <a:lumMod val="20000"/>
              <a:lumOff val="8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126900" defTabSz="342900">
              <a:lnSpc>
                <a:spcPct val="90000"/>
              </a:lnSpc>
              <a:spcBef>
                <a:spcPct val="20000"/>
              </a:spcBef>
              <a:buFont typeface="Arial" panose="020B0604020202020204" pitchFamily="34" charset="0"/>
              <a:buChar char="•"/>
              <a:defRPr/>
            </a:pPr>
            <a:r>
              <a:rPr lang="es-CL" sz="1200" dirty="0">
                <a:solidFill>
                  <a:schemeClr val="accent1"/>
                </a:solidFill>
                <a:latin typeface="Arial" charset="0"/>
                <a:ea typeface="Arial" charset="0"/>
                <a:cs typeface="Arial" charset="0"/>
              </a:rPr>
              <a:t>Estructura de cuatro niveles más estacionamiento semi subterráneo. </a:t>
            </a:r>
          </a:p>
          <a:p>
            <a:pPr marL="342900" indent="-126900" defTabSz="342900">
              <a:lnSpc>
                <a:spcPct val="90000"/>
              </a:lnSpc>
              <a:spcBef>
                <a:spcPct val="20000"/>
              </a:spcBef>
              <a:buFont typeface="Arial" panose="020B0604020202020204" pitchFamily="34" charset="0"/>
              <a:buChar char="•"/>
              <a:defRPr/>
            </a:pPr>
            <a:r>
              <a:rPr lang="es-CL" sz="1200" dirty="0">
                <a:solidFill>
                  <a:schemeClr val="accent1"/>
                </a:solidFill>
                <a:latin typeface="Arial" charset="0"/>
                <a:ea typeface="Arial" charset="0"/>
                <a:cs typeface="Arial" charset="0"/>
              </a:rPr>
              <a:t>El primer nivel contempla la recepción y zonas de servicio</a:t>
            </a:r>
          </a:p>
        </p:txBody>
      </p:sp>
      <p:pic>
        <p:nvPicPr>
          <p:cNvPr id="11" name="4 Imagen">
            <a:extLst>
              <a:ext uri="{FF2B5EF4-FFF2-40B4-BE49-F238E27FC236}">
                <a16:creationId xmlns:a16="http://schemas.microsoft.com/office/drawing/2014/main" id="{CF77CA0F-32B6-4B1A-BE57-42E7F33DC9C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5657" y="1691619"/>
            <a:ext cx="4262719" cy="261751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Rectángulo 11">
            <a:extLst>
              <a:ext uri="{FF2B5EF4-FFF2-40B4-BE49-F238E27FC236}">
                <a16:creationId xmlns:a16="http://schemas.microsoft.com/office/drawing/2014/main" id="{3AC26691-7A6C-4B99-85DA-825B2C9765B5}"/>
              </a:ext>
            </a:extLst>
          </p:cNvPr>
          <p:cNvSpPr/>
          <p:nvPr/>
        </p:nvSpPr>
        <p:spPr>
          <a:xfrm>
            <a:off x="4567867" y="4625065"/>
            <a:ext cx="4533680" cy="1015056"/>
          </a:xfrm>
          <a:prstGeom prst="rect">
            <a:avLst/>
          </a:prstGeom>
          <a:solidFill>
            <a:schemeClr val="accent6">
              <a:lumMod val="20000"/>
              <a:lumOff val="8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126900" defTabSz="342900">
              <a:lnSpc>
                <a:spcPct val="90000"/>
              </a:lnSpc>
              <a:spcBef>
                <a:spcPct val="20000"/>
              </a:spcBef>
              <a:buFont typeface="Arial" panose="020B0604020202020204" pitchFamily="34" charset="0"/>
              <a:buChar char="•"/>
              <a:defRPr/>
            </a:pPr>
            <a:r>
              <a:rPr lang="es-CL" sz="1200" dirty="0">
                <a:solidFill>
                  <a:schemeClr val="accent1"/>
                </a:solidFill>
                <a:latin typeface="Arial" charset="0"/>
                <a:ea typeface="Arial" charset="0"/>
                <a:cs typeface="Arial" charset="0"/>
              </a:rPr>
              <a:t>Segundo y tercer nivel, enfrentando al mar se ubican los espacios de trabajo</a:t>
            </a:r>
          </a:p>
          <a:p>
            <a:pPr marL="342900" indent="-126900" defTabSz="342900">
              <a:lnSpc>
                <a:spcPct val="90000"/>
              </a:lnSpc>
              <a:spcBef>
                <a:spcPct val="20000"/>
              </a:spcBef>
              <a:buFont typeface="Arial" panose="020B0604020202020204" pitchFamily="34" charset="0"/>
              <a:buChar char="•"/>
              <a:defRPr/>
            </a:pPr>
            <a:r>
              <a:rPr lang="es-CL" sz="1200" dirty="0">
                <a:solidFill>
                  <a:schemeClr val="accent1"/>
                </a:solidFill>
                <a:latin typeface="Arial" charset="0"/>
                <a:ea typeface="Arial" charset="0"/>
                <a:cs typeface="Arial" charset="0"/>
              </a:rPr>
              <a:t>Cuarto nivel y abierto a la terraza se ubican los espacios comunes casino y comedor de directorio. </a:t>
            </a:r>
          </a:p>
          <a:p>
            <a:pPr marL="342900" indent="-126900" defTabSz="342900">
              <a:lnSpc>
                <a:spcPct val="90000"/>
              </a:lnSpc>
              <a:spcBef>
                <a:spcPct val="20000"/>
              </a:spcBef>
              <a:buFont typeface="Arial" panose="020B0604020202020204" pitchFamily="34" charset="0"/>
              <a:buChar char="•"/>
              <a:defRPr/>
            </a:pPr>
            <a:r>
              <a:rPr lang="es-CL" sz="1200" dirty="0">
                <a:solidFill>
                  <a:schemeClr val="accent1"/>
                </a:solidFill>
                <a:latin typeface="Arial" charset="0"/>
                <a:ea typeface="Arial" charset="0"/>
                <a:cs typeface="Arial" charset="0"/>
              </a:rPr>
              <a:t>Este edificio tiene una superficie de 3.496 m2</a:t>
            </a:r>
            <a:r>
              <a:rPr lang="es-CL" sz="1125" dirty="0">
                <a:solidFill>
                  <a:schemeClr val="accent1"/>
                </a:solidFill>
                <a:latin typeface="Arial" charset="0"/>
                <a:ea typeface="Arial" charset="0"/>
                <a:cs typeface="Arial" charset="0"/>
              </a:rPr>
              <a:t>.</a:t>
            </a:r>
          </a:p>
        </p:txBody>
      </p:sp>
      <p:pic>
        <p:nvPicPr>
          <p:cNvPr id="13" name="10 Imagen">
            <a:extLst>
              <a:ext uri="{FF2B5EF4-FFF2-40B4-BE49-F238E27FC236}">
                <a16:creationId xmlns:a16="http://schemas.microsoft.com/office/drawing/2014/main" id="{85182B27-0714-46F6-9703-A805BA26884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12816" y="1691619"/>
            <a:ext cx="4495688" cy="261113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9E1D2625-0CE7-4427-A66F-9A4DE1339E40}"/>
              </a:ext>
            </a:extLst>
          </p:cNvPr>
          <p:cNvSpPr txBox="1"/>
          <p:nvPr/>
        </p:nvSpPr>
        <p:spPr>
          <a:xfrm>
            <a:off x="2267744" y="6021288"/>
            <a:ext cx="4262718" cy="369332"/>
          </a:xfrm>
          <a:prstGeom prst="rect">
            <a:avLst/>
          </a:prstGeom>
          <a:noFill/>
        </p:spPr>
        <p:txBody>
          <a:bodyPr wrap="square" rtlCol="0">
            <a:spAutoFit/>
          </a:bodyPr>
          <a:lstStyle/>
          <a:p>
            <a:r>
              <a:rPr lang="es-CL" dirty="0"/>
              <a:t>En construcción: $MM4.000</a:t>
            </a:r>
          </a:p>
        </p:txBody>
      </p:sp>
    </p:spTree>
    <p:extLst>
      <p:ext uri="{BB962C8B-B14F-4D97-AF65-F5344CB8AC3E}">
        <p14:creationId xmlns:p14="http://schemas.microsoft.com/office/powerpoint/2010/main" val="34963759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10A3C7-7897-49FF-86AC-9572A07864F7}"/>
              </a:ext>
            </a:extLst>
          </p:cNvPr>
          <p:cNvSpPr>
            <a:spLocks noGrp="1"/>
          </p:cNvSpPr>
          <p:nvPr>
            <p:ph type="title"/>
          </p:nvPr>
        </p:nvSpPr>
        <p:spPr>
          <a:xfrm>
            <a:off x="457200" y="331564"/>
            <a:ext cx="7467904" cy="649164"/>
          </a:xfrm>
        </p:spPr>
        <p:txBody>
          <a:bodyPr/>
          <a:lstStyle/>
          <a:p>
            <a:r>
              <a:rPr lang="es-CL" sz="3200" dirty="0"/>
              <a:t>Nuevo edificio institucional: PCE</a:t>
            </a:r>
            <a:endParaRPr lang="es-ES" sz="3200" dirty="0"/>
          </a:p>
        </p:txBody>
      </p:sp>
      <p:grpSp>
        <p:nvGrpSpPr>
          <p:cNvPr id="4" name="Grupo 3">
            <a:extLst>
              <a:ext uri="{FF2B5EF4-FFF2-40B4-BE49-F238E27FC236}">
                <a16:creationId xmlns:a16="http://schemas.microsoft.com/office/drawing/2014/main" id="{7B01E9B8-CFA6-4AA8-9207-48D10EFD2E24}"/>
              </a:ext>
            </a:extLst>
          </p:cNvPr>
          <p:cNvGrpSpPr/>
          <p:nvPr/>
        </p:nvGrpSpPr>
        <p:grpSpPr>
          <a:xfrm>
            <a:off x="1412362" y="1556792"/>
            <a:ext cx="6976062" cy="3744416"/>
            <a:chOff x="1115616" y="1561918"/>
            <a:chExt cx="9955640" cy="3728017"/>
          </a:xfrm>
        </p:grpSpPr>
        <p:pic>
          <p:nvPicPr>
            <p:cNvPr id="5" name="Imagen 4">
              <a:extLst>
                <a:ext uri="{FF2B5EF4-FFF2-40B4-BE49-F238E27FC236}">
                  <a16:creationId xmlns:a16="http://schemas.microsoft.com/office/drawing/2014/main" id="{5B4A0FAF-75E9-4C71-939E-51CEF0BB828D}"/>
                </a:ext>
              </a:extLst>
            </p:cNvPr>
            <p:cNvPicPr>
              <a:picLocks noChangeAspect="1"/>
            </p:cNvPicPr>
            <p:nvPr/>
          </p:nvPicPr>
          <p:blipFill>
            <a:blip r:embed="rId2"/>
            <a:stretch>
              <a:fillRect/>
            </a:stretch>
          </p:blipFill>
          <p:spPr>
            <a:xfrm>
              <a:off x="1115616" y="1561918"/>
              <a:ext cx="3292524" cy="3728017"/>
            </a:xfrm>
            <a:prstGeom prst="rect">
              <a:avLst/>
            </a:prstGeom>
          </p:spPr>
        </p:pic>
        <p:pic>
          <p:nvPicPr>
            <p:cNvPr id="6" name="Imagen 5">
              <a:extLst>
                <a:ext uri="{FF2B5EF4-FFF2-40B4-BE49-F238E27FC236}">
                  <a16:creationId xmlns:a16="http://schemas.microsoft.com/office/drawing/2014/main" id="{BBE87D29-A37F-4720-90CF-B3EC7409161F}"/>
                </a:ext>
              </a:extLst>
            </p:cNvPr>
            <p:cNvPicPr>
              <a:picLocks noChangeAspect="1"/>
            </p:cNvPicPr>
            <p:nvPr/>
          </p:nvPicPr>
          <p:blipFill>
            <a:blip r:embed="rId3"/>
            <a:stretch>
              <a:fillRect/>
            </a:stretch>
          </p:blipFill>
          <p:spPr>
            <a:xfrm>
              <a:off x="4886676" y="2592544"/>
              <a:ext cx="6184580" cy="1666766"/>
            </a:xfrm>
            <a:prstGeom prst="rect">
              <a:avLst/>
            </a:prstGeom>
          </p:spPr>
        </p:pic>
      </p:grpSp>
      <p:sp>
        <p:nvSpPr>
          <p:cNvPr id="3" name="CuadroTexto 2">
            <a:extLst>
              <a:ext uri="{FF2B5EF4-FFF2-40B4-BE49-F238E27FC236}">
                <a16:creationId xmlns:a16="http://schemas.microsoft.com/office/drawing/2014/main" id="{A31CF7F7-6281-4125-84C0-2EFA57C2E95D}"/>
              </a:ext>
            </a:extLst>
          </p:cNvPr>
          <p:cNvSpPr txBox="1"/>
          <p:nvPr/>
        </p:nvSpPr>
        <p:spPr>
          <a:xfrm>
            <a:off x="4788024" y="4437112"/>
            <a:ext cx="2808312" cy="369332"/>
          </a:xfrm>
          <a:prstGeom prst="rect">
            <a:avLst/>
          </a:prstGeom>
          <a:noFill/>
        </p:spPr>
        <p:txBody>
          <a:bodyPr wrap="square" rtlCol="0">
            <a:spAutoFit/>
          </a:bodyPr>
          <a:lstStyle/>
          <a:p>
            <a:r>
              <a:rPr lang="es-CL" dirty="0"/>
              <a:t>Elevación oriente</a:t>
            </a:r>
            <a:endParaRPr lang="es-ES" dirty="0"/>
          </a:p>
        </p:txBody>
      </p:sp>
      <p:sp>
        <p:nvSpPr>
          <p:cNvPr id="7" name="CuadroTexto 6">
            <a:extLst>
              <a:ext uri="{FF2B5EF4-FFF2-40B4-BE49-F238E27FC236}">
                <a16:creationId xmlns:a16="http://schemas.microsoft.com/office/drawing/2014/main" id="{29865743-D8AB-473E-BB49-BB71C061E7CA}"/>
              </a:ext>
            </a:extLst>
          </p:cNvPr>
          <p:cNvSpPr txBox="1"/>
          <p:nvPr/>
        </p:nvSpPr>
        <p:spPr>
          <a:xfrm>
            <a:off x="683568" y="5949280"/>
            <a:ext cx="2808312" cy="369332"/>
          </a:xfrm>
          <a:prstGeom prst="rect">
            <a:avLst/>
          </a:prstGeom>
          <a:noFill/>
        </p:spPr>
        <p:txBody>
          <a:bodyPr wrap="square" rtlCol="0">
            <a:spAutoFit/>
          </a:bodyPr>
          <a:lstStyle/>
          <a:p>
            <a:r>
              <a:rPr lang="es-CL" dirty="0"/>
              <a:t>Calle Alan </a:t>
            </a:r>
            <a:r>
              <a:rPr lang="es-CL" dirty="0" err="1"/>
              <a:t>Macowan</a:t>
            </a:r>
            <a:endParaRPr lang="es-ES" dirty="0"/>
          </a:p>
        </p:txBody>
      </p:sp>
      <p:cxnSp>
        <p:nvCxnSpPr>
          <p:cNvPr id="9" name="Conector recto de flecha 8">
            <a:extLst>
              <a:ext uri="{FF2B5EF4-FFF2-40B4-BE49-F238E27FC236}">
                <a16:creationId xmlns:a16="http://schemas.microsoft.com/office/drawing/2014/main" id="{29D1DC45-8297-450C-84D4-54DBB3AAAC47}"/>
              </a:ext>
            </a:extLst>
          </p:cNvPr>
          <p:cNvCxnSpPr>
            <a:cxnSpLocks/>
          </p:cNvCxnSpPr>
          <p:nvPr/>
        </p:nvCxnSpPr>
        <p:spPr>
          <a:xfrm flipV="1">
            <a:off x="1835696" y="3715281"/>
            <a:ext cx="72008" cy="223399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B1AE5C2E-8F78-4D83-8E6D-03F0FFE314BB}"/>
              </a:ext>
            </a:extLst>
          </p:cNvPr>
          <p:cNvSpPr txBox="1"/>
          <p:nvPr/>
        </p:nvSpPr>
        <p:spPr>
          <a:xfrm>
            <a:off x="5004048" y="1597442"/>
            <a:ext cx="4176464" cy="369332"/>
          </a:xfrm>
          <a:prstGeom prst="rect">
            <a:avLst/>
          </a:prstGeom>
          <a:noFill/>
        </p:spPr>
        <p:txBody>
          <a:bodyPr wrap="square" rtlCol="0">
            <a:spAutoFit/>
          </a:bodyPr>
          <a:lstStyle/>
          <a:p>
            <a:r>
              <a:rPr lang="es-CL" b="1" dirty="0"/>
              <a:t>Concesionario Puerto Central</a:t>
            </a:r>
            <a:endParaRPr lang="es-ES" b="1" dirty="0"/>
          </a:p>
        </p:txBody>
      </p:sp>
    </p:spTree>
    <p:extLst>
      <p:ext uri="{BB962C8B-B14F-4D97-AF65-F5344CB8AC3E}">
        <p14:creationId xmlns:p14="http://schemas.microsoft.com/office/powerpoint/2010/main" val="321020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835F170-7136-44D2-8771-A210CCECF717}"/>
              </a:ext>
            </a:extLst>
          </p:cNvPr>
          <p:cNvSpPr>
            <a:spLocks noGrp="1"/>
          </p:cNvSpPr>
          <p:nvPr>
            <p:ph type="title"/>
          </p:nvPr>
        </p:nvSpPr>
        <p:spPr>
          <a:xfrm>
            <a:off x="467544" y="691604"/>
            <a:ext cx="7467904" cy="649164"/>
          </a:xfrm>
        </p:spPr>
        <p:txBody>
          <a:bodyPr/>
          <a:lstStyle/>
          <a:p>
            <a:r>
              <a:rPr lang="es-CL" sz="3200" dirty="0"/>
              <a:t>Materias a tratar recomendadas por MTT Programa Desarrollo Logístico</a:t>
            </a:r>
          </a:p>
        </p:txBody>
      </p:sp>
      <p:pic>
        <p:nvPicPr>
          <p:cNvPr id="7" name="Imagen 6">
            <a:extLst>
              <a:ext uri="{FF2B5EF4-FFF2-40B4-BE49-F238E27FC236}">
                <a16:creationId xmlns:a16="http://schemas.microsoft.com/office/drawing/2014/main" id="{4A948885-DE9E-4D69-ADC8-8A01B7A9B7C8}"/>
              </a:ext>
            </a:extLst>
          </p:cNvPr>
          <p:cNvPicPr>
            <a:picLocks noChangeAspect="1"/>
          </p:cNvPicPr>
          <p:nvPr/>
        </p:nvPicPr>
        <p:blipFill>
          <a:blip r:embed="rId2"/>
          <a:stretch>
            <a:fillRect/>
          </a:stretch>
        </p:blipFill>
        <p:spPr>
          <a:xfrm>
            <a:off x="1060399" y="1628800"/>
            <a:ext cx="7023201" cy="4237087"/>
          </a:xfrm>
          <a:prstGeom prst="rect">
            <a:avLst/>
          </a:prstGeom>
        </p:spPr>
      </p:pic>
    </p:spTree>
    <p:extLst>
      <p:ext uri="{BB962C8B-B14F-4D97-AF65-F5344CB8AC3E}">
        <p14:creationId xmlns:p14="http://schemas.microsoft.com/office/powerpoint/2010/main" val="34199837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10A3C7-7897-49FF-86AC-9572A07864F7}"/>
              </a:ext>
            </a:extLst>
          </p:cNvPr>
          <p:cNvSpPr>
            <a:spLocks noGrp="1"/>
          </p:cNvSpPr>
          <p:nvPr>
            <p:ph type="title"/>
          </p:nvPr>
        </p:nvSpPr>
        <p:spPr>
          <a:xfrm>
            <a:off x="457200" y="331564"/>
            <a:ext cx="7467904" cy="649164"/>
          </a:xfrm>
        </p:spPr>
        <p:txBody>
          <a:bodyPr/>
          <a:lstStyle/>
          <a:p>
            <a:r>
              <a:rPr lang="es-ES" sz="3200" dirty="0"/>
              <a:t>Borde Costero: Estero El Sauce actual</a:t>
            </a:r>
          </a:p>
        </p:txBody>
      </p:sp>
      <p:pic>
        <p:nvPicPr>
          <p:cNvPr id="10" name="Imagen 9">
            <a:extLst>
              <a:ext uri="{FF2B5EF4-FFF2-40B4-BE49-F238E27FC236}">
                <a16:creationId xmlns:a16="http://schemas.microsoft.com/office/drawing/2014/main" id="{547A7B96-D7EB-4EF3-9542-5136BA97BB36}"/>
              </a:ext>
            </a:extLst>
          </p:cNvPr>
          <p:cNvPicPr>
            <a:picLocks noChangeAspect="1"/>
          </p:cNvPicPr>
          <p:nvPr/>
        </p:nvPicPr>
        <p:blipFill>
          <a:blip r:embed="rId2"/>
          <a:stretch>
            <a:fillRect/>
          </a:stretch>
        </p:blipFill>
        <p:spPr>
          <a:xfrm>
            <a:off x="275585" y="2081126"/>
            <a:ext cx="5787800" cy="3858533"/>
          </a:xfrm>
          <a:prstGeom prst="rect">
            <a:avLst/>
          </a:prstGeom>
        </p:spPr>
      </p:pic>
      <p:sp>
        <p:nvSpPr>
          <p:cNvPr id="11" name="CuadroTexto 10">
            <a:extLst>
              <a:ext uri="{FF2B5EF4-FFF2-40B4-BE49-F238E27FC236}">
                <a16:creationId xmlns:a16="http://schemas.microsoft.com/office/drawing/2014/main" id="{DD633C65-2092-4E6B-B534-71E9E9A40D44}"/>
              </a:ext>
            </a:extLst>
          </p:cNvPr>
          <p:cNvSpPr txBox="1"/>
          <p:nvPr/>
        </p:nvSpPr>
        <p:spPr>
          <a:xfrm>
            <a:off x="6444156" y="3652605"/>
            <a:ext cx="2207044" cy="577073"/>
          </a:xfrm>
          <a:prstGeom prst="rect">
            <a:avLst/>
          </a:prstGeom>
          <a:noFill/>
        </p:spPr>
        <p:txBody>
          <a:bodyPr wrap="square" lIns="91432" tIns="45716" rIns="91432" bIns="45716" rtlCol="0">
            <a:spAutoFit/>
          </a:bodyPr>
          <a:lstStyle/>
          <a:p>
            <a:pPr algn="ctr"/>
            <a:r>
              <a:rPr lang="es-CL" sz="1050" b="1" dirty="0">
                <a:solidFill>
                  <a:schemeClr val="bg2">
                    <a:lumMod val="25000"/>
                  </a:schemeClr>
                </a:solidFill>
                <a:latin typeface="Arial"/>
                <a:cs typeface="Arial"/>
              </a:rPr>
              <a:t>Caleta de pescadores </a:t>
            </a:r>
          </a:p>
          <a:p>
            <a:pPr algn="ctr"/>
            <a:r>
              <a:rPr lang="es-CL" sz="1050" b="1" dirty="0">
                <a:solidFill>
                  <a:schemeClr val="bg2">
                    <a:lumMod val="25000"/>
                  </a:schemeClr>
                </a:solidFill>
                <a:latin typeface="Arial"/>
                <a:cs typeface="Arial"/>
              </a:rPr>
              <a:t>Boca del Maipo.</a:t>
            </a:r>
          </a:p>
          <a:p>
            <a:pPr marL="214313" indent="-214313" algn="just">
              <a:buFont typeface="Arial" panose="020B0604020202020204" pitchFamily="34" charset="0"/>
              <a:buChar char="•"/>
            </a:pPr>
            <a:endParaRPr lang="es-CL" sz="1050" dirty="0">
              <a:solidFill>
                <a:schemeClr val="bg2">
                  <a:lumMod val="25000"/>
                </a:schemeClr>
              </a:solidFill>
              <a:latin typeface="Arial"/>
              <a:cs typeface="Arial"/>
            </a:endParaRPr>
          </a:p>
        </p:txBody>
      </p:sp>
    </p:spTree>
    <p:extLst>
      <p:ext uri="{BB962C8B-B14F-4D97-AF65-F5344CB8AC3E}">
        <p14:creationId xmlns:p14="http://schemas.microsoft.com/office/powerpoint/2010/main" val="22677497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10A3C7-7897-49FF-86AC-9572A07864F7}"/>
              </a:ext>
            </a:extLst>
          </p:cNvPr>
          <p:cNvSpPr>
            <a:spLocks noGrp="1"/>
          </p:cNvSpPr>
          <p:nvPr>
            <p:ph type="title"/>
          </p:nvPr>
        </p:nvSpPr>
        <p:spPr>
          <a:xfrm>
            <a:off x="457200" y="331564"/>
            <a:ext cx="7467904" cy="649164"/>
          </a:xfrm>
        </p:spPr>
        <p:txBody>
          <a:bodyPr/>
          <a:lstStyle/>
          <a:p>
            <a:r>
              <a:rPr lang="es-ES" sz="3200" dirty="0"/>
              <a:t>Borde Costero: Proyecto Estero El Sauce</a:t>
            </a:r>
          </a:p>
        </p:txBody>
      </p:sp>
      <p:sp>
        <p:nvSpPr>
          <p:cNvPr id="5" name="CuadroTexto 4">
            <a:extLst>
              <a:ext uri="{FF2B5EF4-FFF2-40B4-BE49-F238E27FC236}">
                <a16:creationId xmlns:a16="http://schemas.microsoft.com/office/drawing/2014/main" id="{97610144-50C9-4A40-BD30-7E849C399D83}"/>
              </a:ext>
            </a:extLst>
          </p:cNvPr>
          <p:cNvSpPr txBox="1"/>
          <p:nvPr/>
        </p:nvSpPr>
        <p:spPr>
          <a:xfrm>
            <a:off x="6685436" y="3652605"/>
            <a:ext cx="2207044" cy="577073"/>
          </a:xfrm>
          <a:prstGeom prst="rect">
            <a:avLst/>
          </a:prstGeom>
          <a:noFill/>
        </p:spPr>
        <p:txBody>
          <a:bodyPr wrap="square" lIns="91432" tIns="45716" rIns="91432" bIns="45716" rtlCol="0">
            <a:spAutoFit/>
          </a:bodyPr>
          <a:lstStyle/>
          <a:p>
            <a:pPr algn="ctr"/>
            <a:r>
              <a:rPr lang="es-CL" sz="1050" b="1" dirty="0">
                <a:solidFill>
                  <a:schemeClr val="bg2">
                    <a:lumMod val="25000"/>
                  </a:schemeClr>
                </a:solidFill>
                <a:latin typeface="Arial"/>
                <a:cs typeface="Arial"/>
              </a:rPr>
              <a:t>Caleta de pescadores </a:t>
            </a:r>
          </a:p>
          <a:p>
            <a:pPr algn="ctr"/>
            <a:r>
              <a:rPr lang="es-CL" sz="1050" b="1" dirty="0">
                <a:solidFill>
                  <a:schemeClr val="bg2">
                    <a:lumMod val="25000"/>
                  </a:schemeClr>
                </a:solidFill>
                <a:latin typeface="Arial"/>
                <a:cs typeface="Arial"/>
              </a:rPr>
              <a:t>Boca del Maipo.</a:t>
            </a:r>
          </a:p>
          <a:p>
            <a:pPr marL="214313" indent="-214313" algn="just">
              <a:buFont typeface="Arial" panose="020B0604020202020204" pitchFamily="34" charset="0"/>
              <a:buChar char="•"/>
            </a:pPr>
            <a:endParaRPr lang="es-CL" sz="1050" dirty="0">
              <a:solidFill>
                <a:schemeClr val="bg2">
                  <a:lumMod val="25000"/>
                </a:schemeClr>
              </a:solidFill>
              <a:latin typeface="Arial"/>
              <a:cs typeface="Arial"/>
            </a:endParaRPr>
          </a:p>
        </p:txBody>
      </p:sp>
      <p:pic>
        <p:nvPicPr>
          <p:cNvPr id="6" name="Imagen 5">
            <a:extLst>
              <a:ext uri="{FF2B5EF4-FFF2-40B4-BE49-F238E27FC236}">
                <a16:creationId xmlns:a16="http://schemas.microsoft.com/office/drawing/2014/main" id="{2B652742-5FAC-4136-A764-7C1AB0BA7FCB}"/>
              </a:ext>
            </a:extLst>
          </p:cNvPr>
          <p:cNvPicPr>
            <a:picLocks noChangeAspect="1"/>
          </p:cNvPicPr>
          <p:nvPr/>
        </p:nvPicPr>
        <p:blipFill>
          <a:blip r:embed="rId2"/>
          <a:stretch>
            <a:fillRect/>
          </a:stretch>
        </p:blipFill>
        <p:spPr>
          <a:xfrm>
            <a:off x="516865" y="2180184"/>
            <a:ext cx="6310460" cy="3673316"/>
          </a:xfrm>
          <a:prstGeom prst="rect">
            <a:avLst/>
          </a:prstGeom>
        </p:spPr>
      </p:pic>
    </p:spTree>
    <p:extLst>
      <p:ext uri="{BB962C8B-B14F-4D97-AF65-F5344CB8AC3E}">
        <p14:creationId xmlns:p14="http://schemas.microsoft.com/office/powerpoint/2010/main" val="692598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6B578D-CD68-47B6-97E2-78D5F556198D}"/>
              </a:ext>
            </a:extLst>
          </p:cNvPr>
          <p:cNvSpPr>
            <a:spLocks noGrp="1"/>
          </p:cNvSpPr>
          <p:nvPr>
            <p:ph type="title"/>
          </p:nvPr>
        </p:nvSpPr>
        <p:spPr/>
        <p:txBody>
          <a:bodyPr/>
          <a:lstStyle/>
          <a:p>
            <a:r>
              <a:rPr lang="es-CL" dirty="0"/>
              <a:t>6. Plan regulador comunal: sector nuevo acceso.</a:t>
            </a:r>
          </a:p>
        </p:txBody>
      </p:sp>
    </p:spTree>
    <p:extLst>
      <p:ext uri="{BB962C8B-B14F-4D97-AF65-F5344CB8AC3E}">
        <p14:creationId xmlns:p14="http://schemas.microsoft.com/office/powerpoint/2010/main" val="38913256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DE5ADB4E-B571-497A-A53B-5755921C717D}"/>
              </a:ext>
            </a:extLst>
          </p:cNvPr>
          <p:cNvSpPr>
            <a:spLocks noGrp="1"/>
          </p:cNvSpPr>
          <p:nvPr>
            <p:ph type="title"/>
          </p:nvPr>
        </p:nvSpPr>
        <p:spPr/>
        <p:txBody>
          <a:bodyPr/>
          <a:lstStyle/>
          <a:p>
            <a:r>
              <a:rPr lang="es-CL" sz="3200" dirty="0"/>
              <a:t>Plan Regulador Comunal</a:t>
            </a:r>
          </a:p>
        </p:txBody>
      </p:sp>
      <p:sp>
        <p:nvSpPr>
          <p:cNvPr id="6" name="Marcador de contenido 5">
            <a:extLst>
              <a:ext uri="{FF2B5EF4-FFF2-40B4-BE49-F238E27FC236}">
                <a16:creationId xmlns:a16="http://schemas.microsoft.com/office/drawing/2014/main" id="{D6FB9CF0-58F1-4452-AB66-D898C0CB0AF7}"/>
              </a:ext>
            </a:extLst>
          </p:cNvPr>
          <p:cNvSpPr>
            <a:spLocks noGrp="1"/>
          </p:cNvSpPr>
          <p:nvPr>
            <p:ph idx="1"/>
          </p:nvPr>
        </p:nvSpPr>
        <p:spPr/>
        <p:txBody>
          <a:bodyPr/>
          <a:lstStyle/>
          <a:p>
            <a:pPr algn="just"/>
            <a:r>
              <a:rPr lang="es-CL" dirty="0"/>
              <a:t>En estudio por IMSA “</a:t>
            </a:r>
            <a:r>
              <a:rPr lang="es-ES" dirty="0"/>
              <a:t>Modificación Global PRC: Estudio Análisis Operacional, Diagnóstico y Proposición para modificar el Plan Regulador Comunal de San Antonio 2006”</a:t>
            </a:r>
          </a:p>
          <a:p>
            <a:endParaRPr lang="es-ES" dirty="0"/>
          </a:p>
          <a:p>
            <a:r>
              <a:rPr lang="es-ES" dirty="0"/>
              <a:t>Área de evaluación sector norte nuevo acceso a Puerto ¿logístico y habitacional?</a:t>
            </a:r>
            <a:endParaRPr lang="es-CL" dirty="0"/>
          </a:p>
        </p:txBody>
      </p:sp>
      <p:pic>
        <p:nvPicPr>
          <p:cNvPr id="8" name="Imagen 7">
            <a:extLst>
              <a:ext uri="{FF2B5EF4-FFF2-40B4-BE49-F238E27FC236}">
                <a16:creationId xmlns:a16="http://schemas.microsoft.com/office/drawing/2014/main" id="{72267EB9-60F4-4FEB-8F1D-33C4DD1FF7FA}"/>
              </a:ext>
            </a:extLst>
          </p:cNvPr>
          <p:cNvPicPr>
            <a:picLocks noChangeAspect="1"/>
          </p:cNvPicPr>
          <p:nvPr/>
        </p:nvPicPr>
        <p:blipFill>
          <a:blip r:embed="rId2"/>
          <a:stretch>
            <a:fillRect/>
          </a:stretch>
        </p:blipFill>
        <p:spPr>
          <a:xfrm>
            <a:off x="2787588" y="3284984"/>
            <a:ext cx="3568823" cy="3236590"/>
          </a:xfrm>
          <a:prstGeom prst="rect">
            <a:avLst/>
          </a:prstGeom>
        </p:spPr>
      </p:pic>
      <p:sp>
        <p:nvSpPr>
          <p:cNvPr id="9" name="Elipse 8">
            <a:extLst>
              <a:ext uri="{FF2B5EF4-FFF2-40B4-BE49-F238E27FC236}">
                <a16:creationId xmlns:a16="http://schemas.microsoft.com/office/drawing/2014/main" id="{4F295379-5384-4EE4-82F5-6384E61A11DA}"/>
              </a:ext>
            </a:extLst>
          </p:cNvPr>
          <p:cNvSpPr/>
          <p:nvPr/>
        </p:nvSpPr>
        <p:spPr>
          <a:xfrm rot="19223658">
            <a:off x="5220071" y="4725144"/>
            <a:ext cx="432048" cy="178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CuadroTexto 9">
            <a:extLst>
              <a:ext uri="{FF2B5EF4-FFF2-40B4-BE49-F238E27FC236}">
                <a16:creationId xmlns:a16="http://schemas.microsoft.com/office/drawing/2014/main" id="{66CB3177-3BBC-4DD6-AA24-0CA3D0ED9F27}"/>
              </a:ext>
            </a:extLst>
          </p:cNvPr>
          <p:cNvSpPr txBox="1"/>
          <p:nvPr/>
        </p:nvSpPr>
        <p:spPr>
          <a:xfrm>
            <a:off x="7039371" y="4906034"/>
            <a:ext cx="1647428" cy="646331"/>
          </a:xfrm>
          <a:prstGeom prst="rect">
            <a:avLst/>
          </a:prstGeom>
          <a:noFill/>
        </p:spPr>
        <p:txBody>
          <a:bodyPr wrap="square" rtlCol="0">
            <a:spAutoFit/>
          </a:bodyPr>
          <a:lstStyle/>
          <a:p>
            <a:r>
              <a:rPr lang="es-CL" dirty="0"/>
              <a:t>Actual Sector Logístico</a:t>
            </a:r>
          </a:p>
        </p:txBody>
      </p:sp>
      <p:cxnSp>
        <p:nvCxnSpPr>
          <p:cNvPr id="12" name="Conector recto de flecha 11">
            <a:extLst>
              <a:ext uri="{FF2B5EF4-FFF2-40B4-BE49-F238E27FC236}">
                <a16:creationId xmlns:a16="http://schemas.microsoft.com/office/drawing/2014/main" id="{9362A63F-C7F4-4AB3-BD8E-CA3E11C7149A}"/>
              </a:ext>
            </a:extLst>
          </p:cNvPr>
          <p:cNvCxnSpPr/>
          <p:nvPr/>
        </p:nvCxnSpPr>
        <p:spPr>
          <a:xfrm flipH="1">
            <a:off x="5456310" y="5257800"/>
            <a:ext cx="1800201" cy="14401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D4C3B2EF-BD38-4620-B68A-F9C6BBB3F87B}"/>
              </a:ext>
            </a:extLst>
          </p:cNvPr>
          <p:cNvCxnSpPr/>
          <p:nvPr/>
        </p:nvCxnSpPr>
        <p:spPr>
          <a:xfrm flipH="1">
            <a:off x="5580112" y="3140968"/>
            <a:ext cx="1152128" cy="136815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36103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410188-41D6-4316-8B9E-31F0E70FD9E2}"/>
              </a:ext>
            </a:extLst>
          </p:cNvPr>
          <p:cNvSpPr>
            <a:spLocks noGrp="1"/>
          </p:cNvSpPr>
          <p:nvPr>
            <p:ph type="title"/>
          </p:nvPr>
        </p:nvSpPr>
        <p:spPr/>
        <p:txBody>
          <a:bodyPr/>
          <a:lstStyle/>
          <a:p>
            <a:r>
              <a:rPr lang="es-CL" dirty="0"/>
              <a:t>7. Diálogo con LA comunidad</a:t>
            </a:r>
          </a:p>
        </p:txBody>
      </p:sp>
    </p:spTree>
    <p:extLst>
      <p:ext uri="{BB962C8B-B14F-4D97-AF65-F5344CB8AC3E}">
        <p14:creationId xmlns:p14="http://schemas.microsoft.com/office/powerpoint/2010/main" val="38110136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1">
            <a:extLst>
              <a:ext uri="{FF2B5EF4-FFF2-40B4-BE49-F238E27FC236}">
                <a16:creationId xmlns:a16="http://schemas.microsoft.com/office/drawing/2014/main" id="{597D9BA4-77B9-437B-B637-DA5A545A0CC9}"/>
              </a:ext>
            </a:extLst>
          </p:cNvPr>
          <p:cNvPicPr/>
          <p:nvPr/>
        </p:nvPicPr>
        <p:blipFill rotWithShape="1">
          <a:blip r:embed="rId2" cstate="print">
            <a:extLst>
              <a:ext uri="{28A0092B-C50C-407E-A947-70E740481C1C}">
                <a14:useLocalDpi xmlns:a14="http://schemas.microsoft.com/office/drawing/2010/main" val="0"/>
              </a:ext>
            </a:extLst>
          </a:blip>
          <a:srcRect t="6046" b="25904"/>
          <a:stretch/>
        </p:blipFill>
        <p:spPr>
          <a:xfrm>
            <a:off x="20" y="10"/>
            <a:ext cx="9143980" cy="4666928"/>
          </a:xfrm>
          <a:prstGeom prst="rect">
            <a:avLst/>
          </a:prstGeom>
        </p:spPr>
      </p:pic>
      <p:pic>
        <p:nvPicPr>
          <p:cNvPr id="17" name="Picture 12">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 name="Oval 14">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00" y="4388303"/>
            <a:ext cx="618067"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ítulo 4">
            <a:extLst>
              <a:ext uri="{FF2B5EF4-FFF2-40B4-BE49-F238E27FC236}">
                <a16:creationId xmlns:a16="http://schemas.microsoft.com/office/drawing/2014/main" id="{15C534BC-52A7-4C26-AA64-A1F5E3BAA060}"/>
              </a:ext>
            </a:extLst>
          </p:cNvPr>
          <p:cNvSpPr>
            <a:spLocks noGrp="1"/>
          </p:cNvSpPr>
          <p:nvPr>
            <p:ph type="title"/>
          </p:nvPr>
        </p:nvSpPr>
        <p:spPr>
          <a:xfrm>
            <a:off x="5436096" y="3989159"/>
            <a:ext cx="3528391" cy="1509931"/>
          </a:xfrm>
        </p:spPr>
        <p:txBody>
          <a:bodyPr vert="horz" lIns="91440" tIns="45720" rIns="91440" bIns="45720" rtlCol="0" anchor="ctr">
            <a:normAutofit/>
          </a:bodyPr>
          <a:lstStyle/>
          <a:p>
            <a:pPr algn="l">
              <a:lnSpc>
                <a:spcPct val="90000"/>
              </a:lnSpc>
            </a:pPr>
            <a:r>
              <a:rPr lang="en-US" sz="3000" dirty="0" err="1">
                <a:solidFill>
                  <a:srgbClr val="000000"/>
                </a:solidFill>
              </a:rPr>
              <a:t>Diálogo</a:t>
            </a:r>
            <a:r>
              <a:rPr lang="en-US" sz="3000" dirty="0">
                <a:solidFill>
                  <a:srgbClr val="000000"/>
                </a:solidFill>
              </a:rPr>
              <a:t> con la </a:t>
            </a:r>
            <a:r>
              <a:rPr lang="en-US" sz="3000" dirty="0" err="1">
                <a:solidFill>
                  <a:srgbClr val="000000"/>
                </a:solidFill>
              </a:rPr>
              <a:t>Comunidad</a:t>
            </a:r>
            <a:endParaRPr lang="en-US" sz="3000" dirty="0">
              <a:solidFill>
                <a:srgbClr val="000000"/>
              </a:solidFill>
            </a:endParaRPr>
          </a:p>
        </p:txBody>
      </p:sp>
      <p:sp>
        <p:nvSpPr>
          <p:cNvPr id="6" name="Marcador de contenido 5">
            <a:extLst>
              <a:ext uri="{FF2B5EF4-FFF2-40B4-BE49-F238E27FC236}">
                <a16:creationId xmlns:a16="http://schemas.microsoft.com/office/drawing/2014/main" id="{14F411ED-4A18-49A9-B287-F15F773576AD}"/>
              </a:ext>
            </a:extLst>
          </p:cNvPr>
          <p:cNvSpPr>
            <a:spLocks noGrp="1"/>
          </p:cNvSpPr>
          <p:nvPr>
            <p:ph idx="1"/>
          </p:nvPr>
        </p:nvSpPr>
        <p:spPr>
          <a:xfrm>
            <a:off x="5076056" y="5229200"/>
            <a:ext cx="3694808" cy="1509935"/>
          </a:xfrm>
        </p:spPr>
        <p:txBody>
          <a:bodyPr vert="horz" lIns="91440" tIns="45720" rIns="91440" bIns="45720" rtlCol="0" anchor="ctr">
            <a:normAutofit/>
          </a:bodyPr>
          <a:lstStyle/>
          <a:p>
            <a:pPr indent="-228600">
              <a:lnSpc>
                <a:spcPct val="90000"/>
              </a:lnSpc>
            </a:pPr>
            <a:r>
              <a:rPr lang="en-US" sz="1200" dirty="0" err="1">
                <a:solidFill>
                  <a:srgbClr val="000000"/>
                </a:solidFill>
              </a:rPr>
              <a:t>Empresa</a:t>
            </a:r>
            <a:r>
              <a:rPr lang="en-US" sz="1200" dirty="0">
                <a:solidFill>
                  <a:srgbClr val="000000"/>
                </a:solidFill>
              </a:rPr>
              <a:t> </a:t>
            </a:r>
            <a:r>
              <a:rPr lang="en-US" sz="1200" dirty="0" err="1">
                <a:solidFill>
                  <a:srgbClr val="000000"/>
                </a:solidFill>
              </a:rPr>
              <a:t>han</a:t>
            </a:r>
            <a:r>
              <a:rPr lang="en-US" sz="1200" dirty="0">
                <a:solidFill>
                  <a:srgbClr val="000000"/>
                </a:solidFill>
              </a:rPr>
              <a:t> </a:t>
            </a:r>
            <a:r>
              <a:rPr lang="en-US" sz="1200" dirty="0" err="1">
                <a:solidFill>
                  <a:srgbClr val="000000"/>
                </a:solidFill>
              </a:rPr>
              <a:t>efectuado</a:t>
            </a:r>
            <a:r>
              <a:rPr lang="en-US" sz="1200" dirty="0">
                <a:solidFill>
                  <a:srgbClr val="000000"/>
                </a:solidFill>
              </a:rPr>
              <a:t> </a:t>
            </a:r>
            <a:r>
              <a:rPr lang="en-US" sz="1200" dirty="0" err="1">
                <a:solidFill>
                  <a:srgbClr val="000000"/>
                </a:solidFill>
              </a:rPr>
              <a:t>procesos</a:t>
            </a:r>
            <a:r>
              <a:rPr lang="en-US" sz="1200" dirty="0">
                <a:solidFill>
                  <a:srgbClr val="000000"/>
                </a:solidFill>
              </a:rPr>
              <a:t> </a:t>
            </a:r>
            <a:r>
              <a:rPr lang="en-US" sz="1200" dirty="0" err="1">
                <a:solidFill>
                  <a:srgbClr val="000000"/>
                </a:solidFill>
              </a:rPr>
              <a:t>participativos</a:t>
            </a:r>
            <a:r>
              <a:rPr lang="en-US" sz="1200" dirty="0">
                <a:solidFill>
                  <a:srgbClr val="000000"/>
                </a:solidFill>
              </a:rPr>
              <a:t> </a:t>
            </a:r>
            <a:r>
              <a:rPr lang="en-US" sz="1200" dirty="0" err="1">
                <a:solidFill>
                  <a:srgbClr val="000000"/>
                </a:solidFill>
              </a:rPr>
              <a:t>anticipados</a:t>
            </a:r>
            <a:r>
              <a:rPr lang="en-US" sz="1200" dirty="0">
                <a:solidFill>
                  <a:srgbClr val="000000"/>
                </a:solidFill>
              </a:rPr>
              <a:t> </a:t>
            </a:r>
            <a:r>
              <a:rPr lang="en-US" sz="1200" dirty="0" err="1">
                <a:solidFill>
                  <a:srgbClr val="000000"/>
                </a:solidFill>
              </a:rPr>
              <a:t>en</a:t>
            </a:r>
            <a:r>
              <a:rPr lang="en-US" sz="1200" dirty="0">
                <a:solidFill>
                  <a:srgbClr val="000000"/>
                </a:solidFill>
              </a:rPr>
              <a:t> </a:t>
            </a:r>
            <a:r>
              <a:rPr lang="en-US" sz="1200" dirty="0" err="1">
                <a:solidFill>
                  <a:srgbClr val="000000"/>
                </a:solidFill>
              </a:rPr>
              <a:t>Estudios</a:t>
            </a:r>
            <a:r>
              <a:rPr lang="en-US" sz="1200" dirty="0">
                <a:solidFill>
                  <a:srgbClr val="000000"/>
                </a:solidFill>
              </a:rPr>
              <a:t> </a:t>
            </a:r>
            <a:r>
              <a:rPr lang="en-US" sz="1200" dirty="0" err="1">
                <a:solidFill>
                  <a:srgbClr val="000000"/>
                </a:solidFill>
              </a:rPr>
              <a:t>Ambientales</a:t>
            </a:r>
            <a:r>
              <a:rPr lang="en-US" sz="1200" dirty="0">
                <a:solidFill>
                  <a:srgbClr val="000000"/>
                </a:solidFill>
              </a:rPr>
              <a:t>. </a:t>
            </a:r>
            <a:r>
              <a:rPr lang="en-US" sz="1200" dirty="0" err="1">
                <a:solidFill>
                  <a:srgbClr val="000000"/>
                </a:solidFill>
              </a:rPr>
              <a:t>Además</a:t>
            </a:r>
            <a:r>
              <a:rPr lang="en-US" sz="1200" dirty="0">
                <a:solidFill>
                  <a:srgbClr val="000000"/>
                </a:solidFill>
              </a:rPr>
              <a:t> de las </a:t>
            </a:r>
            <a:r>
              <a:rPr lang="en-US" sz="1200" dirty="0" err="1">
                <a:solidFill>
                  <a:srgbClr val="000000"/>
                </a:solidFill>
              </a:rPr>
              <a:t>instancias</a:t>
            </a:r>
            <a:r>
              <a:rPr lang="en-US" sz="1200" dirty="0">
                <a:solidFill>
                  <a:srgbClr val="000000"/>
                </a:solidFill>
              </a:rPr>
              <a:t> </a:t>
            </a:r>
            <a:r>
              <a:rPr lang="en-US" sz="1200" dirty="0" err="1">
                <a:solidFill>
                  <a:srgbClr val="000000"/>
                </a:solidFill>
              </a:rPr>
              <a:t>obligatorias</a:t>
            </a:r>
            <a:endParaRPr lang="en-US" sz="1200" dirty="0">
              <a:solidFill>
                <a:srgbClr val="000000"/>
              </a:solidFill>
            </a:endParaRPr>
          </a:p>
          <a:p>
            <a:pPr indent="-228600">
              <a:lnSpc>
                <a:spcPct val="90000"/>
              </a:lnSpc>
            </a:pPr>
            <a:r>
              <a:rPr lang="en-US" sz="1200" dirty="0" err="1">
                <a:solidFill>
                  <a:srgbClr val="000000"/>
                </a:solidFill>
              </a:rPr>
              <a:t>Empresa</a:t>
            </a:r>
            <a:r>
              <a:rPr lang="en-US" sz="1200" dirty="0">
                <a:solidFill>
                  <a:srgbClr val="000000"/>
                </a:solidFill>
              </a:rPr>
              <a:t> </a:t>
            </a:r>
            <a:r>
              <a:rPr lang="en-US" sz="1200" dirty="0" err="1">
                <a:solidFill>
                  <a:srgbClr val="000000"/>
                </a:solidFill>
              </a:rPr>
              <a:t>tienen</a:t>
            </a:r>
            <a:r>
              <a:rPr lang="en-US" sz="1200" dirty="0">
                <a:solidFill>
                  <a:srgbClr val="000000"/>
                </a:solidFill>
              </a:rPr>
              <a:t> </a:t>
            </a:r>
            <a:r>
              <a:rPr lang="en-US" sz="1200" dirty="0" err="1">
                <a:solidFill>
                  <a:srgbClr val="000000"/>
                </a:solidFill>
              </a:rPr>
              <a:t>permanente</a:t>
            </a:r>
            <a:r>
              <a:rPr lang="en-US" sz="1200" dirty="0">
                <a:solidFill>
                  <a:srgbClr val="000000"/>
                </a:solidFill>
              </a:rPr>
              <a:t> </a:t>
            </a:r>
            <a:r>
              <a:rPr lang="en-US" sz="1200" dirty="0" err="1">
                <a:solidFill>
                  <a:srgbClr val="000000"/>
                </a:solidFill>
              </a:rPr>
              <a:t>acercamiento</a:t>
            </a:r>
            <a:r>
              <a:rPr lang="en-US" sz="1200" dirty="0">
                <a:solidFill>
                  <a:srgbClr val="000000"/>
                </a:solidFill>
              </a:rPr>
              <a:t> con </a:t>
            </a:r>
            <a:r>
              <a:rPr lang="en-US" sz="1200" dirty="0" err="1">
                <a:solidFill>
                  <a:srgbClr val="000000"/>
                </a:solidFill>
              </a:rPr>
              <a:t>comunidades</a:t>
            </a:r>
            <a:r>
              <a:rPr lang="en-US" sz="1200" dirty="0">
                <a:solidFill>
                  <a:srgbClr val="000000"/>
                </a:solidFill>
              </a:rPr>
              <a:t> </a:t>
            </a:r>
            <a:r>
              <a:rPr lang="en-US" sz="1200" dirty="0" err="1">
                <a:solidFill>
                  <a:srgbClr val="000000"/>
                </a:solidFill>
              </a:rPr>
              <a:t>en</a:t>
            </a:r>
            <a:r>
              <a:rPr lang="en-US" sz="1200" dirty="0">
                <a:solidFill>
                  <a:srgbClr val="000000"/>
                </a:solidFill>
              </a:rPr>
              <a:t> </a:t>
            </a:r>
            <a:r>
              <a:rPr lang="en-US" sz="1200" dirty="0" err="1">
                <a:solidFill>
                  <a:srgbClr val="000000"/>
                </a:solidFill>
              </a:rPr>
              <a:t>materias</a:t>
            </a:r>
            <a:r>
              <a:rPr lang="en-US" sz="1200" dirty="0">
                <a:solidFill>
                  <a:srgbClr val="000000"/>
                </a:solidFill>
              </a:rPr>
              <a:t> </a:t>
            </a:r>
            <a:r>
              <a:rPr lang="en-US" sz="1200" dirty="0" err="1">
                <a:solidFill>
                  <a:srgbClr val="000000"/>
                </a:solidFill>
              </a:rPr>
              <a:t>portuarias</a:t>
            </a:r>
            <a:r>
              <a:rPr lang="en-US" sz="1200" dirty="0">
                <a:solidFill>
                  <a:srgbClr val="000000"/>
                </a:solidFill>
              </a:rPr>
              <a:t>.</a:t>
            </a:r>
          </a:p>
          <a:p>
            <a:pPr indent="-228600">
              <a:lnSpc>
                <a:spcPct val="90000"/>
              </a:lnSpc>
            </a:pPr>
            <a:r>
              <a:rPr lang="en-US" sz="1200" dirty="0" err="1">
                <a:solidFill>
                  <a:srgbClr val="000000"/>
                </a:solidFill>
              </a:rPr>
              <a:t>Proyectos</a:t>
            </a:r>
            <a:r>
              <a:rPr lang="en-US" sz="1200" dirty="0">
                <a:solidFill>
                  <a:srgbClr val="000000"/>
                </a:solidFill>
              </a:rPr>
              <a:t> de valor </a:t>
            </a:r>
            <a:r>
              <a:rPr lang="en-US" sz="1200" dirty="0" err="1">
                <a:solidFill>
                  <a:srgbClr val="000000"/>
                </a:solidFill>
              </a:rPr>
              <a:t>compartido</a:t>
            </a:r>
            <a:r>
              <a:rPr lang="en-US" sz="1200" dirty="0">
                <a:solidFill>
                  <a:srgbClr val="000000"/>
                </a:solidFill>
              </a:rPr>
              <a:t> </a:t>
            </a:r>
            <a:r>
              <a:rPr lang="en-US" sz="1200" dirty="0" err="1">
                <a:solidFill>
                  <a:srgbClr val="000000"/>
                </a:solidFill>
              </a:rPr>
              <a:t>en</a:t>
            </a:r>
            <a:r>
              <a:rPr lang="en-US" sz="1200" dirty="0">
                <a:solidFill>
                  <a:srgbClr val="000000"/>
                </a:solidFill>
              </a:rPr>
              <a:t> </a:t>
            </a:r>
            <a:r>
              <a:rPr lang="en-US" sz="1200" dirty="0" err="1">
                <a:solidFill>
                  <a:srgbClr val="000000"/>
                </a:solidFill>
              </a:rPr>
              <a:t>deporte</a:t>
            </a:r>
            <a:r>
              <a:rPr lang="en-US" sz="1200" dirty="0">
                <a:solidFill>
                  <a:srgbClr val="000000"/>
                </a:solidFill>
              </a:rPr>
              <a:t>, </a:t>
            </a:r>
            <a:r>
              <a:rPr lang="en-US" sz="1200" dirty="0" err="1">
                <a:solidFill>
                  <a:srgbClr val="000000"/>
                </a:solidFill>
              </a:rPr>
              <a:t>cultura</a:t>
            </a:r>
            <a:r>
              <a:rPr lang="en-US" sz="1200" dirty="0">
                <a:solidFill>
                  <a:srgbClr val="000000"/>
                </a:solidFill>
              </a:rPr>
              <a:t> y </a:t>
            </a:r>
            <a:r>
              <a:rPr lang="en-US" sz="1200" dirty="0" err="1">
                <a:solidFill>
                  <a:srgbClr val="000000"/>
                </a:solidFill>
              </a:rPr>
              <a:t>mejoramiento</a:t>
            </a:r>
            <a:r>
              <a:rPr lang="en-US" sz="1200" dirty="0">
                <a:solidFill>
                  <a:srgbClr val="000000"/>
                </a:solidFill>
              </a:rPr>
              <a:t> de </a:t>
            </a:r>
            <a:r>
              <a:rPr lang="en-US" sz="1200" dirty="0" err="1">
                <a:solidFill>
                  <a:srgbClr val="000000"/>
                </a:solidFill>
              </a:rPr>
              <a:t>calidad</a:t>
            </a:r>
            <a:r>
              <a:rPr lang="en-US" sz="1200" dirty="0">
                <a:solidFill>
                  <a:srgbClr val="000000"/>
                </a:solidFill>
              </a:rPr>
              <a:t> de </a:t>
            </a:r>
            <a:r>
              <a:rPr lang="en-US" sz="1200" dirty="0" err="1">
                <a:solidFill>
                  <a:srgbClr val="000000"/>
                </a:solidFill>
              </a:rPr>
              <a:t>vida</a:t>
            </a:r>
            <a:r>
              <a:rPr lang="en-US" sz="1200" dirty="0">
                <a:solidFill>
                  <a:srgbClr val="000000"/>
                </a:solidFill>
              </a:rPr>
              <a:t>.</a:t>
            </a:r>
          </a:p>
        </p:txBody>
      </p:sp>
      <p:pic>
        <p:nvPicPr>
          <p:cNvPr id="7" name="Imagen 5">
            <a:extLst>
              <a:ext uri="{FF2B5EF4-FFF2-40B4-BE49-F238E27FC236}">
                <a16:creationId xmlns:a16="http://schemas.microsoft.com/office/drawing/2014/main" id="{8E428BC7-79B8-4648-A6DF-AEE9756262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9225" y="-27384"/>
            <a:ext cx="1374775"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Imagen que contiene interior, mesa, suelo, pared&#10;&#10;Descripción generada con confianza muy alta">
            <a:extLst>
              <a:ext uri="{FF2B5EF4-FFF2-40B4-BE49-F238E27FC236}">
                <a16:creationId xmlns:a16="http://schemas.microsoft.com/office/drawing/2014/main" id="{13A9293A-1105-497D-8AFB-7B88598C05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467300"/>
            <a:ext cx="4572000" cy="3429000"/>
          </a:xfrm>
          <a:prstGeom prst="rect">
            <a:avLst/>
          </a:prstGeom>
        </p:spPr>
      </p:pic>
    </p:spTree>
    <p:extLst>
      <p:ext uri="{BB962C8B-B14F-4D97-AF65-F5344CB8AC3E}">
        <p14:creationId xmlns:p14="http://schemas.microsoft.com/office/powerpoint/2010/main" val="25508909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26679F-A7C4-4614-BE6D-957C5948E668}"/>
              </a:ext>
            </a:extLst>
          </p:cNvPr>
          <p:cNvSpPr>
            <a:spLocks noGrp="1"/>
          </p:cNvSpPr>
          <p:nvPr>
            <p:ph type="title"/>
          </p:nvPr>
        </p:nvSpPr>
        <p:spPr/>
        <p:txBody>
          <a:bodyPr/>
          <a:lstStyle/>
          <a:p>
            <a:r>
              <a:rPr lang="es-CL" dirty="0"/>
              <a:t>8. Turismo y cruceros</a:t>
            </a:r>
          </a:p>
        </p:txBody>
      </p:sp>
    </p:spTree>
    <p:extLst>
      <p:ext uri="{BB962C8B-B14F-4D97-AF65-F5344CB8AC3E}">
        <p14:creationId xmlns:p14="http://schemas.microsoft.com/office/powerpoint/2010/main" val="18420524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022B6A5-8A31-4F20-8D10-5C35FE45F52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940" y="857249"/>
            <a:ext cx="10050999" cy="6690196"/>
          </a:xfrm>
          <a:prstGeom prst="rect">
            <a:avLst/>
          </a:prstGeom>
        </p:spPr>
      </p:pic>
      <p:sp>
        <p:nvSpPr>
          <p:cNvPr id="7" name="Rectángulo 6">
            <a:extLst>
              <a:ext uri="{FF2B5EF4-FFF2-40B4-BE49-F238E27FC236}">
                <a16:creationId xmlns:a16="http://schemas.microsoft.com/office/drawing/2014/main" id="{C12C64CA-28AB-4D12-89C7-FB423EB0B5F1}"/>
              </a:ext>
            </a:extLst>
          </p:cNvPr>
          <p:cNvSpPr/>
          <p:nvPr/>
        </p:nvSpPr>
        <p:spPr>
          <a:xfrm>
            <a:off x="148591" y="1207124"/>
            <a:ext cx="8892207" cy="827417"/>
          </a:xfrm>
          <a:prstGeom prst="rect">
            <a:avLst/>
          </a:prstGeom>
          <a:solidFill>
            <a:schemeClr val="accent1">
              <a:lumMod val="7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050"/>
          </a:p>
        </p:txBody>
      </p:sp>
      <p:sp>
        <p:nvSpPr>
          <p:cNvPr id="4" name="Marcador de número de diapositiva 4">
            <a:extLst>
              <a:ext uri="{FF2B5EF4-FFF2-40B4-BE49-F238E27FC236}">
                <a16:creationId xmlns:a16="http://schemas.microsoft.com/office/drawing/2014/main" id="{35B6290C-40E6-4D16-A095-E5646A26FC50}"/>
              </a:ext>
            </a:extLst>
          </p:cNvPr>
          <p:cNvSpPr>
            <a:spLocks noGrp="1"/>
          </p:cNvSpPr>
          <p:nvPr/>
        </p:nvSpPr>
        <p:spPr>
          <a:xfrm>
            <a:off x="7440597" y="5726907"/>
            <a:ext cx="1600200" cy="273844"/>
          </a:xfrm>
          <a:prstGeom prst="rect">
            <a:avLst/>
          </a:prstGeom>
        </p:spPr>
        <p:txBody>
          <a:bodyPr/>
          <a:lstStyle>
            <a:defPPr>
              <a:defRPr lang="es-CL"/>
            </a:defPPr>
            <a:lvl1pPr marL="0" algn="l" defTabSz="914400" rtl="0" eaLnBrk="1" latinLnBrk="0" hangingPunct="1">
              <a:defRPr sz="1050" kern="1200" smtClean="0">
                <a:solidFill>
                  <a:schemeClr val="tx1"/>
                </a:solidFill>
                <a:latin typeface="Verdana" pitchFamily="34" charset="0"/>
                <a:ea typeface="Verdana" pitchFamily="34" charset="0"/>
                <a:cs typeface="Verdan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48B0BDFA-15BB-4463-8EEF-DF8C146BEBC5}" type="slidenum">
              <a:rPr lang="es-ES_tradnl" sz="750">
                <a:solidFill>
                  <a:schemeClr val="bg1"/>
                </a:solidFill>
              </a:rPr>
              <a:pPr algn="r">
                <a:defRPr/>
              </a:pPr>
              <a:t>47</a:t>
            </a:fld>
            <a:endParaRPr lang="es-ES_tradnl" sz="750" dirty="0">
              <a:solidFill>
                <a:schemeClr val="bg1"/>
              </a:solidFill>
            </a:endParaRPr>
          </a:p>
        </p:txBody>
      </p:sp>
      <p:sp>
        <p:nvSpPr>
          <p:cNvPr id="6" name="CuadroTexto 5">
            <a:extLst>
              <a:ext uri="{FF2B5EF4-FFF2-40B4-BE49-F238E27FC236}">
                <a16:creationId xmlns:a16="http://schemas.microsoft.com/office/drawing/2014/main" id="{CFBE5D41-A1F5-4D92-A3F9-5801DE6BFECF}"/>
              </a:ext>
            </a:extLst>
          </p:cNvPr>
          <p:cNvSpPr txBox="1"/>
          <p:nvPr/>
        </p:nvSpPr>
        <p:spPr>
          <a:xfrm>
            <a:off x="245728" y="1295364"/>
            <a:ext cx="7538102" cy="650939"/>
          </a:xfrm>
          <a:prstGeom prst="rect">
            <a:avLst/>
          </a:prstGeom>
          <a:noFill/>
        </p:spPr>
        <p:txBody>
          <a:bodyPr vert="horz" wrap="square" lIns="68543" tIns="34286" rIns="68543" bIns="34286" rtlCol="0" anchor="ctr">
            <a:spAutoFit/>
          </a:bodyPr>
          <a:lstStyle>
            <a:defPPr>
              <a:defRPr lang="es-ES"/>
            </a:defPPr>
            <a:lvl1pPr>
              <a:lnSpc>
                <a:spcPct val="90000"/>
              </a:lnSpc>
              <a:spcBef>
                <a:spcPct val="0"/>
              </a:spcBef>
              <a:buNone/>
              <a:defRPr sz="3200" b="1">
                <a:solidFill>
                  <a:srgbClr val="29B5E3"/>
                </a:solidFill>
                <a:latin typeface="Arial"/>
                <a:cs typeface="Arial"/>
              </a:defRPr>
            </a:lvl1pPr>
          </a:lstStyle>
          <a:p>
            <a:r>
              <a:rPr lang="es-CL" sz="2100" dirty="0">
                <a:solidFill>
                  <a:schemeClr val="bg1"/>
                </a:solidFill>
                <a:latin typeface="Arial" charset="0"/>
                <a:ea typeface="Arial" charset="0"/>
                <a:cs typeface="Arial" charset="0"/>
              </a:rPr>
              <a:t>Cruceros en el concesionario Puerto Central</a:t>
            </a:r>
          </a:p>
          <a:p>
            <a:r>
              <a:rPr lang="es-CL" sz="2100" b="0" dirty="0">
                <a:solidFill>
                  <a:schemeClr val="bg1"/>
                </a:solidFill>
                <a:latin typeface="Arial" charset="0"/>
                <a:ea typeface="Arial" charset="0"/>
                <a:cs typeface="Arial" charset="0"/>
              </a:rPr>
              <a:t>M/N </a:t>
            </a:r>
            <a:r>
              <a:rPr lang="es-CL" sz="2100" b="0" dirty="0" err="1">
                <a:solidFill>
                  <a:schemeClr val="bg1"/>
                </a:solidFill>
                <a:latin typeface="Arial" charset="0"/>
                <a:ea typeface="Arial" charset="0"/>
                <a:cs typeface="Arial" charset="0"/>
              </a:rPr>
              <a:t>Norwegian</a:t>
            </a:r>
            <a:r>
              <a:rPr lang="es-CL" sz="2100" b="0" dirty="0">
                <a:solidFill>
                  <a:schemeClr val="bg1"/>
                </a:solidFill>
                <a:latin typeface="Arial" charset="0"/>
                <a:ea typeface="Arial" charset="0"/>
                <a:cs typeface="Arial" charset="0"/>
              </a:rPr>
              <a:t> </a:t>
            </a:r>
            <a:r>
              <a:rPr lang="es-CL" sz="2100" b="0" dirty="0" err="1">
                <a:solidFill>
                  <a:schemeClr val="bg1"/>
                </a:solidFill>
                <a:latin typeface="Arial" charset="0"/>
                <a:ea typeface="Arial" charset="0"/>
                <a:cs typeface="Arial" charset="0"/>
              </a:rPr>
              <a:t>Sun</a:t>
            </a:r>
            <a:r>
              <a:rPr lang="es-CL" sz="2100" b="0" dirty="0">
                <a:solidFill>
                  <a:schemeClr val="bg1"/>
                </a:solidFill>
                <a:latin typeface="Arial" charset="0"/>
                <a:ea typeface="Arial" charset="0"/>
                <a:cs typeface="Arial" charset="0"/>
              </a:rPr>
              <a:t>, 24 de abril de 2017</a:t>
            </a:r>
          </a:p>
        </p:txBody>
      </p:sp>
      <p:sp>
        <p:nvSpPr>
          <p:cNvPr id="8" name="Título 4">
            <a:extLst>
              <a:ext uri="{FF2B5EF4-FFF2-40B4-BE49-F238E27FC236}">
                <a16:creationId xmlns:a16="http://schemas.microsoft.com/office/drawing/2014/main" id="{76B5DDE3-A102-427D-970B-E5E976E36A2C}"/>
              </a:ext>
            </a:extLst>
          </p:cNvPr>
          <p:cNvSpPr txBox="1">
            <a:spLocks/>
          </p:cNvSpPr>
          <p:nvPr/>
        </p:nvSpPr>
        <p:spPr>
          <a:xfrm>
            <a:off x="148591" y="22606"/>
            <a:ext cx="7879793" cy="649164"/>
          </a:xfrm>
          <a:prstGeom prst="rect">
            <a:avLst/>
          </a:prstGeom>
        </p:spPr>
        <p:txBody>
          <a:bodyPr/>
          <a:lstStyle>
            <a:lvl1pPr algn="ctr" defTabSz="914400" rtl="0" eaLnBrk="1" latinLnBrk="0" hangingPunct="1">
              <a:spcBef>
                <a:spcPct val="0"/>
              </a:spcBef>
              <a:buNone/>
              <a:defRPr sz="4000" b="1" kern="1200">
                <a:solidFill>
                  <a:srgbClr val="0066FF"/>
                </a:solidFill>
                <a:latin typeface="+mj-lt"/>
                <a:ea typeface="+mj-ea"/>
                <a:cs typeface="+mj-cs"/>
              </a:defRPr>
            </a:lvl1pPr>
          </a:lstStyle>
          <a:p>
            <a:r>
              <a:rPr lang="es-CL" sz="3200" dirty="0"/>
              <a:t>Cruceros e Impacto Positivo en la Comunidad</a:t>
            </a:r>
          </a:p>
        </p:txBody>
      </p:sp>
      <p:sp>
        <p:nvSpPr>
          <p:cNvPr id="2" name="CuadroTexto 1">
            <a:extLst>
              <a:ext uri="{FF2B5EF4-FFF2-40B4-BE49-F238E27FC236}">
                <a16:creationId xmlns:a16="http://schemas.microsoft.com/office/drawing/2014/main" id="{9F0FEF6F-EC24-4C56-AF4E-AC7F9EDC5B29}"/>
              </a:ext>
            </a:extLst>
          </p:cNvPr>
          <p:cNvSpPr txBox="1"/>
          <p:nvPr/>
        </p:nvSpPr>
        <p:spPr>
          <a:xfrm>
            <a:off x="498374" y="5354420"/>
            <a:ext cx="7314503" cy="923330"/>
          </a:xfrm>
          <a:prstGeom prst="rect">
            <a:avLst/>
          </a:prstGeom>
          <a:noFill/>
        </p:spPr>
        <p:txBody>
          <a:bodyPr wrap="none" rtlCol="0">
            <a:spAutoFit/>
          </a:bodyPr>
          <a:lstStyle/>
          <a:p>
            <a:r>
              <a:rPr lang="es-CL" dirty="0">
                <a:solidFill>
                  <a:schemeClr val="bg1"/>
                </a:solidFill>
              </a:rPr>
              <a:t>Turismo: apoyo en infraestructura y gestión.</a:t>
            </a:r>
          </a:p>
          <a:p>
            <a:r>
              <a:rPr lang="es-CL" dirty="0">
                <a:solidFill>
                  <a:schemeClr val="bg1"/>
                </a:solidFill>
              </a:rPr>
              <a:t>Comprometidas 28 recaladas en temporada 2018-2019 con 90 mil pasajeros</a:t>
            </a:r>
          </a:p>
          <a:p>
            <a:r>
              <a:rPr lang="es-CL" dirty="0">
                <a:solidFill>
                  <a:schemeClr val="bg1"/>
                </a:solidFill>
              </a:rPr>
              <a:t>18 de octubre 2018 inicio temporada</a:t>
            </a:r>
          </a:p>
        </p:txBody>
      </p:sp>
    </p:spTree>
    <p:extLst>
      <p:ext uri="{BB962C8B-B14F-4D97-AF65-F5344CB8AC3E}">
        <p14:creationId xmlns:p14="http://schemas.microsoft.com/office/powerpoint/2010/main" val="18053558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C41257-456D-4C13-8FC6-95B9C4633A0B}"/>
              </a:ext>
            </a:extLst>
          </p:cNvPr>
          <p:cNvSpPr>
            <a:spLocks noGrp="1"/>
          </p:cNvSpPr>
          <p:nvPr>
            <p:ph type="title"/>
          </p:nvPr>
        </p:nvSpPr>
        <p:spPr/>
        <p:txBody>
          <a:bodyPr/>
          <a:lstStyle/>
          <a:p>
            <a:r>
              <a:rPr lang="es-CL" dirty="0"/>
              <a:t>9. Impacto económico del sector logístico portuario</a:t>
            </a:r>
          </a:p>
        </p:txBody>
      </p:sp>
    </p:spTree>
    <p:extLst>
      <p:ext uri="{BB962C8B-B14F-4D97-AF65-F5344CB8AC3E}">
        <p14:creationId xmlns:p14="http://schemas.microsoft.com/office/powerpoint/2010/main" val="37790716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57A450FE-5A51-44F3-BE02-00DFA93A3D89}"/>
              </a:ext>
            </a:extLst>
          </p:cNvPr>
          <p:cNvSpPr>
            <a:spLocks noGrp="1"/>
          </p:cNvSpPr>
          <p:nvPr>
            <p:ph type="title"/>
          </p:nvPr>
        </p:nvSpPr>
        <p:spPr/>
        <p:txBody>
          <a:bodyPr/>
          <a:lstStyle/>
          <a:p>
            <a:r>
              <a:rPr lang="es-CL" sz="2800" dirty="0"/>
              <a:t>Se estima casi 33% aporte directo es indirecto al PIB Comunal. </a:t>
            </a:r>
          </a:p>
        </p:txBody>
      </p:sp>
      <p:pic>
        <p:nvPicPr>
          <p:cNvPr id="7" name="Imagen 6">
            <a:extLst>
              <a:ext uri="{FF2B5EF4-FFF2-40B4-BE49-F238E27FC236}">
                <a16:creationId xmlns:a16="http://schemas.microsoft.com/office/drawing/2014/main" id="{56851867-DC81-461A-9861-BEC1DF471FF3}"/>
              </a:ext>
            </a:extLst>
          </p:cNvPr>
          <p:cNvPicPr>
            <a:picLocks noChangeAspect="1"/>
          </p:cNvPicPr>
          <p:nvPr/>
        </p:nvPicPr>
        <p:blipFill>
          <a:blip r:embed="rId2"/>
          <a:stretch>
            <a:fillRect/>
          </a:stretch>
        </p:blipFill>
        <p:spPr>
          <a:xfrm>
            <a:off x="457200" y="1340768"/>
            <a:ext cx="5429250" cy="2657475"/>
          </a:xfrm>
          <a:prstGeom prst="rect">
            <a:avLst/>
          </a:prstGeom>
        </p:spPr>
      </p:pic>
      <p:pic>
        <p:nvPicPr>
          <p:cNvPr id="8" name="Imagen 7">
            <a:extLst>
              <a:ext uri="{FF2B5EF4-FFF2-40B4-BE49-F238E27FC236}">
                <a16:creationId xmlns:a16="http://schemas.microsoft.com/office/drawing/2014/main" id="{9344431D-65DB-42D0-BBBE-3A78404FCDEB}"/>
              </a:ext>
            </a:extLst>
          </p:cNvPr>
          <p:cNvPicPr>
            <a:picLocks noChangeAspect="1"/>
          </p:cNvPicPr>
          <p:nvPr/>
        </p:nvPicPr>
        <p:blipFill>
          <a:blip r:embed="rId3"/>
          <a:stretch>
            <a:fillRect/>
          </a:stretch>
        </p:blipFill>
        <p:spPr>
          <a:xfrm>
            <a:off x="683568" y="3998243"/>
            <a:ext cx="4601234" cy="2714127"/>
          </a:xfrm>
          <a:prstGeom prst="rect">
            <a:avLst/>
          </a:prstGeom>
        </p:spPr>
      </p:pic>
      <p:sp>
        <p:nvSpPr>
          <p:cNvPr id="10" name="CuadroTexto 9">
            <a:extLst>
              <a:ext uri="{FF2B5EF4-FFF2-40B4-BE49-F238E27FC236}">
                <a16:creationId xmlns:a16="http://schemas.microsoft.com/office/drawing/2014/main" id="{E895FD3E-711E-4933-9D22-803FBE1688BF}"/>
              </a:ext>
            </a:extLst>
          </p:cNvPr>
          <p:cNvSpPr txBox="1"/>
          <p:nvPr/>
        </p:nvSpPr>
        <p:spPr>
          <a:xfrm>
            <a:off x="5511170" y="4725144"/>
            <a:ext cx="3400803" cy="923330"/>
          </a:xfrm>
          <a:prstGeom prst="rect">
            <a:avLst/>
          </a:prstGeom>
          <a:noFill/>
        </p:spPr>
        <p:txBody>
          <a:bodyPr wrap="none" rtlCol="0">
            <a:spAutoFit/>
          </a:bodyPr>
          <a:lstStyle/>
          <a:p>
            <a:r>
              <a:rPr lang="es-CL" dirty="0"/>
              <a:t>Nota: Estudio con método</a:t>
            </a:r>
          </a:p>
          <a:p>
            <a:r>
              <a:rPr lang="es-CL" dirty="0"/>
              <a:t>de cuentas nacionales sobre datos</a:t>
            </a:r>
          </a:p>
          <a:p>
            <a:r>
              <a:rPr lang="es-CL" dirty="0"/>
              <a:t>precisos EPSA 2013.</a:t>
            </a:r>
          </a:p>
        </p:txBody>
      </p:sp>
      <p:sp>
        <p:nvSpPr>
          <p:cNvPr id="2" name="CuadroTexto 1">
            <a:extLst>
              <a:ext uri="{FF2B5EF4-FFF2-40B4-BE49-F238E27FC236}">
                <a16:creationId xmlns:a16="http://schemas.microsoft.com/office/drawing/2014/main" id="{9C6F6E70-2286-4BDB-AECB-080D5FAA7CB0}"/>
              </a:ext>
            </a:extLst>
          </p:cNvPr>
          <p:cNvSpPr txBox="1"/>
          <p:nvPr/>
        </p:nvSpPr>
        <p:spPr>
          <a:xfrm>
            <a:off x="6156176" y="2060848"/>
            <a:ext cx="2232248" cy="1200329"/>
          </a:xfrm>
          <a:prstGeom prst="rect">
            <a:avLst/>
          </a:prstGeom>
          <a:noFill/>
          <a:ln>
            <a:solidFill>
              <a:schemeClr val="accent1">
                <a:shade val="50000"/>
              </a:schemeClr>
            </a:solidFill>
          </a:ln>
        </p:spPr>
        <p:txBody>
          <a:bodyPr wrap="square" rtlCol="0">
            <a:spAutoFit/>
          </a:bodyPr>
          <a:lstStyle/>
          <a:p>
            <a:pPr algn="just"/>
            <a:r>
              <a:rPr lang="es-CL" dirty="0"/>
              <a:t>Se estima casi un 50% el aporte a Economía Local de Sector Portuario Logístico</a:t>
            </a:r>
            <a:endParaRPr lang="es-ES" dirty="0"/>
          </a:p>
        </p:txBody>
      </p:sp>
    </p:spTree>
    <p:extLst>
      <p:ext uri="{BB962C8B-B14F-4D97-AF65-F5344CB8AC3E}">
        <p14:creationId xmlns:p14="http://schemas.microsoft.com/office/powerpoint/2010/main" val="3713180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AABBB3-B9A3-4764-BDBA-AA7D244F9A20}"/>
              </a:ext>
            </a:extLst>
          </p:cNvPr>
          <p:cNvSpPr>
            <a:spLocks noGrp="1"/>
          </p:cNvSpPr>
          <p:nvPr>
            <p:ph type="title"/>
          </p:nvPr>
        </p:nvSpPr>
        <p:spPr/>
        <p:txBody>
          <a:bodyPr/>
          <a:lstStyle/>
          <a:p>
            <a:r>
              <a:rPr lang="es-CL" sz="3200" dirty="0"/>
              <a:t>Situación actual</a:t>
            </a:r>
          </a:p>
        </p:txBody>
      </p:sp>
      <p:sp>
        <p:nvSpPr>
          <p:cNvPr id="3" name="Marcador de contenido 2">
            <a:extLst>
              <a:ext uri="{FF2B5EF4-FFF2-40B4-BE49-F238E27FC236}">
                <a16:creationId xmlns:a16="http://schemas.microsoft.com/office/drawing/2014/main" id="{50A0C142-28F8-4397-B9CF-0AF4B14AC0B6}"/>
              </a:ext>
            </a:extLst>
          </p:cNvPr>
          <p:cNvSpPr>
            <a:spLocks noGrp="1"/>
          </p:cNvSpPr>
          <p:nvPr>
            <p:ph idx="1"/>
          </p:nvPr>
        </p:nvSpPr>
        <p:spPr/>
        <p:txBody>
          <a:bodyPr/>
          <a:lstStyle/>
          <a:p>
            <a:r>
              <a:rPr lang="es-CL" dirty="0"/>
              <a:t>Existen tres instancias de Coordinación en desarrollo:</a:t>
            </a:r>
          </a:p>
          <a:p>
            <a:pPr lvl="1"/>
            <a:r>
              <a:rPr lang="es-CL" dirty="0"/>
              <a:t>Comité de Servicios Públicos</a:t>
            </a:r>
          </a:p>
          <a:p>
            <a:pPr lvl="1"/>
            <a:r>
              <a:rPr lang="es-CL" dirty="0"/>
              <a:t>Comunidad Logística de San Antonio COLSA</a:t>
            </a:r>
          </a:p>
          <a:p>
            <a:pPr lvl="1"/>
            <a:r>
              <a:rPr lang="es-CL" dirty="0"/>
              <a:t>Coordinación Ciudad Puerto: Ilustre Municipalidad de San Antonio con Empresa Portuaria San Antonio</a:t>
            </a:r>
          </a:p>
          <a:p>
            <a:pPr lvl="1"/>
            <a:endParaRPr lang="es-CL" dirty="0"/>
          </a:p>
          <a:p>
            <a:r>
              <a:rPr lang="es-CL" dirty="0"/>
              <a:t>Diversas mesas de coordinación público privado para distintas iniciativas.</a:t>
            </a:r>
          </a:p>
          <a:p>
            <a:endParaRPr lang="es-CL" dirty="0"/>
          </a:p>
          <a:p>
            <a:r>
              <a:rPr lang="es-CL" dirty="0"/>
              <a:t>Reconocemos la relevancia de este Consejo de Coordinación Ciudad Puerto con el Gobierno Regional y las instituciones y empresas locales.</a:t>
            </a:r>
          </a:p>
        </p:txBody>
      </p:sp>
    </p:spTree>
    <p:extLst>
      <p:ext uri="{BB962C8B-B14F-4D97-AF65-F5344CB8AC3E}">
        <p14:creationId xmlns:p14="http://schemas.microsoft.com/office/powerpoint/2010/main" val="31733815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pPr>
              <a:defRPr/>
            </a:pPr>
            <a:fld id="{D510841A-4240-4231-A924-AF3ABDD411E8}" type="slidenum">
              <a:rPr lang="es-CL" smtClean="0">
                <a:solidFill>
                  <a:schemeClr val="bg1"/>
                </a:solidFill>
              </a:rPr>
              <a:pPr>
                <a:defRPr/>
              </a:pPr>
              <a:t>50</a:t>
            </a:fld>
            <a:endParaRPr lang="es-CL" dirty="0">
              <a:solidFill>
                <a:schemeClr val="bg1"/>
              </a:solidFill>
            </a:endParaRPr>
          </a:p>
        </p:txBody>
      </p:sp>
      <p:sp>
        <p:nvSpPr>
          <p:cNvPr id="6" name="5 CuadroTexto"/>
          <p:cNvSpPr txBox="1"/>
          <p:nvPr/>
        </p:nvSpPr>
        <p:spPr>
          <a:xfrm>
            <a:off x="1044135" y="355262"/>
            <a:ext cx="5380319" cy="400110"/>
          </a:xfrm>
          <a:prstGeom prst="rect">
            <a:avLst/>
          </a:prstGeom>
          <a:noFill/>
        </p:spPr>
        <p:txBody>
          <a:bodyPr wrap="none" rtlCol="0">
            <a:spAutoFit/>
          </a:bodyPr>
          <a:lstStyle/>
          <a:p>
            <a:r>
              <a:rPr lang="es-CL" sz="2000" b="1" dirty="0">
                <a:solidFill>
                  <a:schemeClr val="tx2">
                    <a:lumMod val="75000"/>
                  </a:schemeClr>
                </a:solidFill>
              </a:rPr>
              <a:t>	 INVERSIÓN PUBLICA  EN SAN ANTONIO </a:t>
            </a:r>
          </a:p>
        </p:txBody>
      </p:sp>
      <p:sp>
        <p:nvSpPr>
          <p:cNvPr id="10" name="9 CuadroTexto"/>
          <p:cNvSpPr txBox="1"/>
          <p:nvPr/>
        </p:nvSpPr>
        <p:spPr>
          <a:xfrm>
            <a:off x="1074277" y="4653136"/>
            <a:ext cx="2760692" cy="261610"/>
          </a:xfrm>
          <a:prstGeom prst="rect">
            <a:avLst/>
          </a:prstGeom>
          <a:noFill/>
        </p:spPr>
        <p:txBody>
          <a:bodyPr wrap="none" rtlCol="0">
            <a:spAutoFit/>
          </a:bodyPr>
          <a:lstStyle/>
          <a:p>
            <a:r>
              <a:rPr lang="es-CL" sz="1100" dirty="0"/>
              <a:t>Fuente: EPSA y Gobierno Regional Valparaíso</a:t>
            </a:r>
          </a:p>
        </p:txBody>
      </p:sp>
      <p:graphicFrame>
        <p:nvGraphicFramePr>
          <p:cNvPr id="5" name="Tabla 4">
            <a:extLst>
              <a:ext uri="{FF2B5EF4-FFF2-40B4-BE49-F238E27FC236}">
                <a16:creationId xmlns:a16="http://schemas.microsoft.com/office/drawing/2014/main" id="{1410C82A-5A60-42C7-8E48-3F011B22E97E}"/>
              </a:ext>
            </a:extLst>
          </p:cNvPr>
          <p:cNvGraphicFramePr>
            <a:graphicFrameLocks noGrp="1"/>
          </p:cNvGraphicFramePr>
          <p:nvPr>
            <p:extLst>
              <p:ext uri="{D42A27DB-BD31-4B8C-83A1-F6EECF244321}">
                <p14:modId xmlns:p14="http://schemas.microsoft.com/office/powerpoint/2010/main" val="280353264"/>
              </p:ext>
            </p:extLst>
          </p:nvPr>
        </p:nvGraphicFramePr>
        <p:xfrm>
          <a:off x="467544" y="2420889"/>
          <a:ext cx="8219254" cy="1975863"/>
        </p:xfrm>
        <a:graphic>
          <a:graphicData uri="http://schemas.openxmlformats.org/drawingml/2006/table">
            <a:tbl>
              <a:tblPr/>
              <a:tblGrid>
                <a:gridCol w="1647864">
                  <a:extLst>
                    <a:ext uri="{9D8B030D-6E8A-4147-A177-3AD203B41FA5}">
                      <a16:colId xmlns:a16="http://schemas.microsoft.com/office/drawing/2014/main" val="381336148"/>
                    </a:ext>
                  </a:extLst>
                </a:gridCol>
                <a:gridCol w="1113625">
                  <a:extLst>
                    <a:ext uri="{9D8B030D-6E8A-4147-A177-3AD203B41FA5}">
                      <a16:colId xmlns:a16="http://schemas.microsoft.com/office/drawing/2014/main" val="2105640237"/>
                    </a:ext>
                  </a:extLst>
                </a:gridCol>
                <a:gridCol w="1113625">
                  <a:extLst>
                    <a:ext uri="{9D8B030D-6E8A-4147-A177-3AD203B41FA5}">
                      <a16:colId xmlns:a16="http://schemas.microsoft.com/office/drawing/2014/main" val="2103959632"/>
                    </a:ext>
                  </a:extLst>
                </a:gridCol>
                <a:gridCol w="1003265">
                  <a:extLst>
                    <a:ext uri="{9D8B030D-6E8A-4147-A177-3AD203B41FA5}">
                      <a16:colId xmlns:a16="http://schemas.microsoft.com/office/drawing/2014/main" val="70631184"/>
                    </a:ext>
                  </a:extLst>
                </a:gridCol>
                <a:gridCol w="1113625">
                  <a:extLst>
                    <a:ext uri="{9D8B030D-6E8A-4147-A177-3AD203B41FA5}">
                      <a16:colId xmlns:a16="http://schemas.microsoft.com/office/drawing/2014/main" val="1239018035"/>
                    </a:ext>
                  </a:extLst>
                </a:gridCol>
                <a:gridCol w="1113625">
                  <a:extLst>
                    <a:ext uri="{9D8B030D-6E8A-4147-A177-3AD203B41FA5}">
                      <a16:colId xmlns:a16="http://schemas.microsoft.com/office/drawing/2014/main" val="3219544437"/>
                    </a:ext>
                  </a:extLst>
                </a:gridCol>
                <a:gridCol w="1113625">
                  <a:extLst>
                    <a:ext uri="{9D8B030D-6E8A-4147-A177-3AD203B41FA5}">
                      <a16:colId xmlns:a16="http://schemas.microsoft.com/office/drawing/2014/main" val="1945419247"/>
                    </a:ext>
                  </a:extLst>
                </a:gridCol>
              </a:tblGrid>
              <a:tr h="572106">
                <a:tc gridSpan="7">
                  <a:txBody>
                    <a:bodyPr/>
                    <a:lstStyle/>
                    <a:p>
                      <a:pPr algn="ctr" rtl="0" fontAlgn="ctr"/>
                      <a:r>
                        <a:rPr lang="es-ES" sz="1100" b="1" i="0" u="none" strike="noStrike" dirty="0">
                          <a:solidFill>
                            <a:srgbClr val="000000"/>
                          </a:solidFill>
                          <a:effectLst/>
                          <a:latin typeface="Verdana" panose="020B0604030504040204" pitchFamily="34" charset="0"/>
                        </a:rPr>
                        <a:t>INVERSION REGIONAL EN SAN ANTONIO COMPARADA CON PAGOS EPSA AL ESTADO</a:t>
                      </a:r>
                    </a:p>
                  </a:txBody>
                  <a:tcPr marL="7536" marR="7536" marT="75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375588670"/>
                  </a:ext>
                </a:extLst>
              </a:tr>
              <a:tr h="281868">
                <a:tc>
                  <a:txBody>
                    <a:bodyPr/>
                    <a:lstStyle/>
                    <a:p>
                      <a:pPr algn="ctr" rtl="0" fontAlgn="ctr"/>
                      <a:r>
                        <a:rPr lang="es-ES" sz="1100" b="0" i="0" u="none" strike="noStrike">
                          <a:solidFill>
                            <a:srgbClr val="000000"/>
                          </a:solidFill>
                          <a:effectLst/>
                          <a:latin typeface="Verdana" panose="020B0604030504040204" pitchFamily="34" charset="0"/>
                        </a:rPr>
                        <a:t>AÑO</a:t>
                      </a:r>
                    </a:p>
                  </a:txBody>
                  <a:tcPr marL="7536" marR="7536" marT="75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s-ES" sz="1100" b="0" i="0" u="none" strike="noStrike">
                          <a:solidFill>
                            <a:srgbClr val="000000"/>
                          </a:solidFill>
                          <a:effectLst/>
                          <a:latin typeface="Verdana" panose="020B0604030504040204" pitchFamily="34" charset="0"/>
                        </a:rPr>
                        <a:t>2012</a:t>
                      </a:r>
                    </a:p>
                  </a:txBody>
                  <a:tcPr marL="7536" marR="7536" marT="75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s-ES" sz="1100" b="0" i="0" u="none" strike="noStrike">
                          <a:solidFill>
                            <a:srgbClr val="000000"/>
                          </a:solidFill>
                          <a:effectLst/>
                          <a:latin typeface="Verdana" panose="020B0604030504040204" pitchFamily="34" charset="0"/>
                        </a:rPr>
                        <a:t>2013</a:t>
                      </a:r>
                    </a:p>
                  </a:txBody>
                  <a:tcPr marL="7536" marR="7536" marT="75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s-ES" sz="1100" b="0" i="0" u="none" strike="noStrike">
                          <a:solidFill>
                            <a:srgbClr val="000000"/>
                          </a:solidFill>
                          <a:effectLst/>
                          <a:latin typeface="Verdana" panose="020B0604030504040204" pitchFamily="34" charset="0"/>
                        </a:rPr>
                        <a:t>2014</a:t>
                      </a:r>
                    </a:p>
                  </a:txBody>
                  <a:tcPr marL="7536" marR="7536" marT="75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s-ES" sz="1100" b="0" i="0" u="none" strike="noStrike">
                          <a:solidFill>
                            <a:srgbClr val="000000"/>
                          </a:solidFill>
                          <a:effectLst/>
                          <a:latin typeface="Verdana" panose="020B0604030504040204" pitchFamily="34" charset="0"/>
                        </a:rPr>
                        <a:t>2015</a:t>
                      </a:r>
                    </a:p>
                  </a:txBody>
                  <a:tcPr marL="7536" marR="7536" marT="75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s-ES" sz="1100" b="0" i="0" u="none" strike="noStrike">
                          <a:solidFill>
                            <a:srgbClr val="000000"/>
                          </a:solidFill>
                          <a:effectLst/>
                          <a:latin typeface="Verdana" panose="020B0604030504040204" pitchFamily="34" charset="0"/>
                        </a:rPr>
                        <a:t>2016</a:t>
                      </a:r>
                    </a:p>
                  </a:txBody>
                  <a:tcPr marL="7536" marR="7536" marT="75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s-ES" sz="1100" b="0" i="0" u="none" strike="noStrike">
                          <a:solidFill>
                            <a:srgbClr val="000000"/>
                          </a:solidFill>
                          <a:effectLst/>
                          <a:latin typeface="Verdana" panose="020B0604030504040204" pitchFamily="34" charset="0"/>
                        </a:rPr>
                        <a:t>2017</a:t>
                      </a:r>
                    </a:p>
                  </a:txBody>
                  <a:tcPr marL="7536" marR="7536" marT="75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81475056"/>
                  </a:ext>
                </a:extLst>
              </a:tr>
              <a:tr h="281868">
                <a:tc>
                  <a:txBody>
                    <a:bodyPr/>
                    <a:lstStyle/>
                    <a:p>
                      <a:pPr algn="ctr" rtl="0" fontAlgn="ctr"/>
                      <a:r>
                        <a:rPr lang="es-ES" sz="1100" b="0" i="0" u="none" strike="noStrike">
                          <a:solidFill>
                            <a:srgbClr val="000000"/>
                          </a:solidFill>
                          <a:effectLst/>
                          <a:latin typeface="Verdana" panose="020B0604030504040204" pitchFamily="34" charset="0"/>
                        </a:rPr>
                        <a:t>EPSA M$</a:t>
                      </a:r>
                    </a:p>
                  </a:txBody>
                  <a:tcPr marL="7536" marR="7536" marT="75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ctr"/>
                      <a:r>
                        <a:rPr lang="es-ES" sz="1100" b="0" i="0" u="none" strike="noStrike">
                          <a:solidFill>
                            <a:srgbClr val="000000"/>
                          </a:solidFill>
                          <a:effectLst/>
                          <a:latin typeface="Verdana" panose="020B0604030504040204" pitchFamily="34" charset="0"/>
                        </a:rPr>
                        <a:t>19.770.943</a:t>
                      </a:r>
                    </a:p>
                  </a:txBody>
                  <a:tcPr marL="7536" marR="7536" marT="75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ctr"/>
                      <a:r>
                        <a:rPr lang="es-ES" sz="1100" b="0" i="0" u="none" strike="noStrike">
                          <a:solidFill>
                            <a:srgbClr val="000000"/>
                          </a:solidFill>
                          <a:effectLst/>
                          <a:latin typeface="Verdana" panose="020B0604030504040204" pitchFamily="34" charset="0"/>
                        </a:rPr>
                        <a:t>14.596.466</a:t>
                      </a:r>
                    </a:p>
                  </a:txBody>
                  <a:tcPr marL="7536" marR="7536" marT="75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ctr"/>
                      <a:r>
                        <a:rPr lang="es-ES" sz="1100" b="0" i="0" u="none" strike="noStrike">
                          <a:solidFill>
                            <a:srgbClr val="000000"/>
                          </a:solidFill>
                          <a:effectLst/>
                          <a:latin typeface="Verdana" panose="020B0604030504040204" pitchFamily="34" charset="0"/>
                        </a:rPr>
                        <a:t>7.593.895</a:t>
                      </a:r>
                    </a:p>
                  </a:txBody>
                  <a:tcPr marL="7536" marR="7536" marT="75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ctr"/>
                      <a:r>
                        <a:rPr lang="es-ES" sz="1100" b="0" i="0" u="none" strike="noStrike">
                          <a:solidFill>
                            <a:srgbClr val="000000"/>
                          </a:solidFill>
                          <a:effectLst/>
                          <a:latin typeface="Verdana" panose="020B0604030504040204" pitchFamily="34" charset="0"/>
                        </a:rPr>
                        <a:t>11.792.700</a:t>
                      </a:r>
                    </a:p>
                  </a:txBody>
                  <a:tcPr marL="7536" marR="7536" marT="75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ctr"/>
                      <a:r>
                        <a:rPr lang="es-ES" sz="1100" b="0" i="0" u="none" strike="noStrike">
                          <a:solidFill>
                            <a:srgbClr val="000000"/>
                          </a:solidFill>
                          <a:effectLst/>
                          <a:latin typeface="Verdana" panose="020B0604030504040204" pitchFamily="34" charset="0"/>
                        </a:rPr>
                        <a:t>14.647.847</a:t>
                      </a:r>
                    </a:p>
                  </a:txBody>
                  <a:tcPr marL="7536" marR="7536" marT="75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ctr"/>
                      <a:r>
                        <a:rPr lang="es-ES" sz="1100" b="0" i="0" u="none" strike="noStrike">
                          <a:solidFill>
                            <a:srgbClr val="000000"/>
                          </a:solidFill>
                          <a:effectLst/>
                          <a:latin typeface="Verdana" panose="020B0604030504040204" pitchFamily="34" charset="0"/>
                        </a:rPr>
                        <a:t>19.139.889</a:t>
                      </a:r>
                    </a:p>
                  </a:txBody>
                  <a:tcPr marL="7536" marR="7536" marT="75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extLst>
                  <a:ext uri="{0D108BD9-81ED-4DB2-BD59-A6C34878D82A}">
                    <a16:rowId xmlns:a16="http://schemas.microsoft.com/office/drawing/2014/main" val="2164787630"/>
                  </a:ext>
                </a:extLst>
              </a:tr>
              <a:tr h="558153">
                <a:tc>
                  <a:txBody>
                    <a:bodyPr/>
                    <a:lstStyle/>
                    <a:p>
                      <a:pPr algn="ctr" rtl="0" fontAlgn="ctr"/>
                      <a:r>
                        <a:rPr lang="es-ES" sz="1100" b="0" i="0" u="none" strike="noStrike">
                          <a:solidFill>
                            <a:srgbClr val="000000"/>
                          </a:solidFill>
                          <a:effectLst/>
                          <a:latin typeface="Verdana" panose="020B0604030504040204" pitchFamily="34" charset="0"/>
                        </a:rPr>
                        <a:t>INVERSION REGIONAL EN SAN ANTONIO</a:t>
                      </a:r>
                    </a:p>
                  </a:txBody>
                  <a:tcPr marL="7536" marR="7536" marT="75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ctr"/>
                      <a:r>
                        <a:rPr lang="es-ES" sz="1100" b="0" i="0" u="none" strike="noStrike">
                          <a:solidFill>
                            <a:srgbClr val="000000"/>
                          </a:solidFill>
                          <a:effectLst/>
                          <a:latin typeface="Verdana" panose="020B0604030504040204" pitchFamily="34" charset="0"/>
                        </a:rPr>
                        <a:t>37.086.905</a:t>
                      </a:r>
                    </a:p>
                  </a:txBody>
                  <a:tcPr marL="7536" marR="7536" marT="75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ctr"/>
                      <a:r>
                        <a:rPr lang="es-ES" sz="1100" b="0" i="0" u="none" strike="noStrike">
                          <a:solidFill>
                            <a:srgbClr val="000000"/>
                          </a:solidFill>
                          <a:effectLst/>
                          <a:latin typeface="Verdana" panose="020B0604030504040204" pitchFamily="34" charset="0"/>
                        </a:rPr>
                        <a:t>39.360.139</a:t>
                      </a:r>
                    </a:p>
                  </a:txBody>
                  <a:tcPr marL="7536" marR="7536" marT="75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ctr"/>
                      <a:r>
                        <a:rPr lang="es-ES" sz="1100" b="0" i="0" u="none" strike="noStrike">
                          <a:solidFill>
                            <a:srgbClr val="000000"/>
                          </a:solidFill>
                          <a:effectLst/>
                          <a:latin typeface="Verdana" panose="020B0604030504040204" pitchFamily="34" charset="0"/>
                        </a:rPr>
                        <a:t>43.544.382</a:t>
                      </a:r>
                    </a:p>
                  </a:txBody>
                  <a:tcPr marL="7536" marR="7536" marT="75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ctr"/>
                      <a:r>
                        <a:rPr lang="es-ES" sz="1100" b="0" i="0" u="none" strike="noStrike">
                          <a:solidFill>
                            <a:srgbClr val="000000"/>
                          </a:solidFill>
                          <a:effectLst/>
                          <a:latin typeface="Verdana" panose="020B0604030504040204" pitchFamily="34" charset="0"/>
                        </a:rPr>
                        <a:t>39.146.279</a:t>
                      </a:r>
                    </a:p>
                  </a:txBody>
                  <a:tcPr marL="7536" marR="7536" marT="75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ctr"/>
                      <a:r>
                        <a:rPr lang="es-ES" sz="1100" b="0" i="0" u="none" strike="noStrike">
                          <a:solidFill>
                            <a:srgbClr val="000000"/>
                          </a:solidFill>
                          <a:effectLst/>
                          <a:latin typeface="Verdana" panose="020B0604030504040204" pitchFamily="34" charset="0"/>
                        </a:rPr>
                        <a:t>52.896.826</a:t>
                      </a:r>
                    </a:p>
                  </a:txBody>
                  <a:tcPr marL="7536" marR="7536" marT="75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ctr"/>
                      <a:r>
                        <a:rPr lang="es-ES" sz="1100" b="0" i="0" u="none" strike="noStrike">
                          <a:solidFill>
                            <a:srgbClr val="000000"/>
                          </a:solidFill>
                          <a:effectLst/>
                          <a:latin typeface="Verdana" panose="020B0604030504040204" pitchFamily="34" charset="0"/>
                        </a:rPr>
                        <a:t>52.882.523</a:t>
                      </a:r>
                    </a:p>
                  </a:txBody>
                  <a:tcPr marL="7536" marR="7536" marT="75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extLst>
                  <a:ext uri="{0D108BD9-81ED-4DB2-BD59-A6C34878D82A}">
                    <a16:rowId xmlns:a16="http://schemas.microsoft.com/office/drawing/2014/main" val="3191072877"/>
                  </a:ext>
                </a:extLst>
              </a:tr>
              <a:tr h="281868">
                <a:tc>
                  <a:txBody>
                    <a:bodyPr/>
                    <a:lstStyle/>
                    <a:p>
                      <a:pPr algn="ctr" rtl="0" fontAlgn="ctr"/>
                      <a:r>
                        <a:rPr lang="es-ES" sz="1100" b="0" i="0" u="none" strike="noStrike">
                          <a:solidFill>
                            <a:srgbClr val="000000"/>
                          </a:solidFill>
                          <a:effectLst/>
                          <a:latin typeface="Verdana" panose="020B0604030504040204" pitchFamily="34" charset="0"/>
                        </a:rPr>
                        <a:t>%EPSA SOBRE IR</a:t>
                      </a:r>
                    </a:p>
                  </a:txBody>
                  <a:tcPr marL="7536" marR="7536" marT="75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ctr"/>
                      <a:r>
                        <a:rPr lang="es-ES" sz="1100" b="0" i="0" u="none" strike="noStrike">
                          <a:solidFill>
                            <a:srgbClr val="000000"/>
                          </a:solidFill>
                          <a:effectLst/>
                          <a:latin typeface="Verdana" panose="020B0604030504040204" pitchFamily="34" charset="0"/>
                        </a:rPr>
                        <a:t>53</a:t>
                      </a:r>
                    </a:p>
                  </a:txBody>
                  <a:tcPr marL="7536" marR="7536" marT="75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ctr"/>
                      <a:r>
                        <a:rPr lang="es-ES" sz="1100" b="0" i="0" u="none" strike="noStrike">
                          <a:solidFill>
                            <a:srgbClr val="000000"/>
                          </a:solidFill>
                          <a:effectLst/>
                          <a:latin typeface="Verdana" panose="020B0604030504040204" pitchFamily="34" charset="0"/>
                        </a:rPr>
                        <a:t>37</a:t>
                      </a:r>
                    </a:p>
                  </a:txBody>
                  <a:tcPr marL="7536" marR="7536" marT="75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ctr"/>
                      <a:r>
                        <a:rPr lang="es-ES" sz="1100" b="0" i="0" u="none" strike="noStrike">
                          <a:solidFill>
                            <a:srgbClr val="000000"/>
                          </a:solidFill>
                          <a:effectLst/>
                          <a:latin typeface="Verdana" panose="020B0604030504040204" pitchFamily="34" charset="0"/>
                        </a:rPr>
                        <a:t>17</a:t>
                      </a:r>
                    </a:p>
                  </a:txBody>
                  <a:tcPr marL="7536" marR="7536" marT="75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ctr"/>
                      <a:r>
                        <a:rPr lang="es-ES" sz="1100" b="0" i="0" u="none" strike="noStrike">
                          <a:solidFill>
                            <a:srgbClr val="000000"/>
                          </a:solidFill>
                          <a:effectLst/>
                          <a:latin typeface="Verdana" panose="020B0604030504040204" pitchFamily="34" charset="0"/>
                        </a:rPr>
                        <a:t>30</a:t>
                      </a:r>
                    </a:p>
                  </a:txBody>
                  <a:tcPr marL="7536" marR="7536" marT="75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ctr"/>
                      <a:r>
                        <a:rPr lang="es-ES" sz="1100" b="0" i="0" u="none" strike="noStrike">
                          <a:solidFill>
                            <a:srgbClr val="000000"/>
                          </a:solidFill>
                          <a:effectLst/>
                          <a:latin typeface="Verdana" panose="020B0604030504040204" pitchFamily="34" charset="0"/>
                        </a:rPr>
                        <a:t>28</a:t>
                      </a:r>
                    </a:p>
                  </a:txBody>
                  <a:tcPr marL="7536" marR="7536" marT="75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ctr"/>
                      <a:r>
                        <a:rPr lang="es-ES" sz="1100" b="0" i="0" u="none" strike="noStrike" dirty="0">
                          <a:solidFill>
                            <a:srgbClr val="000000"/>
                          </a:solidFill>
                          <a:effectLst/>
                          <a:latin typeface="Verdana" panose="020B0604030504040204" pitchFamily="34" charset="0"/>
                        </a:rPr>
                        <a:t>36</a:t>
                      </a:r>
                    </a:p>
                  </a:txBody>
                  <a:tcPr marL="7536" marR="7536" marT="75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extLst>
                  <a:ext uri="{0D108BD9-81ED-4DB2-BD59-A6C34878D82A}">
                    <a16:rowId xmlns:a16="http://schemas.microsoft.com/office/drawing/2014/main" val="3579961910"/>
                  </a:ext>
                </a:extLst>
              </a:tr>
            </a:tbl>
          </a:graphicData>
        </a:graphic>
      </p:graphicFrame>
    </p:spTree>
    <p:extLst>
      <p:ext uri="{BB962C8B-B14F-4D97-AF65-F5344CB8AC3E}">
        <p14:creationId xmlns:p14="http://schemas.microsoft.com/office/powerpoint/2010/main" val="916710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1547664" y="2573881"/>
            <a:ext cx="5832647" cy="274816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M</a:t>
            </a:r>
          </a:p>
        </p:txBody>
      </p:sp>
      <p:sp>
        <p:nvSpPr>
          <p:cNvPr id="2" name="1 Marcador de número de diapositiva"/>
          <p:cNvSpPr>
            <a:spLocks noGrp="1"/>
          </p:cNvSpPr>
          <p:nvPr>
            <p:ph type="sldNum" sz="quarter" idx="12"/>
          </p:nvPr>
        </p:nvSpPr>
        <p:spPr/>
        <p:txBody>
          <a:bodyPr/>
          <a:lstStyle/>
          <a:p>
            <a:pPr>
              <a:defRPr/>
            </a:pPr>
            <a:fld id="{D510841A-4240-4231-A924-AF3ABDD411E8}" type="slidenum">
              <a:rPr lang="es-CL" smtClean="0">
                <a:solidFill>
                  <a:schemeClr val="bg1"/>
                </a:solidFill>
              </a:rPr>
              <a:pPr>
                <a:defRPr/>
              </a:pPr>
              <a:t>51</a:t>
            </a:fld>
            <a:endParaRPr lang="es-CL" dirty="0">
              <a:solidFill>
                <a:schemeClr val="bg1"/>
              </a:solidFill>
            </a:endParaRPr>
          </a:p>
        </p:txBody>
      </p:sp>
      <p:sp>
        <p:nvSpPr>
          <p:cNvPr id="7" name="6 CuadroTexto"/>
          <p:cNvSpPr txBox="1"/>
          <p:nvPr/>
        </p:nvSpPr>
        <p:spPr>
          <a:xfrm>
            <a:off x="1915474" y="242646"/>
            <a:ext cx="5488875" cy="400110"/>
          </a:xfrm>
          <a:prstGeom prst="rect">
            <a:avLst/>
          </a:prstGeom>
          <a:noFill/>
        </p:spPr>
        <p:txBody>
          <a:bodyPr wrap="none" rtlCol="0">
            <a:spAutoFit/>
          </a:bodyPr>
          <a:lstStyle/>
          <a:p>
            <a:r>
              <a:rPr lang="es-CL" sz="2000" b="1" dirty="0">
                <a:solidFill>
                  <a:schemeClr val="tx2">
                    <a:lumMod val="75000"/>
                  </a:schemeClr>
                </a:solidFill>
              </a:rPr>
              <a:t>PAGOS REALIZADOS POR EPSA  SEGÚN CONCEPTO</a:t>
            </a:r>
          </a:p>
        </p:txBody>
      </p:sp>
      <p:sp>
        <p:nvSpPr>
          <p:cNvPr id="9" name="8 CuadroTexto"/>
          <p:cNvSpPr txBox="1"/>
          <p:nvPr/>
        </p:nvSpPr>
        <p:spPr>
          <a:xfrm>
            <a:off x="524532" y="5766913"/>
            <a:ext cx="8208912" cy="738664"/>
          </a:xfrm>
          <a:prstGeom prst="rect">
            <a:avLst/>
          </a:prstGeom>
          <a:noFill/>
        </p:spPr>
        <p:txBody>
          <a:bodyPr wrap="square" rtlCol="0">
            <a:spAutoFit/>
          </a:bodyPr>
          <a:lstStyle/>
          <a:p>
            <a:pPr algn="just"/>
            <a:r>
              <a:rPr lang="es-CL" sz="1400" b="1" dirty="0">
                <a:solidFill>
                  <a:schemeClr val="tx2">
                    <a:lumMod val="75000"/>
                  </a:schemeClr>
                </a:solidFill>
              </a:rPr>
              <a:t>Los pagos directos  de patentes  y permisos de circulación que realiza EPSA al municipio  presenta una tendencia creciente en los últimos años. </a:t>
            </a:r>
          </a:p>
          <a:p>
            <a:pPr algn="just"/>
            <a:endParaRPr lang="es-CL" sz="1400" b="1" dirty="0">
              <a:solidFill>
                <a:schemeClr val="tx2">
                  <a:lumMod val="75000"/>
                </a:schemeClr>
              </a:solidFill>
            </a:endParaRPr>
          </a:p>
        </p:txBody>
      </p:sp>
      <p:sp>
        <p:nvSpPr>
          <p:cNvPr id="10" name="9 CuadroTexto"/>
          <p:cNvSpPr txBox="1"/>
          <p:nvPr/>
        </p:nvSpPr>
        <p:spPr>
          <a:xfrm>
            <a:off x="1291937" y="5333582"/>
            <a:ext cx="1656223" cy="253916"/>
          </a:xfrm>
          <a:prstGeom prst="rect">
            <a:avLst/>
          </a:prstGeom>
          <a:noFill/>
        </p:spPr>
        <p:txBody>
          <a:bodyPr wrap="none" rtlCol="0">
            <a:spAutoFit/>
          </a:bodyPr>
          <a:lstStyle/>
          <a:p>
            <a:r>
              <a:rPr lang="es-CL" sz="1050" dirty="0"/>
              <a:t>Fuente: Elaboración Propia</a:t>
            </a:r>
          </a:p>
        </p:txBody>
      </p:sp>
      <p:sp>
        <p:nvSpPr>
          <p:cNvPr id="11" name="10 CuadroTexto"/>
          <p:cNvSpPr txBox="1"/>
          <p:nvPr/>
        </p:nvSpPr>
        <p:spPr>
          <a:xfrm>
            <a:off x="755576" y="2132856"/>
            <a:ext cx="941283" cy="261610"/>
          </a:xfrm>
          <a:prstGeom prst="rect">
            <a:avLst/>
          </a:prstGeom>
          <a:noFill/>
        </p:spPr>
        <p:txBody>
          <a:bodyPr wrap="none" rtlCol="0">
            <a:spAutoFit/>
          </a:bodyPr>
          <a:lstStyle/>
          <a:p>
            <a:r>
              <a:rPr lang="es-CL" sz="1050" dirty="0"/>
              <a:t>Fuente: EPSA</a:t>
            </a:r>
          </a:p>
        </p:txBody>
      </p:sp>
      <p:sp>
        <p:nvSpPr>
          <p:cNvPr id="4" name="3 CuadroTexto"/>
          <p:cNvSpPr txBox="1"/>
          <p:nvPr/>
        </p:nvSpPr>
        <p:spPr>
          <a:xfrm>
            <a:off x="8577085" y="1132473"/>
            <a:ext cx="698799" cy="369332"/>
          </a:xfrm>
          <a:prstGeom prst="rect">
            <a:avLst/>
          </a:prstGeom>
          <a:noFill/>
        </p:spPr>
        <p:txBody>
          <a:bodyPr wrap="square" rtlCol="0">
            <a:spAutoFit/>
          </a:bodyPr>
          <a:lstStyle/>
          <a:p>
            <a:r>
              <a:rPr lang="es-CL" sz="900" dirty="0"/>
              <a:t>Pago  a IMSA</a:t>
            </a:r>
            <a:endParaRPr lang="es-CL" sz="2400" dirty="0"/>
          </a:p>
        </p:txBody>
      </p:sp>
      <p:sp>
        <p:nvSpPr>
          <p:cNvPr id="5" name="4 Cerrar llave"/>
          <p:cNvSpPr/>
          <p:nvPr/>
        </p:nvSpPr>
        <p:spPr>
          <a:xfrm>
            <a:off x="8438466" y="1052736"/>
            <a:ext cx="93289" cy="28803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graphicFrame>
        <p:nvGraphicFramePr>
          <p:cNvPr id="12" name="Tabla 11">
            <a:extLst>
              <a:ext uri="{FF2B5EF4-FFF2-40B4-BE49-F238E27FC236}">
                <a16:creationId xmlns:a16="http://schemas.microsoft.com/office/drawing/2014/main" id="{3E320AA9-6560-4FBA-8F12-20B6B99134B3}"/>
              </a:ext>
            </a:extLst>
          </p:cNvPr>
          <p:cNvGraphicFramePr>
            <a:graphicFrameLocks noGrp="1"/>
          </p:cNvGraphicFramePr>
          <p:nvPr>
            <p:extLst/>
          </p:nvPr>
        </p:nvGraphicFramePr>
        <p:xfrm>
          <a:off x="316785" y="791393"/>
          <a:ext cx="8071638" cy="1511960"/>
        </p:xfrm>
        <a:graphic>
          <a:graphicData uri="http://schemas.openxmlformats.org/drawingml/2006/table">
            <a:tbl>
              <a:tblPr/>
              <a:tblGrid>
                <a:gridCol w="2238932">
                  <a:extLst>
                    <a:ext uri="{9D8B030D-6E8A-4147-A177-3AD203B41FA5}">
                      <a16:colId xmlns:a16="http://schemas.microsoft.com/office/drawing/2014/main" val="2140099723"/>
                    </a:ext>
                  </a:extLst>
                </a:gridCol>
                <a:gridCol w="918536">
                  <a:extLst>
                    <a:ext uri="{9D8B030D-6E8A-4147-A177-3AD203B41FA5}">
                      <a16:colId xmlns:a16="http://schemas.microsoft.com/office/drawing/2014/main" val="3374473672"/>
                    </a:ext>
                  </a:extLst>
                </a:gridCol>
                <a:gridCol w="918536">
                  <a:extLst>
                    <a:ext uri="{9D8B030D-6E8A-4147-A177-3AD203B41FA5}">
                      <a16:colId xmlns:a16="http://schemas.microsoft.com/office/drawing/2014/main" val="73727102"/>
                    </a:ext>
                  </a:extLst>
                </a:gridCol>
                <a:gridCol w="918536">
                  <a:extLst>
                    <a:ext uri="{9D8B030D-6E8A-4147-A177-3AD203B41FA5}">
                      <a16:colId xmlns:a16="http://schemas.microsoft.com/office/drawing/2014/main" val="2540468664"/>
                    </a:ext>
                  </a:extLst>
                </a:gridCol>
                <a:gridCol w="918536">
                  <a:extLst>
                    <a:ext uri="{9D8B030D-6E8A-4147-A177-3AD203B41FA5}">
                      <a16:colId xmlns:a16="http://schemas.microsoft.com/office/drawing/2014/main" val="817555573"/>
                    </a:ext>
                  </a:extLst>
                </a:gridCol>
                <a:gridCol w="1079281">
                  <a:extLst>
                    <a:ext uri="{9D8B030D-6E8A-4147-A177-3AD203B41FA5}">
                      <a16:colId xmlns:a16="http://schemas.microsoft.com/office/drawing/2014/main" val="2215890814"/>
                    </a:ext>
                  </a:extLst>
                </a:gridCol>
                <a:gridCol w="1079281">
                  <a:extLst>
                    <a:ext uri="{9D8B030D-6E8A-4147-A177-3AD203B41FA5}">
                      <a16:colId xmlns:a16="http://schemas.microsoft.com/office/drawing/2014/main" val="1288871106"/>
                    </a:ext>
                  </a:extLst>
                </a:gridCol>
              </a:tblGrid>
              <a:tr h="197213">
                <a:tc>
                  <a:txBody>
                    <a:bodyPr/>
                    <a:lstStyle/>
                    <a:p>
                      <a:pPr algn="l" fontAlgn="ctr"/>
                      <a:r>
                        <a:rPr lang="es-CL" sz="900" b="1" i="0" u="none" strike="noStrike" dirty="0">
                          <a:solidFill>
                            <a:srgbClr val="000000"/>
                          </a:solidFill>
                          <a:effectLst/>
                          <a:latin typeface="Verdana" panose="020B0604030504040204" pitchFamily="34" charset="0"/>
                        </a:rPr>
                        <a:t>Pagos (M$) Realizados Años:</a:t>
                      </a:r>
                    </a:p>
                  </a:txBody>
                  <a:tcPr marL="158036" marR="8780" marT="87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l" fontAlgn="ctr"/>
                      <a:r>
                        <a:rPr lang="es-CL" sz="900" b="1" i="0" u="none" strike="noStrike">
                          <a:solidFill>
                            <a:srgbClr val="000000"/>
                          </a:solidFill>
                          <a:effectLst/>
                          <a:latin typeface="Verdana" panose="020B0604030504040204" pitchFamily="34" charset="0"/>
                        </a:rPr>
                        <a:t>2012</a:t>
                      </a:r>
                    </a:p>
                  </a:txBody>
                  <a:tcPr marL="158036" marR="8780" marT="878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l" fontAlgn="ctr"/>
                      <a:r>
                        <a:rPr lang="es-CL" sz="900" b="1" i="0" u="none" strike="noStrike">
                          <a:solidFill>
                            <a:srgbClr val="000000"/>
                          </a:solidFill>
                          <a:effectLst/>
                          <a:latin typeface="Verdana" panose="020B0604030504040204" pitchFamily="34" charset="0"/>
                        </a:rPr>
                        <a:t>2013</a:t>
                      </a:r>
                    </a:p>
                  </a:txBody>
                  <a:tcPr marL="158036"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l" fontAlgn="ctr"/>
                      <a:r>
                        <a:rPr lang="es-CL" sz="900" b="1" i="0" u="none" strike="noStrike">
                          <a:solidFill>
                            <a:srgbClr val="000000"/>
                          </a:solidFill>
                          <a:effectLst/>
                          <a:latin typeface="Verdana" panose="020B0604030504040204" pitchFamily="34" charset="0"/>
                        </a:rPr>
                        <a:t>2014</a:t>
                      </a:r>
                    </a:p>
                  </a:txBody>
                  <a:tcPr marL="158036"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l" fontAlgn="ctr"/>
                      <a:r>
                        <a:rPr lang="es-CL" sz="900" b="1" i="0" u="none" strike="noStrike">
                          <a:solidFill>
                            <a:srgbClr val="000000"/>
                          </a:solidFill>
                          <a:effectLst/>
                          <a:latin typeface="Verdana" panose="020B0604030504040204" pitchFamily="34" charset="0"/>
                        </a:rPr>
                        <a:t>2015</a:t>
                      </a:r>
                    </a:p>
                  </a:txBody>
                  <a:tcPr marL="158036"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l" fontAlgn="ctr"/>
                      <a:r>
                        <a:rPr lang="es-CL" sz="900" b="1" i="0" u="none" strike="noStrike">
                          <a:solidFill>
                            <a:srgbClr val="000000"/>
                          </a:solidFill>
                          <a:effectLst/>
                          <a:latin typeface="Verdana" panose="020B0604030504040204" pitchFamily="34" charset="0"/>
                        </a:rPr>
                        <a:t>2016</a:t>
                      </a:r>
                    </a:p>
                  </a:txBody>
                  <a:tcPr marL="158036"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l" fontAlgn="ctr"/>
                      <a:r>
                        <a:rPr lang="es-CL" sz="900" b="1" i="0" u="none" strike="noStrike">
                          <a:solidFill>
                            <a:srgbClr val="000000"/>
                          </a:solidFill>
                          <a:effectLst/>
                          <a:latin typeface="Verdana" panose="020B0604030504040204" pitchFamily="34" charset="0"/>
                        </a:rPr>
                        <a:t>2017</a:t>
                      </a:r>
                    </a:p>
                  </a:txBody>
                  <a:tcPr marL="158036" marR="8780" marT="878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extLst>
                  <a:ext uri="{0D108BD9-81ED-4DB2-BD59-A6C34878D82A}">
                    <a16:rowId xmlns:a16="http://schemas.microsoft.com/office/drawing/2014/main" val="147067390"/>
                  </a:ext>
                </a:extLst>
              </a:tr>
              <a:tr h="187821">
                <a:tc>
                  <a:txBody>
                    <a:bodyPr/>
                    <a:lstStyle/>
                    <a:p>
                      <a:pPr algn="l" fontAlgn="ctr"/>
                      <a:r>
                        <a:rPr lang="es-CL" sz="700" b="0" i="0" u="none" strike="noStrike" dirty="0">
                          <a:solidFill>
                            <a:srgbClr val="000000"/>
                          </a:solidFill>
                          <a:effectLst/>
                          <a:latin typeface="Verdana" panose="020B0604030504040204" pitchFamily="34" charset="0"/>
                        </a:rPr>
                        <a:t>(1) Patentes comerciales  (IMSA)</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a:solidFill>
                            <a:srgbClr val="000000"/>
                          </a:solidFill>
                          <a:effectLst/>
                          <a:latin typeface="Verdana" panose="020B0604030504040204" pitchFamily="34" charset="0"/>
                        </a:rPr>
                        <a:t>314.097</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a:solidFill>
                            <a:srgbClr val="000000"/>
                          </a:solidFill>
                          <a:effectLst/>
                          <a:latin typeface="Verdana" panose="020B0604030504040204" pitchFamily="34" charset="0"/>
                        </a:rPr>
                        <a:t>321.222</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a:solidFill>
                            <a:srgbClr val="000000"/>
                          </a:solidFill>
                          <a:effectLst/>
                          <a:latin typeface="Verdana" panose="020B0604030504040204" pitchFamily="34" charset="0"/>
                        </a:rPr>
                        <a:t>332.112</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a:solidFill>
                            <a:srgbClr val="000000"/>
                          </a:solidFill>
                          <a:effectLst/>
                          <a:latin typeface="Verdana" panose="020B0604030504040204" pitchFamily="34" charset="0"/>
                        </a:rPr>
                        <a:t>345.609</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a:solidFill>
                            <a:srgbClr val="000000"/>
                          </a:solidFill>
                          <a:effectLst/>
                          <a:latin typeface="Verdana" panose="020B0604030504040204" pitchFamily="34" charset="0"/>
                        </a:rPr>
                        <a:t>360.596</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a:solidFill>
                            <a:srgbClr val="000000"/>
                          </a:solidFill>
                          <a:effectLst/>
                          <a:latin typeface="Verdana" panose="020B0604030504040204" pitchFamily="34" charset="0"/>
                        </a:rPr>
                        <a:t>371.025</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6990435"/>
                  </a:ext>
                </a:extLst>
              </a:tr>
              <a:tr h="187821">
                <a:tc>
                  <a:txBody>
                    <a:bodyPr/>
                    <a:lstStyle/>
                    <a:p>
                      <a:pPr algn="l" fontAlgn="ctr"/>
                      <a:r>
                        <a:rPr lang="es-CL" sz="700" b="0" i="0" u="none" strike="noStrike">
                          <a:solidFill>
                            <a:srgbClr val="000000"/>
                          </a:solidFill>
                          <a:effectLst/>
                          <a:latin typeface="Verdana" panose="020B0604030504040204" pitchFamily="34" charset="0"/>
                        </a:rPr>
                        <a:t>(2)  Permisos circulación Vehículos  (IMSA)</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a:solidFill>
                            <a:srgbClr val="000000"/>
                          </a:solidFill>
                          <a:effectLst/>
                          <a:latin typeface="Verdana" panose="020B0604030504040204" pitchFamily="34" charset="0"/>
                        </a:rPr>
                        <a:t>1.283</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a:solidFill>
                            <a:srgbClr val="000000"/>
                          </a:solidFill>
                          <a:effectLst/>
                          <a:latin typeface="Verdana" panose="020B0604030504040204" pitchFamily="34" charset="0"/>
                        </a:rPr>
                        <a:t>1.535</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a:solidFill>
                            <a:srgbClr val="000000"/>
                          </a:solidFill>
                          <a:effectLst/>
                          <a:latin typeface="Verdana" panose="020B0604030504040204" pitchFamily="34" charset="0"/>
                        </a:rPr>
                        <a:t>1.894</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a:solidFill>
                            <a:srgbClr val="000000"/>
                          </a:solidFill>
                          <a:effectLst/>
                          <a:latin typeface="Verdana" panose="020B0604030504040204" pitchFamily="34" charset="0"/>
                        </a:rPr>
                        <a:t>1.834</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a:solidFill>
                            <a:srgbClr val="000000"/>
                          </a:solidFill>
                          <a:effectLst/>
                          <a:latin typeface="Verdana" panose="020B0604030504040204" pitchFamily="34" charset="0"/>
                        </a:rPr>
                        <a:t>1.484</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dirty="0">
                          <a:solidFill>
                            <a:srgbClr val="000000"/>
                          </a:solidFill>
                          <a:effectLst/>
                          <a:latin typeface="Verdana" panose="020B0604030504040204" pitchFamily="34" charset="0"/>
                        </a:rPr>
                        <a:t>1.632</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7361464"/>
                  </a:ext>
                </a:extLst>
              </a:tr>
              <a:tr h="187821">
                <a:tc>
                  <a:txBody>
                    <a:bodyPr/>
                    <a:lstStyle/>
                    <a:p>
                      <a:pPr algn="l" fontAlgn="ctr"/>
                      <a:r>
                        <a:rPr lang="es-CL" sz="700" b="0" i="0" u="none" strike="noStrike">
                          <a:solidFill>
                            <a:srgbClr val="000000"/>
                          </a:solidFill>
                          <a:effectLst/>
                          <a:latin typeface="Verdana" panose="020B0604030504040204" pitchFamily="34" charset="0"/>
                        </a:rPr>
                        <a:t>Contribuciones</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a:solidFill>
                            <a:srgbClr val="000000"/>
                          </a:solidFill>
                          <a:effectLst/>
                          <a:latin typeface="Verdana" panose="020B0604030504040204" pitchFamily="34" charset="0"/>
                        </a:rPr>
                        <a:t>792.843</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a:solidFill>
                            <a:srgbClr val="000000"/>
                          </a:solidFill>
                          <a:effectLst/>
                          <a:latin typeface="Verdana" panose="020B0604030504040204" pitchFamily="34" charset="0"/>
                        </a:rPr>
                        <a:t>1.110.690</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a:solidFill>
                            <a:srgbClr val="000000"/>
                          </a:solidFill>
                          <a:effectLst/>
                          <a:latin typeface="Verdana" panose="020B0604030504040204" pitchFamily="34" charset="0"/>
                        </a:rPr>
                        <a:t>1.296.784</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a:solidFill>
                            <a:srgbClr val="000000"/>
                          </a:solidFill>
                          <a:effectLst/>
                          <a:latin typeface="Verdana" panose="020B0604030504040204" pitchFamily="34" charset="0"/>
                        </a:rPr>
                        <a:t>1.587.159</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a:solidFill>
                            <a:srgbClr val="000000"/>
                          </a:solidFill>
                          <a:effectLst/>
                          <a:latin typeface="Verdana" panose="020B0604030504040204" pitchFamily="34" charset="0"/>
                        </a:rPr>
                        <a:t>1.519.830</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a:solidFill>
                            <a:srgbClr val="000000"/>
                          </a:solidFill>
                          <a:effectLst/>
                          <a:latin typeface="Verdana" panose="020B0604030504040204" pitchFamily="34" charset="0"/>
                        </a:rPr>
                        <a:t>1.639.510</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0133333"/>
                  </a:ext>
                </a:extLst>
              </a:tr>
              <a:tr h="187821">
                <a:tc>
                  <a:txBody>
                    <a:bodyPr/>
                    <a:lstStyle/>
                    <a:p>
                      <a:pPr algn="l" fontAlgn="ctr"/>
                      <a:r>
                        <a:rPr lang="es-CL" sz="700" b="0" i="0" u="none" strike="noStrike">
                          <a:solidFill>
                            <a:srgbClr val="000000"/>
                          </a:solidFill>
                          <a:effectLst/>
                          <a:latin typeface="Verdana" panose="020B0604030504040204" pitchFamily="34" charset="0"/>
                        </a:rPr>
                        <a:t>Impuesto a la Renta</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a:solidFill>
                            <a:srgbClr val="000000"/>
                          </a:solidFill>
                          <a:effectLst/>
                          <a:latin typeface="Verdana" panose="020B0604030504040204" pitchFamily="34" charset="0"/>
                        </a:rPr>
                        <a:t>11.843.720</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a:solidFill>
                            <a:srgbClr val="000000"/>
                          </a:solidFill>
                          <a:effectLst/>
                          <a:latin typeface="Verdana" panose="020B0604030504040204" pitchFamily="34" charset="0"/>
                        </a:rPr>
                        <a:t>9.163.020</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a:solidFill>
                            <a:srgbClr val="000000"/>
                          </a:solidFill>
                          <a:effectLst/>
                          <a:latin typeface="Verdana" panose="020B0604030504040204" pitchFamily="34" charset="0"/>
                        </a:rPr>
                        <a:t>1.963.104</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a:solidFill>
                            <a:srgbClr val="000000"/>
                          </a:solidFill>
                          <a:effectLst/>
                          <a:latin typeface="Verdana" panose="020B0604030504040204" pitchFamily="34" charset="0"/>
                        </a:rPr>
                        <a:t>5.858.098</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a:solidFill>
                            <a:srgbClr val="000000"/>
                          </a:solidFill>
                          <a:effectLst/>
                          <a:latin typeface="Verdana" panose="020B0604030504040204" pitchFamily="34" charset="0"/>
                        </a:rPr>
                        <a:t>7.065.937</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a:solidFill>
                            <a:srgbClr val="000000"/>
                          </a:solidFill>
                          <a:effectLst/>
                          <a:latin typeface="Verdana" panose="020B0604030504040204" pitchFamily="34" charset="0"/>
                        </a:rPr>
                        <a:t>8.627.722</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6851441"/>
                  </a:ext>
                </a:extLst>
              </a:tr>
              <a:tr h="187821">
                <a:tc>
                  <a:txBody>
                    <a:bodyPr/>
                    <a:lstStyle/>
                    <a:p>
                      <a:pPr algn="l" fontAlgn="ctr"/>
                      <a:r>
                        <a:rPr lang="es-CL" sz="700" b="0" i="0" u="none" strike="noStrike">
                          <a:solidFill>
                            <a:srgbClr val="000000"/>
                          </a:solidFill>
                          <a:effectLst/>
                          <a:latin typeface="Verdana" panose="020B0604030504040204" pitchFamily="34" charset="0"/>
                        </a:rPr>
                        <a:t>Transferencias al Fisco (Retiro de Utilidades)</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a:solidFill>
                            <a:srgbClr val="000000"/>
                          </a:solidFill>
                          <a:effectLst/>
                          <a:latin typeface="Verdana" panose="020B0604030504040204" pitchFamily="34" charset="0"/>
                        </a:rPr>
                        <a:t>6.819.000</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a:solidFill>
                            <a:srgbClr val="000000"/>
                          </a:solidFill>
                          <a:effectLst/>
                          <a:latin typeface="Verdana" panose="020B0604030504040204" pitchFamily="34" charset="0"/>
                        </a:rPr>
                        <a:t>4.000.000</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a:solidFill>
                            <a:srgbClr val="000000"/>
                          </a:solidFill>
                          <a:effectLst/>
                          <a:latin typeface="Verdana" panose="020B0604030504040204" pitchFamily="34" charset="0"/>
                        </a:rPr>
                        <a:t>4.000.000</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a:solidFill>
                            <a:srgbClr val="000000"/>
                          </a:solidFill>
                          <a:effectLst/>
                          <a:latin typeface="Verdana" panose="020B0604030504040204" pitchFamily="34" charset="0"/>
                        </a:rPr>
                        <a:t>4.000.000</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a:solidFill>
                            <a:srgbClr val="000000"/>
                          </a:solidFill>
                          <a:effectLst/>
                          <a:latin typeface="Verdana" panose="020B0604030504040204" pitchFamily="34" charset="0"/>
                        </a:rPr>
                        <a:t>5.700.000</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a:solidFill>
                            <a:srgbClr val="000000"/>
                          </a:solidFill>
                          <a:effectLst/>
                          <a:latin typeface="Verdana" panose="020B0604030504040204" pitchFamily="34" charset="0"/>
                        </a:rPr>
                        <a:t>8.500.000</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5515559"/>
                  </a:ext>
                </a:extLst>
              </a:tr>
              <a:tr h="187821">
                <a:tc>
                  <a:txBody>
                    <a:bodyPr/>
                    <a:lstStyle/>
                    <a:p>
                      <a:pPr algn="l" fontAlgn="ctr"/>
                      <a:endParaRPr lang="es-CL" sz="700" b="0" i="0" u="none" strike="noStrike">
                        <a:solidFill>
                          <a:srgbClr val="000000"/>
                        </a:solidFill>
                        <a:effectLst/>
                        <a:latin typeface="Verdana" panose="020B0604030504040204" pitchFamily="34" charset="0"/>
                      </a:endParaRPr>
                    </a:p>
                  </a:txBody>
                  <a:tcPr marL="8780" marR="8780" marT="878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ctr"/>
                      <a:r>
                        <a:rPr lang="es-CL" sz="700" b="0" i="0" u="none" strike="noStrike" dirty="0">
                          <a:solidFill>
                            <a:srgbClr val="000000"/>
                          </a:solidFill>
                          <a:effectLst/>
                          <a:latin typeface="Verdana" panose="020B0604030504040204" pitchFamily="34" charset="0"/>
                        </a:rPr>
                        <a:t>19.770.943</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a:solidFill>
                            <a:srgbClr val="000000"/>
                          </a:solidFill>
                          <a:effectLst/>
                          <a:latin typeface="Verdana" panose="020B0604030504040204" pitchFamily="34" charset="0"/>
                        </a:rPr>
                        <a:t>14.596.466</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a:solidFill>
                            <a:srgbClr val="000000"/>
                          </a:solidFill>
                          <a:effectLst/>
                          <a:latin typeface="Verdana" panose="020B0604030504040204" pitchFamily="34" charset="0"/>
                        </a:rPr>
                        <a:t>7.593.895</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a:solidFill>
                            <a:srgbClr val="000000"/>
                          </a:solidFill>
                          <a:effectLst/>
                          <a:latin typeface="Verdana" panose="020B0604030504040204" pitchFamily="34" charset="0"/>
                        </a:rPr>
                        <a:t>11.792.700</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dirty="0">
                          <a:solidFill>
                            <a:srgbClr val="000000"/>
                          </a:solidFill>
                          <a:effectLst/>
                          <a:latin typeface="Verdana" panose="020B0604030504040204" pitchFamily="34" charset="0"/>
                        </a:rPr>
                        <a:t>14.647.847</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dirty="0">
                          <a:solidFill>
                            <a:srgbClr val="000000"/>
                          </a:solidFill>
                          <a:effectLst/>
                          <a:latin typeface="Verdana" panose="020B0604030504040204" pitchFamily="34" charset="0"/>
                        </a:rPr>
                        <a:t>19.139.889</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5387397"/>
                  </a:ext>
                </a:extLst>
              </a:tr>
              <a:tr h="187821">
                <a:tc>
                  <a:txBody>
                    <a:bodyPr/>
                    <a:lstStyle/>
                    <a:p>
                      <a:pPr algn="l" fontAlgn="ctr"/>
                      <a:r>
                        <a:rPr lang="pt-BR" sz="700" b="0" i="0" u="none" strike="noStrike" dirty="0">
                          <a:solidFill>
                            <a:srgbClr val="000000"/>
                          </a:solidFill>
                          <a:effectLst/>
                          <a:latin typeface="Verdana" panose="020B0604030504040204" pitchFamily="34" charset="0"/>
                        </a:rPr>
                        <a:t>(1) + (2) </a:t>
                      </a:r>
                      <a:r>
                        <a:rPr lang="pt-BR" sz="700" b="0" i="0" u="none" strike="noStrike" dirty="0" err="1">
                          <a:solidFill>
                            <a:srgbClr val="000000"/>
                          </a:solidFill>
                          <a:effectLst/>
                          <a:latin typeface="Verdana" panose="020B0604030504040204" pitchFamily="34" charset="0"/>
                        </a:rPr>
                        <a:t>Directo</a:t>
                      </a:r>
                      <a:r>
                        <a:rPr lang="pt-BR" sz="700" b="0" i="0" u="none" strike="noStrike" dirty="0">
                          <a:solidFill>
                            <a:srgbClr val="000000"/>
                          </a:solidFill>
                          <a:effectLst/>
                          <a:latin typeface="Verdana" panose="020B0604030504040204" pitchFamily="34" charset="0"/>
                        </a:rPr>
                        <a:t>  a IMSA</a:t>
                      </a:r>
                    </a:p>
                  </a:txBody>
                  <a:tcPr marL="158036" marR="8780" marT="8780" marB="0" anchor="ctr">
                    <a:lnL>
                      <a:noFill/>
                    </a:lnL>
                    <a:lnR w="6350" cap="flat" cmpd="sng" algn="ctr">
                      <a:solidFill>
                        <a:srgbClr val="000000"/>
                      </a:solidFill>
                      <a:prstDash val="solid"/>
                      <a:round/>
                      <a:headEnd type="none" w="med" len="med"/>
                      <a:tailEnd type="none" w="med" len="med"/>
                    </a:lnR>
                    <a:lnT>
                      <a:noFill/>
                    </a:lnT>
                    <a:lnB>
                      <a:noFill/>
                    </a:lnB>
                    <a:solidFill>
                      <a:srgbClr val="CCCCFF"/>
                    </a:solidFill>
                  </a:tcPr>
                </a:tc>
                <a:tc>
                  <a:txBody>
                    <a:bodyPr/>
                    <a:lstStyle/>
                    <a:p>
                      <a:pPr algn="r" fontAlgn="ctr"/>
                      <a:r>
                        <a:rPr lang="es-CL" sz="700" b="0" i="0" u="none" strike="noStrike">
                          <a:solidFill>
                            <a:srgbClr val="000000"/>
                          </a:solidFill>
                          <a:effectLst/>
                          <a:latin typeface="Verdana" panose="020B0604030504040204" pitchFamily="34" charset="0"/>
                        </a:rPr>
                        <a:t>315.380</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a:solidFill>
                            <a:srgbClr val="000000"/>
                          </a:solidFill>
                          <a:effectLst/>
                          <a:latin typeface="Verdana" panose="020B0604030504040204" pitchFamily="34" charset="0"/>
                        </a:rPr>
                        <a:t>322.757</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dirty="0">
                          <a:solidFill>
                            <a:srgbClr val="000000"/>
                          </a:solidFill>
                          <a:effectLst/>
                          <a:latin typeface="Verdana" panose="020B0604030504040204" pitchFamily="34" charset="0"/>
                        </a:rPr>
                        <a:t>334.006</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a:solidFill>
                            <a:srgbClr val="000000"/>
                          </a:solidFill>
                          <a:effectLst/>
                          <a:latin typeface="Verdana" panose="020B0604030504040204" pitchFamily="34" charset="0"/>
                        </a:rPr>
                        <a:t>347.443</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a:solidFill>
                            <a:srgbClr val="000000"/>
                          </a:solidFill>
                          <a:effectLst/>
                          <a:latin typeface="Verdana" panose="020B0604030504040204" pitchFamily="34" charset="0"/>
                        </a:rPr>
                        <a:t>362.080</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700" b="0" i="0" u="none" strike="noStrike" dirty="0">
                          <a:solidFill>
                            <a:srgbClr val="000000"/>
                          </a:solidFill>
                          <a:effectLst/>
                          <a:latin typeface="Verdana" panose="020B0604030504040204" pitchFamily="34" charset="0"/>
                        </a:rPr>
                        <a:t>372.657</a:t>
                      </a:r>
                    </a:p>
                  </a:txBody>
                  <a:tcPr marL="8780" marR="8780" marT="87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5550990"/>
                  </a:ext>
                </a:extLst>
              </a:tr>
            </a:tbl>
          </a:graphicData>
        </a:graphic>
      </p:graphicFrame>
      <p:graphicFrame>
        <p:nvGraphicFramePr>
          <p:cNvPr id="16" name="Gráfico 15">
            <a:extLst>
              <a:ext uri="{FF2B5EF4-FFF2-40B4-BE49-F238E27FC236}">
                <a16:creationId xmlns:a16="http://schemas.microsoft.com/office/drawing/2014/main" id="{DFF081A5-D97B-4490-823B-827C78FAFCAC}"/>
              </a:ext>
            </a:extLst>
          </p:cNvPr>
          <p:cNvGraphicFramePr>
            <a:graphicFrameLocks/>
          </p:cNvGraphicFramePr>
          <p:nvPr>
            <p:extLst/>
          </p:nvPr>
        </p:nvGraphicFramePr>
        <p:xfrm>
          <a:off x="1907704" y="3140967"/>
          <a:ext cx="4968552" cy="2160241"/>
        </p:xfrm>
        <a:graphic>
          <a:graphicData uri="http://schemas.openxmlformats.org/drawingml/2006/chart">
            <c:chart xmlns:c="http://schemas.openxmlformats.org/drawingml/2006/chart" xmlns:r="http://schemas.openxmlformats.org/officeDocument/2006/relationships" r:id="rId3"/>
          </a:graphicData>
        </a:graphic>
      </p:graphicFrame>
      <p:cxnSp>
        <p:nvCxnSpPr>
          <p:cNvPr id="18" name="Conector recto 17">
            <a:extLst>
              <a:ext uri="{FF2B5EF4-FFF2-40B4-BE49-F238E27FC236}">
                <a16:creationId xmlns:a16="http://schemas.microsoft.com/office/drawing/2014/main" id="{91BDE844-822B-4992-9F18-FEC3AA725D61}"/>
              </a:ext>
            </a:extLst>
          </p:cNvPr>
          <p:cNvCxnSpPr>
            <a:cxnSpLocks/>
          </p:cNvCxnSpPr>
          <p:nvPr/>
        </p:nvCxnSpPr>
        <p:spPr>
          <a:xfrm>
            <a:off x="2436936" y="3140967"/>
            <a:ext cx="13945" cy="18687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F1DBE835-6BAF-4766-99B5-D2348FB75DEC}"/>
              </a:ext>
            </a:extLst>
          </p:cNvPr>
          <p:cNvCxnSpPr>
            <a:cxnSpLocks/>
          </p:cNvCxnSpPr>
          <p:nvPr/>
        </p:nvCxnSpPr>
        <p:spPr>
          <a:xfrm flipH="1">
            <a:off x="2450881" y="4993870"/>
            <a:ext cx="4425376" cy="303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id="{796279CF-55C9-49BE-96D2-46DB8B72CA3C}"/>
              </a:ext>
            </a:extLst>
          </p:cNvPr>
          <p:cNvSpPr txBox="1"/>
          <p:nvPr/>
        </p:nvSpPr>
        <p:spPr>
          <a:xfrm rot="16200000">
            <a:off x="1649581" y="3275111"/>
            <a:ext cx="429926" cy="307777"/>
          </a:xfrm>
          <a:prstGeom prst="rect">
            <a:avLst/>
          </a:prstGeom>
          <a:noFill/>
        </p:spPr>
        <p:txBody>
          <a:bodyPr wrap="none" rtlCol="0">
            <a:spAutoFit/>
          </a:bodyPr>
          <a:lstStyle/>
          <a:p>
            <a:r>
              <a:rPr lang="es-CL" sz="1400" dirty="0"/>
              <a:t>M$</a:t>
            </a:r>
            <a:endParaRPr lang="es-CL" dirty="0"/>
          </a:p>
        </p:txBody>
      </p:sp>
      <p:sp>
        <p:nvSpPr>
          <p:cNvPr id="26" name="CuadroTexto 25">
            <a:extLst>
              <a:ext uri="{FF2B5EF4-FFF2-40B4-BE49-F238E27FC236}">
                <a16:creationId xmlns:a16="http://schemas.microsoft.com/office/drawing/2014/main" id="{1FB2C2DE-2B2C-479C-9978-712161BD630D}"/>
              </a:ext>
            </a:extLst>
          </p:cNvPr>
          <p:cNvSpPr txBox="1"/>
          <p:nvPr/>
        </p:nvSpPr>
        <p:spPr>
          <a:xfrm>
            <a:off x="3124494" y="2628689"/>
            <a:ext cx="3078150" cy="369332"/>
          </a:xfrm>
          <a:prstGeom prst="rect">
            <a:avLst/>
          </a:prstGeom>
          <a:noFill/>
        </p:spPr>
        <p:txBody>
          <a:bodyPr wrap="none" rtlCol="0">
            <a:spAutoFit/>
          </a:bodyPr>
          <a:lstStyle/>
          <a:p>
            <a:r>
              <a:rPr lang="es-CL" dirty="0"/>
              <a:t>Pagos efectuados al Municipio</a:t>
            </a:r>
          </a:p>
        </p:txBody>
      </p:sp>
    </p:spTree>
    <p:extLst>
      <p:ext uri="{BB962C8B-B14F-4D97-AF65-F5344CB8AC3E}">
        <p14:creationId xmlns:p14="http://schemas.microsoft.com/office/powerpoint/2010/main" val="211604206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5A755B-483F-4F63-97DA-4272991F96CE}"/>
              </a:ext>
            </a:extLst>
          </p:cNvPr>
          <p:cNvSpPr>
            <a:spLocks noGrp="1"/>
          </p:cNvSpPr>
          <p:nvPr>
            <p:ph type="title"/>
          </p:nvPr>
        </p:nvSpPr>
        <p:spPr/>
        <p:txBody>
          <a:bodyPr/>
          <a:lstStyle/>
          <a:p>
            <a:r>
              <a:rPr lang="es-CL" dirty="0"/>
              <a:t>Colsa en Economía Local</a:t>
            </a:r>
          </a:p>
        </p:txBody>
      </p:sp>
      <p:pic>
        <p:nvPicPr>
          <p:cNvPr id="1026" name="Gráfico 1" descr="image008">
            <a:extLst>
              <a:ext uri="{FF2B5EF4-FFF2-40B4-BE49-F238E27FC236}">
                <a16:creationId xmlns:a16="http://schemas.microsoft.com/office/drawing/2014/main" id="{E1AAD3DB-38C9-466B-B72E-49B704BE9E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24744"/>
            <a:ext cx="3888432" cy="2862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Gráfico 2" descr="image009">
            <a:extLst>
              <a:ext uri="{FF2B5EF4-FFF2-40B4-BE49-F238E27FC236}">
                <a16:creationId xmlns:a16="http://schemas.microsoft.com/office/drawing/2014/main" id="{798C259E-A058-4435-8C6A-BEC47EFF6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2963" y="1179639"/>
            <a:ext cx="458152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Gráfico 3" descr="image010">
            <a:extLst>
              <a:ext uri="{FF2B5EF4-FFF2-40B4-BE49-F238E27FC236}">
                <a16:creationId xmlns:a16="http://schemas.microsoft.com/office/drawing/2014/main" id="{DEFB25B7-52AF-4CDB-BB24-BE7DF5302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7181" y="4084025"/>
            <a:ext cx="4581525"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99263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63D5DABD-C1E3-4BC7-AF98-095A69167F0D}"/>
              </a:ext>
            </a:extLst>
          </p:cNvPr>
          <p:cNvSpPr>
            <a:spLocks noGrp="1"/>
          </p:cNvSpPr>
          <p:nvPr>
            <p:ph type="title"/>
          </p:nvPr>
        </p:nvSpPr>
        <p:spPr/>
        <p:txBody>
          <a:bodyPr/>
          <a:lstStyle/>
          <a:p>
            <a:r>
              <a:rPr lang="es-CL" dirty="0"/>
              <a:t>10. Proyectos estratégicos</a:t>
            </a:r>
          </a:p>
        </p:txBody>
      </p:sp>
    </p:spTree>
    <p:extLst>
      <p:ext uri="{BB962C8B-B14F-4D97-AF65-F5344CB8AC3E}">
        <p14:creationId xmlns:p14="http://schemas.microsoft.com/office/powerpoint/2010/main" val="7163619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421B5241-408E-4E92-8BA0-51932D8533B9}"/>
              </a:ext>
            </a:extLst>
          </p:cNvPr>
          <p:cNvSpPr>
            <a:spLocks noGrp="1"/>
          </p:cNvSpPr>
          <p:nvPr>
            <p:ph type="title"/>
          </p:nvPr>
        </p:nvSpPr>
        <p:spPr/>
        <p:txBody>
          <a:bodyPr/>
          <a:lstStyle/>
          <a:p>
            <a:r>
              <a:rPr lang="es-CL" dirty="0"/>
              <a:t>Proyectos o Iniciativas Estratégicas</a:t>
            </a:r>
          </a:p>
        </p:txBody>
      </p:sp>
      <p:sp>
        <p:nvSpPr>
          <p:cNvPr id="6" name="Marcador de contenido 5">
            <a:extLst>
              <a:ext uri="{FF2B5EF4-FFF2-40B4-BE49-F238E27FC236}">
                <a16:creationId xmlns:a16="http://schemas.microsoft.com/office/drawing/2014/main" id="{25E764B9-950A-48DF-A5A4-033576CFCE02}"/>
              </a:ext>
            </a:extLst>
          </p:cNvPr>
          <p:cNvSpPr>
            <a:spLocks noGrp="1"/>
          </p:cNvSpPr>
          <p:nvPr>
            <p:ph idx="1"/>
          </p:nvPr>
        </p:nvSpPr>
        <p:spPr/>
        <p:txBody>
          <a:bodyPr>
            <a:normAutofit/>
          </a:bodyPr>
          <a:lstStyle/>
          <a:p>
            <a:r>
              <a:rPr lang="es-CL" dirty="0"/>
              <a:t>Acuerdo de Producción Limpia COLSA</a:t>
            </a:r>
          </a:p>
          <a:p>
            <a:r>
              <a:rPr lang="es-CL" dirty="0"/>
              <a:t>Centro Formación Técnica San Antonio CFT</a:t>
            </a:r>
          </a:p>
          <a:p>
            <a:r>
              <a:rPr lang="es-CL" dirty="0"/>
              <a:t>Capital Humano y Seguridad Laboral</a:t>
            </a:r>
          </a:p>
          <a:p>
            <a:r>
              <a:rPr lang="es-ES" dirty="0"/>
              <a:t>Comité de Servicios Públicos</a:t>
            </a:r>
          </a:p>
          <a:p>
            <a:r>
              <a:rPr lang="es-ES" dirty="0"/>
              <a:t>Comunidad Logística de San Antonio COLSA</a:t>
            </a:r>
          </a:p>
          <a:p>
            <a:r>
              <a:rPr lang="es-ES" dirty="0"/>
              <a:t>Convenio IMSA – EPSA</a:t>
            </a:r>
            <a:endParaRPr lang="es-ES" dirty="0">
              <a:solidFill>
                <a:srgbClr val="FF0000"/>
              </a:solidFill>
            </a:endParaRPr>
          </a:p>
          <a:p>
            <a:r>
              <a:rPr lang="es-CL" dirty="0"/>
              <a:t>Hospital</a:t>
            </a:r>
          </a:p>
          <a:p>
            <a:r>
              <a:rPr lang="es-CL" dirty="0"/>
              <a:t>Hospital de Sistema de Mutualidad para Trabajadores Portuarios</a:t>
            </a:r>
          </a:p>
          <a:p>
            <a:r>
              <a:rPr lang="es-CL" dirty="0"/>
              <a:t>Modelamiento Transporte Urbano STU San Antonio</a:t>
            </a:r>
          </a:p>
          <a:p>
            <a:r>
              <a:rPr lang="es-CL" dirty="0"/>
              <a:t>Lugares de estacionamiento cercanos al puerto y transporte público de acercamiento</a:t>
            </a:r>
          </a:p>
          <a:p>
            <a:r>
              <a:rPr lang="es-CL" dirty="0"/>
              <a:t>Programa Desarrollo Proveedores: Transportistas</a:t>
            </a:r>
          </a:p>
          <a:p>
            <a:r>
              <a:rPr lang="es-CL" dirty="0"/>
              <a:t>Puerto Exterior en San Antonio</a:t>
            </a:r>
          </a:p>
          <a:p>
            <a:pPr marL="0" indent="0">
              <a:buNone/>
            </a:pPr>
            <a:endParaRPr lang="es-CL" dirty="0">
              <a:solidFill>
                <a:srgbClr val="FF0000"/>
              </a:solidFill>
            </a:endParaRPr>
          </a:p>
          <a:p>
            <a:pPr marL="0" indent="0">
              <a:buNone/>
            </a:pPr>
            <a:endParaRPr lang="es-CL" dirty="0"/>
          </a:p>
          <a:p>
            <a:endParaRPr lang="es-CL" dirty="0"/>
          </a:p>
        </p:txBody>
      </p:sp>
    </p:spTree>
    <p:extLst>
      <p:ext uri="{BB962C8B-B14F-4D97-AF65-F5344CB8AC3E}">
        <p14:creationId xmlns:p14="http://schemas.microsoft.com/office/powerpoint/2010/main" val="10467502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DAFE2B-68A6-4E0C-86DF-85ED7746878A}"/>
              </a:ext>
            </a:extLst>
          </p:cNvPr>
          <p:cNvSpPr>
            <a:spLocks noGrp="1"/>
          </p:cNvSpPr>
          <p:nvPr>
            <p:ph type="title"/>
          </p:nvPr>
        </p:nvSpPr>
        <p:spPr>
          <a:xfrm>
            <a:off x="467544" y="1196752"/>
            <a:ext cx="7467904" cy="87090"/>
          </a:xfrm>
        </p:spPr>
        <p:txBody>
          <a:bodyPr/>
          <a:lstStyle/>
          <a:p>
            <a:r>
              <a:rPr lang="es-CL" dirty="0"/>
              <a:t>Acuerdo de Producción Limpia COLSA</a:t>
            </a:r>
            <a:br>
              <a:rPr lang="es-CL" dirty="0"/>
            </a:br>
            <a:endParaRPr lang="es-ES" dirty="0"/>
          </a:p>
        </p:txBody>
      </p:sp>
      <p:pic>
        <p:nvPicPr>
          <p:cNvPr id="4" name="Imagen 3">
            <a:extLst>
              <a:ext uri="{FF2B5EF4-FFF2-40B4-BE49-F238E27FC236}">
                <a16:creationId xmlns:a16="http://schemas.microsoft.com/office/drawing/2014/main" id="{F7D498CF-F828-4117-A9E6-51D06279C47C}"/>
              </a:ext>
            </a:extLst>
          </p:cNvPr>
          <p:cNvPicPr>
            <a:picLocks noChangeAspect="1"/>
          </p:cNvPicPr>
          <p:nvPr/>
        </p:nvPicPr>
        <p:blipFill>
          <a:blip r:embed="rId2"/>
          <a:stretch>
            <a:fillRect/>
          </a:stretch>
        </p:blipFill>
        <p:spPr>
          <a:xfrm>
            <a:off x="251520" y="2344661"/>
            <a:ext cx="8623373" cy="3460603"/>
          </a:xfrm>
          <a:prstGeom prst="rect">
            <a:avLst/>
          </a:prstGeom>
        </p:spPr>
      </p:pic>
    </p:spTree>
    <p:extLst>
      <p:ext uri="{BB962C8B-B14F-4D97-AF65-F5344CB8AC3E}">
        <p14:creationId xmlns:p14="http://schemas.microsoft.com/office/powerpoint/2010/main" val="19747185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E33A81-1691-4DD0-8897-1973E59B0209}"/>
              </a:ext>
            </a:extLst>
          </p:cNvPr>
          <p:cNvSpPr>
            <a:spLocks noGrp="1"/>
          </p:cNvSpPr>
          <p:nvPr>
            <p:ph type="title"/>
          </p:nvPr>
        </p:nvSpPr>
        <p:spPr>
          <a:xfrm>
            <a:off x="611560" y="542166"/>
            <a:ext cx="7467904" cy="649164"/>
          </a:xfrm>
        </p:spPr>
        <p:txBody>
          <a:bodyPr/>
          <a:lstStyle/>
          <a:p>
            <a:pPr algn="l"/>
            <a:r>
              <a:rPr lang="es-CL" sz="3200" dirty="0"/>
              <a:t>Centro Formación Técnica San Antonio CFT</a:t>
            </a:r>
            <a:br>
              <a:rPr lang="es-CL" dirty="0"/>
            </a:br>
            <a:endParaRPr lang="es-ES" dirty="0"/>
          </a:p>
        </p:txBody>
      </p:sp>
      <p:pic>
        <p:nvPicPr>
          <p:cNvPr id="3" name="Imagen 2">
            <a:extLst>
              <a:ext uri="{FF2B5EF4-FFF2-40B4-BE49-F238E27FC236}">
                <a16:creationId xmlns:a16="http://schemas.microsoft.com/office/drawing/2014/main" id="{42AE0D31-13ED-46E2-90B1-9F5216EBFC53}"/>
              </a:ext>
            </a:extLst>
          </p:cNvPr>
          <p:cNvPicPr>
            <a:picLocks noChangeAspect="1"/>
          </p:cNvPicPr>
          <p:nvPr/>
        </p:nvPicPr>
        <p:blipFill>
          <a:blip r:embed="rId2"/>
          <a:stretch>
            <a:fillRect/>
          </a:stretch>
        </p:blipFill>
        <p:spPr>
          <a:xfrm>
            <a:off x="2007996" y="1199455"/>
            <a:ext cx="4819048" cy="2285714"/>
          </a:xfrm>
          <a:prstGeom prst="rect">
            <a:avLst/>
          </a:prstGeom>
        </p:spPr>
      </p:pic>
      <p:sp>
        <p:nvSpPr>
          <p:cNvPr id="5" name="CuadroTexto 4">
            <a:extLst>
              <a:ext uri="{FF2B5EF4-FFF2-40B4-BE49-F238E27FC236}">
                <a16:creationId xmlns:a16="http://schemas.microsoft.com/office/drawing/2014/main" id="{27B9546F-AAB1-497A-8A8A-E33CCB02D344}"/>
              </a:ext>
            </a:extLst>
          </p:cNvPr>
          <p:cNvSpPr txBox="1"/>
          <p:nvPr/>
        </p:nvSpPr>
        <p:spPr>
          <a:xfrm>
            <a:off x="910056" y="3717032"/>
            <a:ext cx="7323888" cy="2862322"/>
          </a:xfrm>
          <a:prstGeom prst="rect">
            <a:avLst/>
          </a:prstGeom>
          <a:noFill/>
        </p:spPr>
        <p:txBody>
          <a:bodyPr wrap="square" rtlCol="0">
            <a:spAutoFit/>
          </a:bodyPr>
          <a:lstStyle/>
          <a:p>
            <a:pPr lvl="0" algn="just"/>
            <a:r>
              <a:rPr lang="es-CL" dirty="0"/>
              <a:t>Estado CFT: En elaboración de los Términos de Referencia para Construir Edificio en el año 2019. Citado Directorio del CFT, cuyo rol es definición de recursos económicos, carreras definitivas a impartir según mercado laboral, entre otras.</a:t>
            </a:r>
            <a:r>
              <a:rPr lang="es-ES" dirty="0"/>
              <a:t> </a:t>
            </a:r>
            <a:r>
              <a:rPr lang="es-CL" dirty="0"/>
              <a:t>(20 de agosto 2018) se están resolviendo los concursos públicos para incorporar al equipo un fiscal, un director académico y un director de administración y finanzas, con esto se realizara estudio de cómo se ha movido el mercado educacional  y hacer una propuesta de carreras al directorio para poder validarlas. Año Probable de Funcionamiento CFT: año 2020 (Marzo 2020 según mandato de Ministerio de Educación)</a:t>
            </a:r>
            <a:endParaRPr lang="es-ES" dirty="0"/>
          </a:p>
          <a:p>
            <a:endParaRPr lang="es-ES" dirty="0"/>
          </a:p>
        </p:txBody>
      </p:sp>
    </p:spTree>
    <p:extLst>
      <p:ext uri="{BB962C8B-B14F-4D97-AF65-F5344CB8AC3E}">
        <p14:creationId xmlns:p14="http://schemas.microsoft.com/office/powerpoint/2010/main" val="1792498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188640"/>
            <a:ext cx="7715200" cy="649164"/>
          </a:xfrm>
        </p:spPr>
        <p:txBody>
          <a:bodyPr/>
          <a:lstStyle/>
          <a:p>
            <a:pPr algn="l"/>
            <a:r>
              <a:rPr lang="es-CL" sz="2800" dirty="0"/>
              <a:t>Consolidado Puerto San Antonio Octubre 2018</a:t>
            </a:r>
          </a:p>
        </p:txBody>
      </p:sp>
      <p:sp>
        <p:nvSpPr>
          <p:cNvPr id="3" name="Rectángulo redondeado 2"/>
          <p:cNvSpPr/>
          <p:nvPr/>
        </p:nvSpPr>
        <p:spPr>
          <a:xfrm>
            <a:off x="1835696" y="6165304"/>
            <a:ext cx="6552728" cy="432048"/>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050" dirty="0">
                <a:solidFill>
                  <a:schemeClr val="tx1"/>
                </a:solidFill>
              </a:rPr>
              <a:t>EL ÍNDICE DE FRECUENCIA CONSOLIDADO  INDICA QUE  ESTÁN OCURRIENDO 9,6 ACCIDENTES CON TIEMPO PERDIDO POR CADA MILLÓN DE HORAS TRABAJADAS EN EL PUERTO</a:t>
            </a:r>
          </a:p>
        </p:txBody>
      </p:sp>
      <p:graphicFrame>
        <p:nvGraphicFramePr>
          <p:cNvPr id="6" name="Gráfico 5"/>
          <p:cNvGraphicFramePr>
            <a:graphicFrameLocks/>
          </p:cNvGraphicFramePr>
          <p:nvPr>
            <p:extLst/>
          </p:nvPr>
        </p:nvGraphicFramePr>
        <p:xfrm>
          <a:off x="360064" y="1340768"/>
          <a:ext cx="8460407" cy="41044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56153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9CF45FF-7DB2-401F-8648-2F91A6E90548}"/>
              </a:ext>
            </a:extLst>
          </p:cNvPr>
          <p:cNvSpPr/>
          <p:nvPr/>
        </p:nvSpPr>
        <p:spPr>
          <a:xfrm>
            <a:off x="629562" y="692696"/>
            <a:ext cx="7560840" cy="923330"/>
          </a:xfrm>
          <a:prstGeom prst="rect">
            <a:avLst/>
          </a:prstGeom>
        </p:spPr>
        <p:txBody>
          <a:bodyPr wrap="square">
            <a:spAutoFit/>
          </a:bodyPr>
          <a:lstStyle/>
          <a:p>
            <a:r>
              <a:rPr lang="es-CL" b="1" dirty="0">
                <a:solidFill>
                  <a:srgbClr val="0070C0"/>
                </a:solidFill>
                <a:ea typeface="+mj-ea"/>
                <a:cs typeface="+mj-cs"/>
              </a:rPr>
              <a:t>Tareas del Plan de Trabajo del Comité de Coordinación de Organismos Públicos (CCOP)-Febrero 2018 y </a:t>
            </a:r>
            <a:r>
              <a:rPr lang="es-CL" b="1" dirty="0">
                <a:solidFill>
                  <a:srgbClr val="0070C0"/>
                </a:solidFill>
              </a:rPr>
              <a:t>Ejecución Tareas del  Plan de Trabajo CCOP 2018.</a:t>
            </a:r>
            <a:endParaRPr lang="es-CL" dirty="0">
              <a:solidFill>
                <a:srgbClr val="0070C0"/>
              </a:solidFill>
            </a:endParaRPr>
          </a:p>
        </p:txBody>
      </p:sp>
      <p:graphicFrame>
        <p:nvGraphicFramePr>
          <p:cNvPr id="6" name="Tabla 5">
            <a:extLst>
              <a:ext uri="{FF2B5EF4-FFF2-40B4-BE49-F238E27FC236}">
                <a16:creationId xmlns:a16="http://schemas.microsoft.com/office/drawing/2014/main" id="{92883055-2706-4E0C-8AF9-83ABBF829E0D}"/>
              </a:ext>
            </a:extLst>
          </p:cNvPr>
          <p:cNvGraphicFramePr>
            <a:graphicFrameLocks noGrp="1"/>
          </p:cNvGraphicFramePr>
          <p:nvPr>
            <p:extLst>
              <p:ext uri="{D42A27DB-BD31-4B8C-83A1-F6EECF244321}">
                <p14:modId xmlns:p14="http://schemas.microsoft.com/office/powerpoint/2010/main" val="3068397141"/>
              </p:ext>
            </p:extLst>
          </p:nvPr>
        </p:nvGraphicFramePr>
        <p:xfrm>
          <a:off x="611560" y="1556792"/>
          <a:ext cx="8280921" cy="5075511"/>
        </p:xfrm>
        <a:graphic>
          <a:graphicData uri="http://schemas.openxmlformats.org/drawingml/2006/table">
            <a:tbl>
              <a:tblPr/>
              <a:tblGrid>
                <a:gridCol w="506628">
                  <a:extLst>
                    <a:ext uri="{9D8B030D-6E8A-4147-A177-3AD203B41FA5}">
                      <a16:colId xmlns:a16="http://schemas.microsoft.com/office/drawing/2014/main" val="2646538848"/>
                    </a:ext>
                  </a:extLst>
                </a:gridCol>
                <a:gridCol w="3991364">
                  <a:extLst>
                    <a:ext uri="{9D8B030D-6E8A-4147-A177-3AD203B41FA5}">
                      <a16:colId xmlns:a16="http://schemas.microsoft.com/office/drawing/2014/main" val="2903106838"/>
                    </a:ext>
                  </a:extLst>
                </a:gridCol>
                <a:gridCol w="1153333">
                  <a:extLst>
                    <a:ext uri="{9D8B030D-6E8A-4147-A177-3AD203B41FA5}">
                      <a16:colId xmlns:a16="http://schemas.microsoft.com/office/drawing/2014/main" val="545470429"/>
                    </a:ext>
                  </a:extLst>
                </a:gridCol>
                <a:gridCol w="1314798">
                  <a:extLst>
                    <a:ext uri="{9D8B030D-6E8A-4147-A177-3AD203B41FA5}">
                      <a16:colId xmlns:a16="http://schemas.microsoft.com/office/drawing/2014/main" val="3511349392"/>
                    </a:ext>
                  </a:extLst>
                </a:gridCol>
                <a:gridCol w="1314798">
                  <a:extLst>
                    <a:ext uri="{9D8B030D-6E8A-4147-A177-3AD203B41FA5}">
                      <a16:colId xmlns:a16="http://schemas.microsoft.com/office/drawing/2014/main" val="1834096137"/>
                    </a:ext>
                  </a:extLst>
                </a:gridCol>
              </a:tblGrid>
              <a:tr h="390423">
                <a:tc>
                  <a:txBody>
                    <a:bodyPr/>
                    <a:lstStyle/>
                    <a:p>
                      <a:pPr algn="l" fontAlgn="ctr"/>
                      <a:endParaRPr lang="es-CL" sz="800" b="0" i="0" u="none" strike="noStrike">
                        <a:solidFill>
                          <a:srgbClr val="000000"/>
                        </a:solidFill>
                        <a:effectLst/>
                        <a:latin typeface="Calibri" panose="020F0502020204030204" pitchFamily="34" charset="0"/>
                      </a:endParaRPr>
                    </a:p>
                  </a:txBody>
                  <a:tcPr marL="6019" marR="6019" marT="6019"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s-CL" sz="1400" b="1" i="0" u="none" strike="noStrike" dirty="0">
                          <a:solidFill>
                            <a:schemeClr val="tx1"/>
                          </a:solidFill>
                          <a:effectLst/>
                          <a:latin typeface="Calibri" panose="020F0502020204030204" pitchFamily="34" charset="0"/>
                        </a:rPr>
                        <a:t>Tarea</a:t>
                      </a:r>
                    </a:p>
                  </a:txBody>
                  <a:tcPr marL="6019" marR="6019" marT="601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b"/>
                      <a:r>
                        <a:rPr lang="es-CL" sz="1400" b="1" i="0" u="none" strike="noStrike" dirty="0">
                          <a:solidFill>
                            <a:schemeClr val="tx1"/>
                          </a:solidFill>
                          <a:effectLst/>
                          <a:latin typeface="Calibri" panose="020F0502020204030204" pitchFamily="34" charset="0"/>
                        </a:rPr>
                        <a:t>Coordinador</a:t>
                      </a:r>
                    </a:p>
                  </a:txBody>
                  <a:tcPr marL="6019" marR="6019" marT="60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b"/>
                      <a:r>
                        <a:rPr lang="es-CL" sz="1400" b="1" i="0" u="none" strike="noStrike" dirty="0">
                          <a:solidFill>
                            <a:schemeClr val="tx1"/>
                          </a:solidFill>
                          <a:effectLst/>
                          <a:latin typeface="Calibri" panose="020F0502020204030204" pitchFamily="34" charset="0"/>
                        </a:rPr>
                        <a:t>Participantes</a:t>
                      </a:r>
                    </a:p>
                  </a:txBody>
                  <a:tcPr marL="6019" marR="6019" marT="60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0" algn="ctr" defTabSz="914400" rtl="0" eaLnBrk="1" fontAlgn="b" latinLnBrk="0" hangingPunct="1">
                        <a:lnSpc>
                          <a:spcPct val="107000"/>
                        </a:lnSpc>
                        <a:spcAft>
                          <a:spcPts val="0"/>
                        </a:spcAft>
                      </a:pPr>
                      <a:r>
                        <a:rPr lang="es-CL" sz="1400" b="1" i="0" u="none" strike="noStrike" kern="1200" dirty="0">
                          <a:solidFill>
                            <a:schemeClr val="tx1"/>
                          </a:solidFill>
                          <a:effectLst/>
                          <a:latin typeface="Calibri" panose="020F0502020204030204" pitchFamily="34" charset="0"/>
                          <a:ea typeface="+mn-ea"/>
                          <a:cs typeface="+mn-cs"/>
                        </a:rPr>
                        <a:t>Fecha de ejecución</a:t>
                      </a:r>
                    </a:p>
                  </a:txBody>
                  <a:tcPr marL="0" marR="0" marT="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801091049"/>
                  </a:ext>
                </a:extLst>
              </a:tr>
              <a:tr h="903482">
                <a:tc>
                  <a:txBody>
                    <a:bodyPr/>
                    <a:lstStyle/>
                    <a:p>
                      <a:pPr algn="ctr" fontAlgn="ctr"/>
                      <a:r>
                        <a:rPr lang="es-CL" sz="1100" b="0" i="0" u="none" strike="noStrike" dirty="0">
                          <a:solidFill>
                            <a:srgbClr val="0070C0"/>
                          </a:solidFill>
                          <a:effectLst/>
                          <a:latin typeface="Calibri" panose="020F0502020204030204" pitchFamily="34" charset="0"/>
                        </a:rPr>
                        <a:t>1</a:t>
                      </a:r>
                    </a:p>
                  </a:txBody>
                  <a:tcPr marL="6019" marR="6019" marT="60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ctr">
                        <a:lnSpc>
                          <a:spcPct val="107000"/>
                        </a:lnSpc>
                        <a:spcAft>
                          <a:spcPts val="0"/>
                        </a:spcAft>
                      </a:pPr>
                      <a:r>
                        <a:rPr lang="es-CL" sz="1100" kern="1200" dirty="0">
                          <a:solidFill>
                            <a:srgbClr val="0070C0"/>
                          </a:solidFill>
                          <a:effectLst/>
                          <a:latin typeface="Calibri" panose="020F0502020204030204" pitchFamily="34" charset="0"/>
                          <a:ea typeface="Times New Roman" panose="02020603050405020304" pitchFamily="18" charset="0"/>
                          <a:cs typeface="Arial" panose="020B0604020202020204" pitchFamily="34" charset="0"/>
                        </a:rPr>
                        <a:t>Efectuar inspecciones en conjunto de los Organismos Públicos, al interior de los recintos portuarios orientados a verificar condiciones de seguridad, salud y laborales de trabajadores portuarios y usuarios de los recintos Portuarios.</a:t>
                      </a:r>
                      <a:br>
                        <a:rPr lang="es-CL" sz="1100" kern="1200" dirty="0">
                          <a:solidFill>
                            <a:srgbClr val="0070C0"/>
                          </a:solidFill>
                          <a:effectLst/>
                          <a:latin typeface="Calibri" panose="020F0502020204030204" pitchFamily="34" charset="0"/>
                          <a:ea typeface="Times New Roman" panose="02020603050405020304" pitchFamily="18" charset="0"/>
                          <a:cs typeface="Arial" panose="020B0604020202020204" pitchFamily="34" charset="0"/>
                        </a:rPr>
                      </a:br>
                      <a:r>
                        <a:rPr lang="es-CL" sz="1100" kern="1200" dirty="0">
                          <a:solidFill>
                            <a:srgbClr val="0070C0"/>
                          </a:solidFill>
                          <a:effectLst/>
                          <a:latin typeface="Calibri" panose="020F0502020204030204" pitchFamily="34" charset="0"/>
                          <a:ea typeface="Times New Roman" panose="02020603050405020304" pitchFamily="18" charset="0"/>
                          <a:cs typeface="Arial" panose="020B0604020202020204" pitchFamily="34" charset="0"/>
                        </a:rPr>
                        <a:t>- Fiscalización Transportistas</a:t>
                      </a:r>
                      <a:endParaRPr lang="es-CL" sz="1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5" marR="5475" marT="54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100" b="0" i="0" u="none" strike="noStrike" dirty="0">
                          <a:solidFill>
                            <a:srgbClr val="0070C0"/>
                          </a:solidFill>
                          <a:effectLst/>
                          <a:latin typeface="Calibri" panose="020F0502020204030204" pitchFamily="34" charset="0"/>
                        </a:rPr>
                        <a:t>EPSA</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L" sz="1100" b="0" i="0" u="none" strike="noStrike" dirty="0">
                          <a:solidFill>
                            <a:srgbClr val="0070C0"/>
                          </a:solidFill>
                          <a:effectLst/>
                          <a:latin typeface="Calibri" panose="020F0502020204030204" pitchFamily="34" charset="0"/>
                        </a:rPr>
                        <a:t>EPSA, AA.MM, PDI, SAG, </a:t>
                      </a:r>
                      <a:r>
                        <a:rPr lang="es-CL" sz="1100" b="0" i="0" u="none" strike="noStrike" dirty="0" err="1">
                          <a:solidFill>
                            <a:srgbClr val="0070C0"/>
                          </a:solidFill>
                          <a:effectLst/>
                          <a:latin typeface="Calibri" panose="020F0502020204030204" pitchFamily="34" charset="0"/>
                        </a:rPr>
                        <a:t>Serv</a:t>
                      </a:r>
                      <a:r>
                        <a:rPr lang="es-CL" sz="1100" b="0" i="0" u="none" strike="noStrike" dirty="0">
                          <a:solidFill>
                            <a:srgbClr val="0070C0"/>
                          </a:solidFill>
                          <a:effectLst/>
                          <a:latin typeface="Calibri" panose="020F0502020204030204" pitchFamily="34" charset="0"/>
                        </a:rPr>
                        <a:t> Salud, Inspección del Trabajo.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ctr">
                        <a:lnSpc>
                          <a:spcPct val="107000"/>
                        </a:lnSpc>
                        <a:spcAft>
                          <a:spcPts val="0"/>
                        </a:spcAft>
                      </a:pPr>
                      <a:r>
                        <a:rPr lang="es-CL" sz="1100" b="1" kern="1200" dirty="0">
                          <a:solidFill>
                            <a:srgbClr val="0070C0"/>
                          </a:solidFill>
                          <a:effectLst/>
                          <a:latin typeface="Calibri" panose="020F0502020204030204" pitchFamily="34" charset="0"/>
                          <a:ea typeface="Times New Roman" panose="02020603050405020304" pitchFamily="18" charset="0"/>
                          <a:cs typeface="Arial" panose="020B0604020202020204" pitchFamily="34" charset="0"/>
                        </a:rPr>
                        <a:t>Transportistas: 31 de mayo</a:t>
                      </a:r>
                      <a:endParaRPr lang="es-CL" sz="1100" b="1" dirty="0">
                        <a:solidFill>
                          <a:srgbClr val="0070C0"/>
                        </a:solidFill>
                        <a:effectLst/>
                        <a:latin typeface="Calibri" panose="020F0502020204030204" pitchFamily="34" charset="0"/>
                        <a:ea typeface="Times New Roman" panose="02020603050405020304" pitchFamily="18" charset="0"/>
                      </a:endParaRPr>
                    </a:p>
                    <a:p>
                      <a:pPr fontAlgn="ctr">
                        <a:lnSpc>
                          <a:spcPct val="107000"/>
                        </a:lnSpc>
                        <a:spcAft>
                          <a:spcPts val="0"/>
                        </a:spcAft>
                      </a:pPr>
                      <a:r>
                        <a:rPr lang="es-CL" sz="1100" b="1" kern="1200" dirty="0">
                          <a:solidFill>
                            <a:srgbClr val="0070C0"/>
                          </a:solidFill>
                          <a:effectLst/>
                          <a:latin typeface="Calibri" panose="020F0502020204030204" pitchFamily="34" charset="0"/>
                          <a:ea typeface="Times New Roman" panose="02020603050405020304" pitchFamily="18" charset="0"/>
                          <a:cs typeface="Arial" panose="020B0604020202020204" pitchFamily="34" charset="0"/>
                        </a:rPr>
                        <a:t>(ejecutado)</a:t>
                      </a:r>
                      <a:endParaRPr lang="es-CL" sz="1100" b="1" dirty="0">
                        <a:solidFill>
                          <a:srgbClr val="0070C0"/>
                        </a:solidFill>
                        <a:effectLst/>
                        <a:latin typeface="Calibri" panose="020F0502020204030204" pitchFamily="34" charset="0"/>
                        <a:ea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4006375"/>
                  </a:ext>
                </a:extLst>
              </a:tr>
              <a:tr h="486079">
                <a:tc>
                  <a:txBody>
                    <a:bodyPr/>
                    <a:lstStyle/>
                    <a:p>
                      <a:pPr algn="ctr" fontAlgn="ctr"/>
                      <a:r>
                        <a:rPr lang="es-CL" sz="1100" b="0" i="0" u="none" strike="noStrike">
                          <a:solidFill>
                            <a:srgbClr val="0070C0"/>
                          </a:solidFill>
                          <a:effectLst/>
                          <a:latin typeface="Calibri" panose="020F0502020204030204" pitchFamily="34" charset="0"/>
                        </a:rPr>
                        <a:t>2</a:t>
                      </a:r>
                    </a:p>
                  </a:txBody>
                  <a:tcPr marL="6019" marR="6019" marT="60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ctr">
                        <a:lnSpc>
                          <a:spcPct val="107000"/>
                        </a:lnSpc>
                        <a:spcAft>
                          <a:spcPts val="0"/>
                        </a:spcAft>
                      </a:pPr>
                      <a:r>
                        <a:rPr lang="es-CL" sz="1100" kern="1200" dirty="0">
                          <a:solidFill>
                            <a:srgbClr val="0070C0"/>
                          </a:solidFill>
                          <a:effectLst/>
                          <a:latin typeface="Calibri" panose="020F0502020204030204" pitchFamily="34" charset="0"/>
                          <a:ea typeface="Times New Roman" panose="02020603050405020304" pitchFamily="18" charset="0"/>
                          <a:cs typeface="Arial" panose="020B0604020202020204" pitchFamily="34" charset="0"/>
                        </a:rPr>
                        <a:t>Sensibilización a la Comunidad Marítimo-Portuaria de San Antonio respecto de la Realidad Regional del Narcotráfico Marítimo</a:t>
                      </a:r>
                      <a:endParaRPr lang="es-CL" sz="1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5" marR="5475" marT="54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100" b="0" i="0" u="none" strike="noStrike" dirty="0">
                          <a:solidFill>
                            <a:srgbClr val="0070C0"/>
                          </a:solidFill>
                          <a:effectLst/>
                          <a:latin typeface="Calibri" panose="020F0502020204030204" pitchFamily="34" charset="0"/>
                        </a:rPr>
                        <a:t>PDI</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L" sz="1100" b="0" i="0" u="none" strike="noStrike" dirty="0">
                          <a:solidFill>
                            <a:srgbClr val="0070C0"/>
                          </a:solidFill>
                          <a:effectLst/>
                          <a:latin typeface="Calibri" panose="020F0502020204030204" pitchFamily="34" charset="0"/>
                        </a:rPr>
                        <a:t>AAMM, EPSA, Terminales, SAG, Aduana.</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ctr">
                        <a:lnSpc>
                          <a:spcPct val="107000"/>
                        </a:lnSpc>
                        <a:spcAft>
                          <a:spcPts val="0"/>
                        </a:spcAft>
                      </a:pPr>
                      <a:r>
                        <a:rPr lang="es-CL" sz="1100" b="1" kern="1200" dirty="0">
                          <a:solidFill>
                            <a:srgbClr val="0070C0"/>
                          </a:solidFill>
                          <a:effectLst/>
                          <a:latin typeface="Calibri" panose="020F0502020204030204" pitchFamily="34" charset="0"/>
                          <a:ea typeface="Times New Roman" panose="02020603050405020304" pitchFamily="18" charset="0"/>
                          <a:cs typeface="Arial" panose="020B0604020202020204" pitchFamily="34" charset="0"/>
                        </a:rPr>
                        <a:t>Exposición a los Terminales</a:t>
                      </a:r>
                      <a:br>
                        <a:rPr lang="es-CL" sz="1100" b="1" kern="1200" dirty="0">
                          <a:solidFill>
                            <a:srgbClr val="0070C0"/>
                          </a:solidFill>
                          <a:effectLst/>
                          <a:latin typeface="Calibri" panose="020F0502020204030204" pitchFamily="34" charset="0"/>
                          <a:ea typeface="Times New Roman" panose="02020603050405020304" pitchFamily="18" charset="0"/>
                          <a:cs typeface="Arial" panose="020B0604020202020204" pitchFamily="34" charset="0"/>
                        </a:rPr>
                      </a:br>
                      <a:r>
                        <a:rPr lang="es-CL" sz="1100" b="1" kern="1200" dirty="0">
                          <a:solidFill>
                            <a:srgbClr val="0070C0"/>
                          </a:solidFill>
                          <a:effectLst/>
                          <a:latin typeface="Calibri" panose="020F0502020204030204" pitchFamily="34" charset="0"/>
                          <a:ea typeface="Times New Roman" panose="02020603050405020304" pitchFamily="18" charset="0"/>
                          <a:cs typeface="Arial" panose="020B0604020202020204" pitchFamily="34" charset="0"/>
                        </a:rPr>
                        <a:t>1) CCOP de 2 de mayo 2018.</a:t>
                      </a:r>
                      <a:endParaRPr lang="es-CL" sz="1100" b="1" dirty="0">
                        <a:solidFill>
                          <a:srgbClr val="0070C0"/>
                        </a:solidFill>
                        <a:effectLst/>
                        <a:latin typeface="Calibri" panose="020F0502020204030204" pitchFamily="34" charset="0"/>
                        <a:ea typeface="Times New Roman" panose="02020603050405020304" pitchFamily="18" charset="0"/>
                      </a:endParaRPr>
                    </a:p>
                    <a:p>
                      <a:pPr fontAlgn="ctr">
                        <a:lnSpc>
                          <a:spcPct val="107000"/>
                        </a:lnSpc>
                        <a:spcAft>
                          <a:spcPts val="0"/>
                        </a:spcAft>
                      </a:pPr>
                      <a:r>
                        <a:rPr lang="es-CL" sz="1100" b="1" kern="1200" dirty="0">
                          <a:solidFill>
                            <a:srgbClr val="0070C0"/>
                          </a:solidFill>
                          <a:effectLst/>
                          <a:latin typeface="Calibri" panose="020F0502020204030204" pitchFamily="34" charset="0"/>
                          <a:ea typeface="Times New Roman" panose="02020603050405020304" pitchFamily="18" charset="0"/>
                          <a:cs typeface="Arial" panose="020B0604020202020204" pitchFamily="34" charset="0"/>
                        </a:rPr>
                        <a:t>(ejecutado)</a:t>
                      </a:r>
                      <a:endParaRPr lang="es-CL" sz="1100" b="1" dirty="0">
                        <a:solidFill>
                          <a:srgbClr val="0070C0"/>
                        </a:solidFill>
                        <a:effectLst/>
                        <a:latin typeface="Calibri" panose="020F0502020204030204" pitchFamily="34" charset="0"/>
                        <a:ea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1394261"/>
                  </a:ext>
                </a:extLst>
              </a:tr>
              <a:tr h="805663">
                <a:tc>
                  <a:txBody>
                    <a:bodyPr/>
                    <a:lstStyle/>
                    <a:p>
                      <a:pPr algn="ctr" fontAlgn="ctr"/>
                      <a:r>
                        <a:rPr lang="es-CL" sz="1100" b="0" i="0" u="none" strike="noStrike" dirty="0">
                          <a:solidFill>
                            <a:srgbClr val="0070C0"/>
                          </a:solidFill>
                          <a:effectLst/>
                          <a:latin typeface="Calibri" panose="020F0502020204030204" pitchFamily="34" charset="0"/>
                        </a:rPr>
                        <a:t>3</a:t>
                      </a:r>
                    </a:p>
                  </a:txBody>
                  <a:tcPr marL="6019" marR="6019" marT="60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ctr">
                        <a:lnSpc>
                          <a:spcPct val="107000"/>
                        </a:lnSpc>
                        <a:spcAft>
                          <a:spcPts val="0"/>
                        </a:spcAft>
                      </a:pPr>
                      <a:r>
                        <a:rPr lang="es-CL" sz="1100" kern="1200" dirty="0">
                          <a:solidFill>
                            <a:srgbClr val="0070C0"/>
                          </a:solidFill>
                          <a:effectLst/>
                          <a:latin typeface="Calibri" panose="020F0502020204030204" pitchFamily="34" charset="0"/>
                          <a:ea typeface="Times New Roman" panose="02020603050405020304" pitchFamily="18" charset="0"/>
                          <a:cs typeface="Arial" panose="020B0604020202020204" pitchFamily="34" charset="0"/>
                        </a:rPr>
                        <a:t>Efectuar inspecciones en conjunto de los Organismos Públicos, a los Transportistas orientado a verificar condiciones de seguridad, salud y laborales de las empresas Transportistas.</a:t>
                      </a:r>
                      <a:br>
                        <a:rPr lang="es-CL" sz="1100" kern="1200" dirty="0">
                          <a:solidFill>
                            <a:srgbClr val="0070C0"/>
                          </a:solidFill>
                          <a:effectLst/>
                          <a:latin typeface="Calibri" panose="020F0502020204030204" pitchFamily="34" charset="0"/>
                          <a:ea typeface="Times New Roman" panose="02020603050405020304" pitchFamily="18" charset="0"/>
                          <a:cs typeface="Arial" panose="020B0604020202020204" pitchFamily="34" charset="0"/>
                        </a:rPr>
                      </a:br>
                      <a:r>
                        <a:rPr lang="es-CL" sz="1100" kern="1200" dirty="0">
                          <a:solidFill>
                            <a:srgbClr val="0070C0"/>
                          </a:solidFill>
                          <a:effectLst/>
                          <a:latin typeface="Calibri" panose="020F0502020204030204" pitchFamily="34" charset="0"/>
                          <a:ea typeface="Times New Roman" panose="02020603050405020304" pitchFamily="18" charset="0"/>
                          <a:cs typeface="Arial" panose="020B0604020202020204" pitchFamily="34" charset="0"/>
                        </a:rPr>
                        <a:t>- Fiscalización Terminales.</a:t>
                      </a:r>
                      <a:endParaRPr lang="es-CL" sz="1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5" marR="5475" marT="54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100" b="0" i="0" u="none" strike="noStrike" dirty="0">
                          <a:solidFill>
                            <a:srgbClr val="0070C0"/>
                          </a:solidFill>
                          <a:effectLst/>
                          <a:latin typeface="Calibri" panose="020F0502020204030204" pitchFamily="34" charset="0"/>
                        </a:rPr>
                        <a:t>EPSA</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L" sz="1100" b="0" i="0" u="none" strike="noStrike" dirty="0">
                          <a:solidFill>
                            <a:srgbClr val="0070C0"/>
                          </a:solidFill>
                          <a:effectLst/>
                          <a:latin typeface="Calibri" panose="020F0502020204030204" pitchFamily="34" charset="0"/>
                        </a:rPr>
                        <a:t>AAMM, </a:t>
                      </a:r>
                      <a:r>
                        <a:rPr lang="es-CL" sz="1100" b="0" i="0" u="none" strike="noStrike" dirty="0" err="1">
                          <a:solidFill>
                            <a:srgbClr val="0070C0"/>
                          </a:solidFill>
                          <a:effectLst/>
                          <a:latin typeface="Calibri" panose="020F0502020204030204" pitchFamily="34" charset="0"/>
                        </a:rPr>
                        <a:t>Terminales,PDI</a:t>
                      </a:r>
                      <a:r>
                        <a:rPr lang="es-CL" sz="1100" b="0" i="0" u="none" strike="noStrike" dirty="0">
                          <a:solidFill>
                            <a:srgbClr val="0070C0"/>
                          </a:solidFill>
                          <a:effectLst/>
                          <a:latin typeface="Calibri" panose="020F0502020204030204" pitchFamily="34" charset="0"/>
                        </a:rPr>
                        <a:t>, EPSA, Inspección del Trabajo, Servicio Salud</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ctr">
                        <a:lnSpc>
                          <a:spcPct val="107000"/>
                        </a:lnSpc>
                        <a:spcAft>
                          <a:spcPts val="0"/>
                        </a:spcAft>
                      </a:pPr>
                      <a:r>
                        <a:rPr lang="es-CL" sz="1100" b="1" dirty="0">
                          <a:solidFill>
                            <a:srgbClr val="0070C0"/>
                          </a:solidFill>
                          <a:effectLst/>
                          <a:latin typeface="Calibri" panose="020F0502020204030204" pitchFamily="34" charset="0"/>
                          <a:ea typeface="Times New Roman" panose="02020603050405020304" pitchFamily="18" charset="0"/>
                        </a:rPr>
                        <a:t> STI : 27 de agosto </a:t>
                      </a:r>
                    </a:p>
                    <a:p>
                      <a:pPr fontAlgn="ctr">
                        <a:lnSpc>
                          <a:spcPct val="107000"/>
                        </a:lnSpc>
                        <a:spcAft>
                          <a:spcPts val="0"/>
                        </a:spcAft>
                      </a:pPr>
                      <a:r>
                        <a:rPr lang="es-CL" sz="1100" b="1" dirty="0">
                          <a:solidFill>
                            <a:srgbClr val="0070C0"/>
                          </a:solidFill>
                          <a:effectLst/>
                          <a:latin typeface="Calibri" panose="020F0502020204030204" pitchFamily="34" charset="0"/>
                          <a:ea typeface="Times New Roman" panose="02020603050405020304" pitchFamily="18" charset="0"/>
                        </a:rPr>
                        <a:t> Panul : 27 de septiembre</a:t>
                      </a:r>
                    </a:p>
                    <a:p>
                      <a:pPr fontAlgn="ctr">
                        <a:lnSpc>
                          <a:spcPct val="107000"/>
                        </a:lnSpc>
                        <a:spcAft>
                          <a:spcPts val="0"/>
                        </a:spcAft>
                      </a:pPr>
                      <a:r>
                        <a:rPr lang="es-CL" sz="1100" b="1" dirty="0">
                          <a:solidFill>
                            <a:srgbClr val="0070C0"/>
                          </a:solidFill>
                          <a:effectLst/>
                          <a:latin typeface="Calibri" panose="020F0502020204030204" pitchFamily="34" charset="0"/>
                          <a:ea typeface="Times New Roman" panose="02020603050405020304" pitchFamily="18" charset="0"/>
                        </a:rPr>
                        <a:t> PCE : 2 de octubre.</a:t>
                      </a:r>
                    </a:p>
                    <a:p>
                      <a:pPr fontAlgn="ctr">
                        <a:lnSpc>
                          <a:spcPct val="107000"/>
                        </a:lnSpc>
                        <a:spcAft>
                          <a:spcPts val="0"/>
                        </a:spcAft>
                      </a:pPr>
                      <a:r>
                        <a:rPr lang="es-CL" sz="1100" b="1" dirty="0">
                          <a:solidFill>
                            <a:srgbClr val="0070C0"/>
                          </a:solidFill>
                          <a:effectLst/>
                          <a:latin typeface="Calibri" panose="020F0502020204030204" pitchFamily="34" charset="0"/>
                          <a:ea typeface="Times New Roman" panose="02020603050405020304" pitchFamily="18" charset="0"/>
                        </a:rPr>
                        <a:t> Fiscalizaciones ejecutadas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2459620"/>
                  </a:ext>
                </a:extLst>
              </a:tr>
              <a:tr h="486079">
                <a:tc>
                  <a:txBody>
                    <a:bodyPr/>
                    <a:lstStyle/>
                    <a:p>
                      <a:pPr algn="ctr" fontAlgn="ctr"/>
                      <a:r>
                        <a:rPr lang="es-CL" sz="1100" b="0" i="0" u="none" strike="noStrike" dirty="0">
                          <a:solidFill>
                            <a:srgbClr val="0070C0"/>
                          </a:solidFill>
                          <a:effectLst/>
                          <a:latin typeface="Calibri" panose="020F0502020204030204" pitchFamily="34" charset="0"/>
                        </a:rPr>
                        <a:t>4</a:t>
                      </a:r>
                    </a:p>
                  </a:txBody>
                  <a:tcPr marL="6019" marR="6019" marT="60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ctr">
                        <a:lnSpc>
                          <a:spcPct val="107000"/>
                        </a:lnSpc>
                        <a:spcAft>
                          <a:spcPts val="0"/>
                        </a:spcAft>
                      </a:pPr>
                      <a:r>
                        <a:rPr lang="es-CL" sz="1100" kern="1200" dirty="0">
                          <a:solidFill>
                            <a:srgbClr val="0070C0"/>
                          </a:solidFill>
                          <a:effectLst/>
                          <a:latin typeface="Calibri" panose="020F0502020204030204" pitchFamily="34" charset="0"/>
                          <a:ea typeface="Times New Roman" panose="02020603050405020304" pitchFamily="18" charset="0"/>
                          <a:cs typeface="Arial" panose="020B0604020202020204" pitchFamily="34" charset="0"/>
                        </a:rPr>
                        <a:t>Mejorar indicadores de eficiencia en la atención de las naves en los Procesos de Recepción y Despacho de Naves</a:t>
                      </a:r>
                      <a:endParaRPr lang="es-CL" sz="1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5" marR="5475" marT="54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a-DK" sz="1100" b="0" i="0" u="none" strike="noStrike" dirty="0">
                          <a:solidFill>
                            <a:srgbClr val="0070C0"/>
                          </a:solidFill>
                          <a:effectLst/>
                          <a:latin typeface="Calibri" panose="020F0502020204030204" pitchFamily="34" charset="0"/>
                        </a:rPr>
                        <a:t>EPSA.</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L" sz="1100" b="0" i="0" u="none" strike="noStrike" dirty="0">
                          <a:solidFill>
                            <a:srgbClr val="0070C0"/>
                          </a:solidFill>
                          <a:effectLst/>
                          <a:latin typeface="Calibri" panose="020F0502020204030204" pitchFamily="34" charset="0"/>
                        </a:rPr>
                        <a:t>EPSA/AA.MM/ SALUD  SAG/ Inst. Salud </a:t>
                      </a:r>
                      <a:r>
                        <a:rPr lang="es-CL" sz="1100" b="0" i="0" u="none" strike="noStrike" dirty="0" err="1">
                          <a:solidFill>
                            <a:srgbClr val="0070C0"/>
                          </a:solidFill>
                          <a:effectLst/>
                          <a:latin typeface="Calibri" panose="020F0502020204030204" pitchFamily="34" charset="0"/>
                        </a:rPr>
                        <a:t>Public</a:t>
                      </a:r>
                      <a:r>
                        <a:rPr lang="es-CL" sz="1100" b="0" i="0" u="none" strike="noStrike" dirty="0">
                          <a:solidFill>
                            <a:srgbClr val="0070C0"/>
                          </a:solidFill>
                          <a:effectLst/>
                          <a:latin typeface="Calibri" panose="020F0502020204030204" pitchFamily="34" charset="0"/>
                        </a:rPr>
                        <a:t>. Terminales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ctr">
                        <a:lnSpc>
                          <a:spcPct val="107000"/>
                        </a:lnSpc>
                        <a:spcAft>
                          <a:spcPts val="0"/>
                        </a:spcAft>
                      </a:pPr>
                      <a:r>
                        <a:rPr lang="es-CL" sz="1100" b="1" kern="1200" dirty="0">
                          <a:solidFill>
                            <a:srgbClr val="0070C0"/>
                          </a:solidFill>
                          <a:effectLst/>
                          <a:latin typeface="Calibri" panose="020F0502020204030204" pitchFamily="34" charset="0"/>
                          <a:ea typeface="Times New Roman" panose="02020603050405020304" pitchFamily="18" charset="0"/>
                          <a:cs typeface="Arial" panose="020B0604020202020204" pitchFamily="34" charset="0"/>
                        </a:rPr>
                        <a:t> octubre 2018 trabajo realizado</a:t>
                      </a:r>
                      <a:endParaRPr lang="es-CL" sz="1100" b="1" dirty="0">
                        <a:solidFill>
                          <a:srgbClr val="0070C0"/>
                        </a:solidFill>
                        <a:effectLst/>
                        <a:latin typeface="Calibri" panose="020F0502020204030204" pitchFamily="34" charset="0"/>
                        <a:ea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8234431"/>
                  </a:ext>
                </a:extLst>
              </a:tr>
              <a:tr h="519111">
                <a:tc>
                  <a:txBody>
                    <a:bodyPr/>
                    <a:lstStyle/>
                    <a:p>
                      <a:pPr algn="ctr" fontAlgn="ctr"/>
                      <a:r>
                        <a:rPr lang="es-CL" sz="1100" b="0" i="0" u="none" strike="noStrike" dirty="0">
                          <a:solidFill>
                            <a:srgbClr val="0070C0"/>
                          </a:solidFill>
                          <a:effectLst/>
                          <a:latin typeface="Calibri" panose="020F0502020204030204" pitchFamily="34" charset="0"/>
                        </a:rPr>
                        <a:t>5</a:t>
                      </a:r>
                    </a:p>
                  </a:txBody>
                  <a:tcPr marL="6019" marR="6019" marT="60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ctr">
                        <a:lnSpc>
                          <a:spcPct val="107000"/>
                        </a:lnSpc>
                        <a:spcAft>
                          <a:spcPts val="0"/>
                        </a:spcAft>
                      </a:pPr>
                      <a:r>
                        <a:rPr lang="es-CL" sz="1100" kern="1200" dirty="0">
                          <a:solidFill>
                            <a:srgbClr val="0070C0"/>
                          </a:solidFill>
                          <a:effectLst/>
                          <a:latin typeface="Calibri" panose="020F0502020204030204" pitchFamily="34" charset="0"/>
                          <a:ea typeface="Times New Roman" panose="02020603050405020304" pitchFamily="18" charset="0"/>
                          <a:cs typeface="Arial" panose="020B0604020202020204" pitchFamily="34" charset="0"/>
                        </a:rPr>
                        <a:t>Realizar curso interinstitucional de capacitación de medición de gases fumigantes de buques Graneleros y contenedores con fumigación en tránsito.</a:t>
                      </a:r>
                      <a:endParaRPr lang="es-CL" sz="1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5" marR="5475" marT="54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100" b="0" i="0" u="none" strike="noStrike" dirty="0">
                          <a:solidFill>
                            <a:srgbClr val="0070C0"/>
                          </a:solidFill>
                          <a:effectLst/>
                          <a:latin typeface="Calibri" panose="020F0502020204030204" pitchFamily="34" charset="0"/>
                        </a:rPr>
                        <a:t>SALUD/ AA.MM.</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L" sz="1100" b="0" i="0" u="none" strike="noStrike" dirty="0">
                          <a:solidFill>
                            <a:srgbClr val="0070C0"/>
                          </a:solidFill>
                          <a:effectLst/>
                          <a:latin typeface="Calibri" panose="020F0502020204030204" pitchFamily="34" charset="0"/>
                        </a:rPr>
                        <a:t>SALUD/ AA:MM/ INS. TRAB./ EPSA</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ctr">
                        <a:lnSpc>
                          <a:spcPct val="107000"/>
                        </a:lnSpc>
                        <a:spcAft>
                          <a:spcPts val="0"/>
                        </a:spcAft>
                      </a:pPr>
                      <a:r>
                        <a:rPr lang="es-CL" sz="1100" b="1" kern="1200" dirty="0">
                          <a:solidFill>
                            <a:srgbClr val="0070C0"/>
                          </a:solidFill>
                          <a:effectLst/>
                          <a:latin typeface="Calibri" panose="020F0502020204030204" pitchFamily="34" charset="0"/>
                          <a:ea typeface="Times New Roman" panose="02020603050405020304" pitchFamily="18" charset="0"/>
                          <a:cs typeface="Arial" panose="020B0604020202020204" pitchFamily="34" charset="0"/>
                        </a:rPr>
                        <a:t>10-11 de julio (ejecutado)</a:t>
                      </a:r>
                      <a:endParaRPr lang="es-CL" sz="1100" b="1" dirty="0">
                        <a:solidFill>
                          <a:srgbClr val="0070C0"/>
                        </a:solidFill>
                        <a:effectLst/>
                        <a:latin typeface="Calibri" panose="020F0502020204030204" pitchFamily="34" charset="0"/>
                        <a:ea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9080428"/>
                  </a:ext>
                </a:extLst>
              </a:tr>
              <a:tr h="690323">
                <a:tc>
                  <a:txBody>
                    <a:bodyPr/>
                    <a:lstStyle/>
                    <a:p>
                      <a:pPr algn="ctr" fontAlgn="ctr"/>
                      <a:r>
                        <a:rPr lang="es-CL" sz="1100" b="0" i="0" u="none" strike="noStrike" dirty="0">
                          <a:solidFill>
                            <a:srgbClr val="0070C0"/>
                          </a:solidFill>
                          <a:effectLst/>
                          <a:latin typeface="Calibri" panose="020F0502020204030204" pitchFamily="34" charset="0"/>
                        </a:rPr>
                        <a:t>6</a:t>
                      </a:r>
                    </a:p>
                  </a:txBody>
                  <a:tcPr marL="6019" marR="6019" marT="60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ctr">
                        <a:lnSpc>
                          <a:spcPct val="107000"/>
                        </a:lnSpc>
                        <a:spcAft>
                          <a:spcPts val="0"/>
                        </a:spcAft>
                      </a:pPr>
                      <a:r>
                        <a:rPr lang="es-CL" sz="1100" kern="1200" dirty="0">
                          <a:solidFill>
                            <a:srgbClr val="0070C0"/>
                          </a:solidFill>
                          <a:effectLst/>
                          <a:latin typeface="Calibri" panose="020F0502020204030204" pitchFamily="34" charset="0"/>
                          <a:ea typeface="Times New Roman" panose="02020603050405020304" pitchFamily="18" charset="0"/>
                          <a:cs typeface="Arial" panose="020B0604020202020204" pitchFamily="34" charset="0"/>
                        </a:rPr>
                        <a:t>Ejecutar un Simulacro Anual, con la participación de los Organismos Públicos, en los terminales marítimos considerando la contingencia de un derrame o emisión de contaminantes de un producto derivado de una carga IMO (Mercancía Peligrosa) Plan 2018</a:t>
                      </a:r>
                      <a:endParaRPr lang="es-CL" sz="1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5" marR="5475" marT="54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1100" b="0" i="0" u="none" strike="noStrike" dirty="0">
                          <a:solidFill>
                            <a:srgbClr val="0070C0"/>
                          </a:solidFill>
                          <a:effectLst/>
                          <a:latin typeface="Calibri" panose="020F0502020204030204" pitchFamily="34" charset="0"/>
                        </a:rPr>
                        <a:t>EPSA-AAMM</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s-CL" sz="1100" b="0" i="0" u="none" strike="noStrike" dirty="0">
                          <a:solidFill>
                            <a:srgbClr val="0070C0"/>
                          </a:solidFill>
                          <a:effectLst/>
                          <a:latin typeface="Calibri" panose="020F0502020204030204" pitchFamily="34" charset="0"/>
                        </a:rPr>
                        <a:t>EPSA, SAG, Terminales</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ctr">
                        <a:lnSpc>
                          <a:spcPct val="107000"/>
                        </a:lnSpc>
                        <a:spcAft>
                          <a:spcPts val="0"/>
                        </a:spcAft>
                      </a:pPr>
                      <a:r>
                        <a:rPr lang="es-CL" sz="1100" b="1" kern="1200" dirty="0">
                          <a:solidFill>
                            <a:srgbClr val="0070C0"/>
                          </a:solidFill>
                          <a:effectLst/>
                          <a:latin typeface="Calibri" panose="020F0502020204030204" pitchFamily="34" charset="0"/>
                          <a:ea typeface="Times New Roman" panose="02020603050405020304" pitchFamily="18" charset="0"/>
                          <a:cs typeface="Arial" panose="020B0604020202020204" pitchFamily="34" charset="0"/>
                        </a:rPr>
                        <a:t> Para ejecución en diciembre 2018.</a:t>
                      </a:r>
                      <a:endParaRPr lang="es-CL" sz="1100" b="1" dirty="0">
                        <a:solidFill>
                          <a:srgbClr val="0070C0"/>
                        </a:solidFill>
                        <a:effectLst/>
                        <a:latin typeface="Calibri" panose="020F0502020204030204" pitchFamily="34" charset="0"/>
                        <a:ea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6242201"/>
                  </a:ext>
                </a:extLst>
              </a:tr>
            </a:tbl>
          </a:graphicData>
        </a:graphic>
      </p:graphicFrame>
    </p:spTree>
    <p:extLst>
      <p:ext uri="{BB962C8B-B14F-4D97-AF65-F5344CB8AC3E}">
        <p14:creationId xmlns:p14="http://schemas.microsoft.com/office/powerpoint/2010/main" val="15946197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856D0B-4812-427F-B10C-10415AF2A0CC}"/>
              </a:ext>
            </a:extLst>
          </p:cNvPr>
          <p:cNvSpPr>
            <a:spLocks noGrp="1"/>
          </p:cNvSpPr>
          <p:nvPr>
            <p:ph type="title"/>
          </p:nvPr>
        </p:nvSpPr>
        <p:spPr/>
        <p:txBody>
          <a:bodyPr/>
          <a:lstStyle/>
          <a:p>
            <a:pPr algn="l"/>
            <a:r>
              <a:rPr lang="es-CL" sz="1800" dirty="0">
                <a:solidFill>
                  <a:srgbClr val="0070C0"/>
                </a:solidFill>
              </a:rPr>
              <a:t>Tarea 1) Inspección Conjunta a Transportistas Nodo Logístico</a:t>
            </a:r>
          </a:p>
        </p:txBody>
      </p:sp>
      <p:sp>
        <p:nvSpPr>
          <p:cNvPr id="5" name="Marcador de texto 4">
            <a:extLst>
              <a:ext uri="{FF2B5EF4-FFF2-40B4-BE49-F238E27FC236}">
                <a16:creationId xmlns:a16="http://schemas.microsoft.com/office/drawing/2014/main" id="{3C39EE03-671C-4139-B756-96BC886BB448}"/>
              </a:ext>
            </a:extLst>
          </p:cNvPr>
          <p:cNvSpPr>
            <a:spLocks noGrp="1"/>
          </p:cNvSpPr>
          <p:nvPr>
            <p:ph type="body" sz="quarter" idx="3"/>
          </p:nvPr>
        </p:nvSpPr>
        <p:spPr>
          <a:xfrm>
            <a:off x="6724650" y="2008584"/>
            <a:ext cx="2221836" cy="3688668"/>
          </a:xfrm>
        </p:spPr>
        <p:txBody>
          <a:bodyPr/>
          <a:lstStyle/>
          <a:p>
            <a:endParaRPr lang="es-CL" dirty="0"/>
          </a:p>
          <a:p>
            <a:endParaRPr lang="es-CL" dirty="0"/>
          </a:p>
          <a:p>
            <a:endParaRPr lang="es-CL" dirty="0"/>
          </a:p>
          <a:p>
            <a:endParaRPr lang="es-CL" dirty="0"/>
          </a:p>
          <a:p>
            <a:endParaRPr lang="es-CL" dirty="0"/>
          </a:p>
          <a:p>
            <a:endParaRPr lang="es-CL" dirty="0"/>
          </a:p>
        </p:txBody>
      </p:sp>
      <p:pic>
        <p:nvPicPr>
          <p:cNvPr id="10" name="Imagen 2">
            <a:extLst>
              <a:ext uri="{FF2B5EF4-FFF2-40B4-BE49-F238E27FC236}">
                <a16:creationId xmlns:a16="http://schemas.microsoft.com/office/drawing/2014/main" id="{259DE187-EBE8-4FDF-8F0A-EF68A691C1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6760" y="1681935"/>
            <a:ext cx="2907506" cy="25117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1 Imagen">
            <a:extLst>
              <a:ext uri="{FF2B5EF4-FFF2-40B4-BE49-F238E27FC236}">
                <a16:creationId xmlns:a16="http://schemas.microsoft.com/office/drawing/2014/main" id="{7A50D100-BFC2-4540-9B8B-8DC43A8E7C53}"/>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3357853" y="1681935"/>
            <a:ext cx="2907506" cy="2511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2">
            <a:extLst>
              <a:ext uri="{FF2B5EF4-FFF2-40B4-BE49-F238E27FC236}">
                <a16:creationId xmlns:a16="http://schemas.microsoft.com/office/drawing/2014/main" id="{A3878E5B-DD54-46A4-8C73-004911C5C77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760" y="4455114"/>
            <a:ext cx="1885950" cy="1458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Imagen 4">
            <a:extLst>
              <a:ext uri="{FF2B5EF4-FFF2-40B4-BE49-F238E27FC236}">
                <a16:creationId xmlns:a16="http://schemas.microsoft.com/office/drawing/2014/main" id="{132B4532-4EA7-48E4-9627-3906C55CAF9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9351" y="4455114"/>
            <a:ext cx="1774607" cy="1458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Imagen 6">
            <a:extLst>
              <a:ext uri="{FF2B5EF4-FFF2-40B4-BE49-F238E27FC236}">
                <a16:creationId xmlns:a16="http://schemas.microsoft.com/office/drawing/2014/main" id="{A555EE7E-FD74-4E09-AA79-F5668D297EA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80599" y="4455114"/>
            <a:ext cx="1884759" cy="1458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 name="Rectángulo 17">
            <a:extLst>
              <a:ext uri="{FF2B5EF4-FFF2-40B4-BE49-F238E27FC236}">
                <a16:creationId xmlns:a16="http://schemas.microsoft.com/office/drawing/2014/main" id="{7FAB22DA-C3E1-4303-B97F-CAAE729DD3E8}"/>
              </a:ext>
            </a:extLst>
          </p:cNvPr>
          <p:cNvSpPr/>
          <p:nvPr/>
        </p:nvSpPr>
        <p:spPr>
          <a:xfrm>
            <a:off x="6192181" y="1621978"/>
            <a:ext cx="2808312" cy="4524315"/>
          </a:xfrm>
          <a:prstGeom prst="rect">
            <a:avLst/>
          </a:prstGeom>
        </p:spPr>
        <p:txBody>
          <a:bodyPr wrap="square">
            <a:spAutoFit/>
          </a:bodyPr>
          <a:lstStyle/>
          <a:p>
            <a:pPr marL="214313" indent="-214313" algn="just">
              <a:buFont typeface="Arial" panose="020B0604020202020204" pitchFamily="34" charset="0"/>
              <a:buChar char="•"/>
            </a:pPr>
            <a:r>
              <a:rPr lang="es-CL" sz="1350" dirty="0">
                <a:solidFill>
                  <a:srgbClr val="0070C0"/>
                </a:solidFill>
              </a:rPr>
              <a:t>Fiscalizaciones ejecutadas el 31 de mayo, 17 de julio, 18 de julio y 2 de agosto en sector nodo logístico.</a:t>
            </a:r>
          </a:p>
          <a:p>
            <a:pPr algn="just"/>
            <a:endParaRPr lang="es-CL" sz="1200" dirty="0">
              <a:solidFill>
                <a:srgbClr val="0070C0"/>
              </a:solidFill>
            </a:endParaRPr>
          </a:p>
          <a:p>
            <a:pPr marL="214313" indent="-214313" algn="just">
              <a:buFont typeface="Wingdings" panose="05000000000000000000" pitchFamily="2" charset="2"/>
              <a:buChar char="Ø"/>
            </a:pPr>
            <a:r>
              <a:rPr lang="es-CL" sz="1200" dirty="0">
                <a:solidFill>
                  <a:srgbClr val="0070C0"/>
                </a:solidFill>
              </a:rPr>
              <a:t>Principales Hallazgos:</a:t>
            </a:r>
          </a:p>
          <a:p>
            <a:pPr marL="557213" lvl="1" indent="-214313" algn="just">
              <a:buFont typeface="Arial" panose="020B0604020202020204" pitchFamily="34" charset="0"/>
              <a:buChar char="•"/>
            </a:pPr>
            <a:r>
              <a:rPr lang="es-CL" sz="1200" dirty="0">
                <a:solidFill>
                  <a:srgbClr val="0070C0"/>
                </a:solidFill>
              </a:rPr>
              <a:t>Neumáticos de vehículos en mal estado.</a:t>
            </a:r>
          </a:p>
          <a:p>
            <a:pPr marL="557213" lvl="1" indent="-214313" algn="just">
              <a:buFont typeface="Arial" panose="020B0604020202020204" pitchFamily="34" charset="0"/>
              <a:buChar char="•"/>
            </a:pPr>
            <a:r>
              <a:rPr lang="es-CL" sz="1200" dirty="0">
                <a:solidFill>
                  <a:srgbClr val="0070C0"/>
                </a:solidFill>
              </a:rPr>
              <a:t>Vehículos sin documentación en momento de la fiscalización.</a:t>
            </a:r>
          </a:p>
          <a:p>
            <a:pPr marL="557213" lvl="1" indent="-214313" algn="just">
              <a:buFont typeface="Arial" panose="020B0604020202020204" pitchFamily="34" charset="0"/>
              <a:buChar char="•"/>
            </a:pPr>
            <a:r>
              <a:rPr lang="es-CL" sz="1200" dirty="0">
                <a:solidFill>
                  <a:srgbClr val="0070C0"/>
                </a:solidFill>
              </a:rPr>
              <a:t>Semi remolques de vehículos con revisión técnica vencida.</a:t>
            </a:r>
          </a:p>
          <a:p>
            <a:pPr marL="557213" lvl="1" indent="-214313" algn="just">
              <a:buFont typeface="Arial" panose="020B0604020202020204" pitchFamily="34" charset="0"/>
              <a:buChar char="•"/>
            </a:pPr>
            <a:r>
              <a:rPr lang="es-CL" sz="1200" dirty="0">
                <a:solidFill>
                  <a:srgbClr val="0070C0"/>
                </a:solidFill>
              </a:rPr>
              <a:t>Conductores extranjeros con licencia no habilitada para trabajar en Chile.</a:t>
            </a:r>
          </a:p>
          <a:p>
            <a:pPr marL="557213" lvl="1" indent="-214313" algn="just">
              <a:buFont typeface="Arial" panose="020B0604020202020204" pitchFamily="34" charset="0"/>
              <a:buChar char="•"/>
            </a:pPr>
            <a:r>
              <a:rPr lang="es-CL" sz="1200" dirty="0">
                <a:solidFill>
                  <a:srgbClr val="0070C0"/>
                </a:solidFill>
              </a:rPr>
              <a:t>Extranjeros sin autorización de trabajo art.160 (reglamento de extranjería).</a:t>
            </a:r>
          </a:p>
          <a:p>
            <a:pPr marL="557213" lvl="1" indent="-214313" algn="just">
              <a:buFont typeface="Arial" panose="020B0604020202020204" pitchFamily="34" charset="0"/>
              <a:buChar char="•"/>
            </a:pPr>
            <a:r>
              <a:rPr lang="es-CL" sz="1200" dirty="0">
                <a:solidFill>
                  <a:srgbClr val="0070C0"/>
                </a:solidFill>
              </a:rPr>
              <a:t>Conductores sin capacitación para transporte de carga peligrosa.</a:t>
            </a:r>
          </a:p>
          <a:p>
            <a:pPr marL="214313" indent="-214313" algn="just">
              <a:buFont typeface="Arial" panose="020B0604020202020204" pitchFamily="34" charset="0"/>
              <a:buChar char="•"/>
            </a:pPr>
            <a:endParaRPr lang="es-CL" sz="1500" dirty="0">
              <a:solidFill>
                <a:srgbClr val="0070C0"/>
              </a:solidFill>
            </a:endParaRPr>
          </a:p>
          <a:p>
            <a:pPr marL="214313" indent="-214313" algn="just">
              <a:buFont typeface="Arial" panose="020B0604020202020204" pitchFamily="34" charset="0"/>
              <a:buChar char="•"/>
            </a:pPr>
            <a:endParaRPr lang="es-CL" sz="1500" dirty="0">
              <a:solidFill>
                <a:srgbClr val="0070C0"/>
              </a:solidFill>
            </a:endParaRPr>
          </a:p>
        </p:txBody>
      </p:sp>
    </p:spTree>
    <p:extLst>
      <p:ext uri="{BB962C8B-B14F-4D97-AF65-F5344CB8AC3E}">
        <p14:creationId xmlns:p14="http://schemas.microsoft.com/office/powerpoint/2010/main" val="2528633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55D6DE-55C2-4E31-AE4B-A0E9FA1242E8}"/>
              </a:ext>
            </a:extLst>
          </p:cNvPr>
          <p:cNvSpPr>
            <a:spLocks noGrp="1"/>
          </p:cNvSpPr>
          <p:nvPr>
            <p:ph type="ctrTitle"/>
          </p:nvPr>
        </p:nvSpPr>
        <p:spPr>
          <a:xfrm>
            <a:off x="685800" y="2996952"/>
            <a:ext cx="7772400" cy="1470025"/>
          </a:xfrm>
        </p:spPr>
        <p:txBody>
          <a:bodyPr/>
          <a:lstStyle/>
          <a:p>
            <a:r>
              <a:rPr lang="es-CL" dirty="0"/>
              <a:t>DESARROLLO DE LAS MATERIAS</a:t>
            </a:r>
            <a:endParaRPr lang="es-ES" dirty="0"/>
          </a:p>
        </p:txBody>
      </p:sp>
    </p:spTree>
    <p:extLst>
      <p:ext uri="{BB962C8B-B14F-4D97-AF65-F5344CB8AC3E}">
        <p14:creationId xmlns:p14="http://schemas.microsoft.com/office/powerpoint/2010/main" val="12409830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856D0B-4812-427F-B10C-10415AF2A0CC}"/>
              </a:ext>
            </a:extLst>
          </p:cNvPr>
          <p:cNvSpPr>
            <a:spLocks noGrp="1"/>
          </p:cNvSpPr>
          <p:nvPr>
            <p:ph type="title"/>
          </p:nvPr>
        </p:nvSpPr>
        <p:spPr/>
        <p:txBody>
          <a:bodyPr/>
          <a:lstStyle/>
          <a:p>
            <a:pPr algn="l"/>
            <a:r>
              <a:rPr lang="es-CL" sz="1800" dirty="0">
                <a:solidFill>
                  <a:srgbClr val="0070C0"/>
                </a:solidFill>
              </a:rPr>
              <a:t>Tarea 2) </a:t>
            </a:r>
            <a:r>
              <a:rPr lang="es-CL" sz="1800" dirty="0">
                <a:solidFill>
                  <a:srgbClr val="0070C0"/>
                </a:solidFill>
                <a:latin typeface="Calibri" panose="020F0502020204030204" pitchFamily="34" charset="0"/>
                <a:ea typeface="Times New Roman" panose="02020603050405020304" pitchFamily="18" charset="0"/>
                <a:cs typeface="Arial" panose="020B0604020202020204" pitchFamily="34" charset="0"/>
              </a:rPr>
              <a:t>Sensibilización a la Comunidad Marítimo-Portuaria de San Antonio respecto de la Realidad Regional del Narcotráfico Marítimo</a:t>
            </a:r>
            <a:br>
              <a:rPr lang="es-CL" sz="1800" dirty="0">
                <a:solidFill>
                  <a:srgbClr val="0070C0"/>
                </a:solidFill>
                <a:latin typeface="Calibri" panose="020F0502020204030204" pitchFamily="34" charset="0"/>
                <a:ea typeface="Calibri" panose="020F0502020204030204" pitchFamily="34" charset="0"/>
                <a:cs typeface="Times New Roman" panose="02020603050405020304" pitchFamily="18" charset="0"/>
              </a:rPr>
            </a:br>
            <a:endParaRPr lang="es-CL" sz="1800" dirty="0"/>
          </a:p>
        </p:txBody>
      </p:sp>
      <p:sp>
        <p:nvSpPr>
          <p:cNvPr id="5" name="Marcador de texto 4">
            <a:extLst>
              <a:ext uri="{FF2B5EF4-FFF2-40B4-BE49-F238E27FC236}">
                <a16:creationId xmlns:a16="http://schemas.microsoft.com/office/drawing/2014/main" id="{3C39EE03-671C-4139-B756-96BC886BB448}"/>
              </a:ext>
            </a:extLst>
          </p:cNvPr>
          <p:cNvSpPr>
            <a:spLocks noGrp="1"/>
          </p:cNvSpPr>
          <p:nvPr>
            <p:ph type="body" sz="quarter" idx="3"/>
          </p:nvPr>
        </p:nvSpPr>
        <p:spPr>
          <a:xfrm>
            <a:off x="6724650" y="2008584"/>
            <a:ext cx="2221836" cy="3688668"/>
          </a:xfrm>
        </p:spPr>
        <p:txBody>
          <a:bodyPr/>
          <a:lstStyle/>
          <a:p>
            <a:endParaRPr lang="es-CL" dirty="0"/>
          </a:p>
          <a:p>
            <a:endParaRPr lang="es-CL" dirty="0"/>
          </a:p>
          <a:p>
            <a:endParaRPr lang="es-CL" dirty="0"/>
          </a:p>
          <a:p>
            <a:endParaRPr lang="es-CL" dirty="0"/>
          </a:p>
          <a:p>
            <a:endParaRPr lang="es-CL" dirty="0"/>
          </a:p>
          <a:p>
            <a:endParaRPr lang="es-CL" dirty="0"/>
          </a:p>
        </p:txBody>
      </p:sp>
      <p:sp>
        <p:nvSpPr>
          <p:cNvPr id="18" name="Rectángulo 17">
            <a:extLst>
              <a:ext uri="{FF2B5EF4-FFF2-40B4-BE49-F238E27FC236}">
                <a16:creationId xmlns:a16="http://schemas.microsoft.com/office/drawing/2014/main" id="{7FAB22DA-C3E1-4303-B97F-CAAE729DD3E8}"/>
              </a:ext>
            </a:extLst>
          </p:cNvPr>
          <p:cNvSpPr/>
          <p:nvPr/>
        </p:nvSpPr>
        <p:spPr>
          <a:xfrm>
            <a:off x="6331620" y="1621978"/>
            <a:ext cx="2668873" cy="5609228"/>
          </a:xfrm>
          <a:prstGeom prst="rect">
            <a:avLst/>
          </a:prstGeom>
        </p:spPr>
        <p:txBody>
          <a:bodyPr wrap="square">
            <a:spAutoFit/>
          </a:bodyPr>
          <a:lstStyle/>
          <a:p>
            <a:pPr marL="257175" indent="-257175" algn="just">
              <a:buFont typeface="Wingdings" panose="05000000000000000000" pitchFamily="2" charset="2"/>
              <a:buChar char="Ø"/>
            </a:pPr>
            <a:r>
              <a:rPr lang="es-CL" sz="1350" dirty="0">
                <a:solidFill>
                  <a:srgbClr val="0070C0"/>
                </a:solidFill>
              </a:rPr>
              <a:t>Incautaciones de droga en la Provincia de San Antonio a julio 2018:</a:t>
            </a:r>
          </a:p>
          <a:p>
            <a:pPr marL="214313" indent="-214313" algn="just">
              <a:buFont typeface="Arial" panose="020B0604020202020204" pitchFamily="34" charset="0"/>
              <a:buChar char="•"/>
            </a:pPr>
            <a:endParaRPr lang="es-CL" sz="1350" dirty="0">
              <a:solidFill>
                <a:srgbClr val="0070C0"/>
              </a:solidFill>
            </a:endParaRPr>
          </a:p>
          <a:p>
            <a:pPr marL="214313" indent="-214313" algn="just">
              <a:buFont typeface="Arial" panose="020B0604020202020204" pitchFamily="34" charset="0"/>
              <a:buChar char="•"/>
            </a:pPr>
            <a:endParaRPr lang="es-CL" sz="1350" dirty="0">
              <a:solidFill>
                <a:srgbClr val="0070C0"/>
              </a:solidFill>
            </a:endParaRPr>
          </a:p>
          <a:p>
            <a:pPr algn="just"/>
            <a:endParaRPr lang="es-CL" sz="1350" dirty="0">
              <a:solidFill>
                <a:srgbClr val="0070C0"/>
              </a:solidFill>
            </a:endParaRPr>
          </a:p>
          <a:p>
            <a:pPr marL="214313" indent="-214313" algn="just">
              <a:buFont typeface="Arial" panose="020B0604020202020204" pitchFamily="34" charset="0"/>
              <a:buChar char="•"/>
            </a:pPr>
            <a:endParaRPr lang="es-CL" sz="1350" dirty="0">
              <a:solidFill>
                <a:srgbClr val="0070C0"/>
              </a:solidFill>
            </a:endParaRPr>
          </a:p>
          <a:p>
            <a:pPr marL="214313" indent="-214313" algn="just">
              <a:buFont typeface="Arial" panose="020B0604020202020204" pitchFamily="34" charset="0"/>
              <a:buChar char="•"/>
            </a:pPr>
            <a:endParaRPr lang="es-CL" sz="1350" dirty="0">
              <a:solidFill>
                <a:srgbClr val="0070C0"/>
              </a:solidFill>
            </a:endParaRPr>
          </a:p>
          <a:p>
            <a:pPr marL="257175" indent="-257175" algn="just">
              <a:buFont typeface="Wingdings" panose="05000000000000000000" pitchFamily="2" charset="2"/>
              <a:buChar char="Ø"/>
            </a:pPr>
            <a:r>
              <a:rPr lang="es-CL" sz="1350" dirty="0">
                <a:solidFill>
                  <a:srgbClr val="0070C0"/>
                </a:solidFill>
              </a:rPr>
              <a:t>Alcance de la Tarea:</a:t>
            </a:r>
          </a:p>
          <a:p>
            <a:pPr algn="just"/>
            <a:endParaRPr lang="es-CL" sz="1350" dirty="0">
              <a:solidFill>
                <a:srgbClr val="0070C0"/>
              </a:solidFill>
            </a:endParaRPr>
          </a:p>
          <a:p>
            <a:pPr algn="just"/>
            <a:r>
              <a:rPr lang="es-CL" sz="1350" dirty="0">
                <a:solidFill>
                  <a:srgbClr val="0070C0"/>
                </a:solidFill>
              </a:rPr>
              <a:t>Sensibilizar a toda la comunidad marítimo - portuario de San Antonio que el narcotráfico marítimo existe y que lo tenemos en el puerto.</a:t>
            </a:r>
          </a:p>
          <a:p>
            <a:pPr algn="just"/>
            <a:endParaRPr lang="es-CL" sz="1350" dirty="0">
              <a:solidFill>
                <a:srgbClr val="0070C0"/>
              </a:solidFill>
            </a:endParaRPr>
          </a:p>
          <a:p>
            <a:pPr algn="just"/>
            <a:r>
              <a:rPr lang="es-CL" sz="1350" dirty="0">
                <a:solidFill>
                  <a:srgbClr val="0070C0"/>
                </a:solidFill>
              </a:rPr>
              <a:t>Presentación realizada el día 2 de mayo de 2018, con la participación de los Terminales STI, PCE, </a:t>
            </a:r>
            <a:r>
              <a:rPr lang="es-CL" sz="1350" dirty="0" err="1">
                <a:solidFill>
                  <a:srgbClr val="0070C0"/>
                </a:solidFill>
              </a:rPr>
              <a:t>Pto</a:t>
            </a:r>
            <a:r>
              <a:rPr lang="es-CL" sz="1350" dirty="0">
                <a:solidFill>
                  <a:srgbClr val="0070C0"/>
                </a:solidFill>
              </a:rPr>
              <a:t> Panul, </a:t>
            </a:r>
            <a:r>
              <a:rPr lang="es-CL" sz="1350" dirty="0" err="1">
                <a:solidFill>
                  <a:srgbClr val="0070C0"/>
                </a:solidFill>
              </a:rPr>
              <a:t>Colsa</a:t>
            </a:r>
            <a:r>
              <a:rPr lang="es-CL" sz="1350" dirty="0">
                <a:solidFill>
                  <a:srgbClr val="0070C0"/>
                </a:solidFill>
              </a:rPr>
              <a:t> y los Organismos Públicos.</a:t>
            </a:r>
          </a:p>
          <a:p>
            <a:pPr algn="just"/>
            <a:endParaRPr lang="es-CL" sz="1500" dirty="0">
              <a:solidFill>
                <a:srgbClr val="0070C0"/>
              </a:solidFill>
            </a:endParaRPr>
          </a:p>
          <a:p>
            <a:pPr marL="214313" indent="-214313" algn="just">
              <a:buFont typeface="Arial" panose="020B0604020202020204" pitchFamily="34" charset="0"/>
              <a:buChar char="•"/>
            </a:pPr>
            <a:endParaRPr lang="es-CL" sz="1500" dirty="0">
              <a:solidFill>
                <a:srgbClr val="0070C0"/>
              </a:solidFill>
            </a:endParaRPr>
          </a:p>
          <a:p>
            <a:pPr marL="214313" indent="-214313" algn="just">
              <a:buFont typeface="Arial" panose="020B0604020202020204" pitchFamily="34" charset="0"/>
              <a:buChar char="•"/>
            </a:pPr>
            <a:endParaRPr lang="es-CL" sz="1500" dirty="0">
              <a:solidFill>
                <a:srgbClr val="0070C0"/>
              </a:solidFill>
            </a:endParaRPr>
          </a:p>
          <a:p>
            <a:pPr marL="214313" indent="-214313" algn="just">
              <a:buFont typeface="Arial" panose="020B0604020202020204" pitchFamily="34" charset="0"/>
              <a:buChar char="•"/>
            </a:pPr>
            <a:endParaRPr lang="es-CL" sz="1500" dirty="0">
              <a:solidFill>
                <a:srgbClr val="0070C0"/>
              </a:solidFill>
            </a:endParaRPr>
          </a:p>
          <a:p>
            <a:pPr marL="214313" indent="-214313" algn="just">
              <a:buFont typeface="Arial" panose="020B0604020202020204" pitchFamily="34" charset="0"/>
              <a:buChar char="•"/>
            </a:pPr>
            <a:endParaRPr lang="es-CL" sz="1500" dirty="0">
              <a:solidFill>
                <a:srgbClr val="0070C0"/>
              </a:solidFill>
            </a:endParaRPr>
          </a:p>
        </p:txBody>
      </p:sp>
      <p:pic>
        <p:nvPicPr>
          <p:cNvPr id="16" name="11 Imagen" descr="http://www.mercuriovalpo.cl/prontus4_noticias/site/artic/20101003/imag/FOTO20020101003000404.jpg">
            <a:extLst>
              <a:ext uri="{FF2B5EF4-FFF2-40B4-BE49-F238E27FC236}">
                <a16:creationId xmlns:a16="http://schemas.microsoft.com/office/drawing/2014/main" id="{AAF738AB-79D4-4D28-A126-C4FEE481DC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21978"/>
            <a:ext cx="2355182" cy="1674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23DA98CF-7E1E-4BCC-87B7-3CDC86FDF25C}"/>
              </a:ext>
            </a:extLst>
          </p:cNvPr>
          <p:cNvPicPr>
            <a:picLocks noChangeAspect="1"/>
          </p:cNvPicPr>
          <p:nvPr/>
        </p:nvPicPr>
        <p:blipFill>
          <a:blip r:embed="rId3"/>
          <a:stretch>
            <a:fillRect/>
          </a:stretch>
        </p:blipFill>
        <p:spPr>
          <a:xfrm>
            <a:off x="3090490" y="1675219"/>
            <a:ext cx="2808312" cy="3507563"/>
          </a:xfrm>
          <a:prstGeom prst="rect">
            <a:avLst/>
          </a:prstGeom>
        </p:spPr>
      </p:pic>
      <p:pic>
        <p:nvPicPr>
          <p:cNvPr id="7" name="Imagen 6">
            <a:extLst>
              <a:ext uri="{FF2B5EF4-FFF2-40B4-BE49-F238E27FC236}">
                <a16:creationId xmlns:a16="http://schemas.microsoft.com/office/drawing/2014/main" id="{DD660874-4EAB-4CB6-99FE-252D8109AE6E}"/>
              </a:ext>
            </a:extLst>
          </p:cNvPr>
          <p:cNvPicPr>
            <a:picLocks noChangeAspect="1"/>
          </p:cNvPicPr>
          <p:nvPr/>
        </p:nvPicPr>
        <p:blipFill>
          <a:blip r:embed="rId4"/>
          <a:stretch>
            <a:fillRect/>
          </a:stretch>
        </p:blipFill>
        <p:spPr>
          <a:xfrm>
            <a:off x="365453" y="3172420"/>
            <a:ext cx="2808312" cy="2909348"/>
          </a:xfrm>
          <a:prstGeom prst="rect">
            <a:avLst/>
          </a:prstGeom>
        </p:spPr>
      </p:pic>
      <p:sp>
        <p:nvSpPr>
          <p:cNvPr id="17" name="7 Rectángulo redondeado">
            <a:extLst>
              <a:ext uri="{FF2B5EF4-FFF2-40B4-BE49-F238E27FC236}">
                <a16:creationId xmlns:a16="http://schemas.microsoft.com/office/drawing/2014/main" id="{39AAEC64-C14D-400F-B25D-D43D52492AE9}"/>
              </a:ext>
            </a:extLst>
          </p:cNvPr>
          <p:cNvSpPr/>
          <p:nvPr/>
        </p:nvSpPr>
        <p:spPr>
          <a:xfrm>
            <a:off x="6670643" y="2348880"/>
            <a:ext cx="1265001" cy="78801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350" dirty="0">
                <a:solidFill>
                  <a:srgbClr val="FFFF00"/>
                </a:solidFill>
              </a:rPr>
              <a:t>TOTAL: 3525 KILOS CLORHIDRATO DE COCAINA</a:t>
            </a:r>
            <a:endParaRPr lang="es-CL" sz="1350" dirty="0">
              <a:solidFill>
                <a:srgbClr val="FFFF00"/>
              </a:solidFill>
            </a:endParaRPr>
          </a:p>
        </p:txBody>
      </p:sp>
    </p:spTree>
    <p:extLst>
      <p:ext uri="{BB962C8B-B14F-4D97-AF65-F5344CB8AC3E}">
        <p14:creationId xmlns:p14="http://schemas.microsoft.com/office/powerpoint/2010/main" val="8546961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856D0B-4812-427F-B10C-10415AF2A0CC}"/>
              </a:ext>
            </a:extLst>
          </p:cNvPr>
          <p:cNvSpPr>
            <a:spLocks noGrp="1"/>
          </p:cNvSpPr>
          <p:nvPr>
            <p:ph type="title"/>
          </p:nvPr>
        </p:nvSpPr>
        <p:spPr/>
        <p:txBody>
          <a:bodyPr/>
          <a:lstStyle/>
          <a:p>
            <a:pPr algn="l"/>
            <a:r>
              <a:rPr lang="es-CL" sz="1800" dirty="0">
                <a:solidFill>
                  <a:srgbClr val="0070C0"/>
                </a:solidFill>
              </a:rPr>
              <a:t>Tarea 3) Inspección Conjunta a los Terminales Marítimos</a:t>
            </a:r>
          </a:p>
        </p:txBody>
      </p:sp>
      <p:sp>
        <p:nvSpPr>
          <p:cNvPr id="5" name="Marcador de texto 4">
            <a:extLst>
              <a:ext uri="{FF2B5EF4-FFF2-40B4-BE49-F238E27FC236}">
                <a16:creationId xmlns:a16="http://schemas.microsoft.com/office/drawing/2014/main" id="{3C39EE03-671C-4139-B756-96BC886BB448}"/>
              </a:ext>
            </a:extLst>
          </p:cNvPr>
          <p:cNvSpPr>
            <a:spLocks noGrp="1"/>
          </p:cNvSpPr>
          <p:nvPr>
            <p:ph type="body" sz="quarter" idx="3"/>
          </p:nvPr>
        </p:nvSpPr>
        <p:spPr>
          <a:xfrm>
            <a:off x="6724650" y="2008584"/>
            <a:ext cx="2221836" cy="3688668"/>
          </a:xfrm>
        </p:spPr>
        <p:txBody>
          <a:bodyPr/>
          <a:lstStyle/>
          <a:p>
            <a:endParaRPr lang="es-CL" dirty="0"/>
          </a:p>
          <a:p>
            <a:endParaRPr lang="es-CL" dirty="0"/>
          </a:p>
          <a:p>
            <a:endParaRPr lang="es-CL" dirty="0"/>
          </a:p>
          <a:p>
            <a:endParaRPr lang="es-CL" dirty="0"/>
          </a:p>
          <a:p>
            <a:endParaRPr lang="es-CL" dirty="0"/>
          </a:p>
          <a:p>
            <a:endParaRPr lang="es-CL" dirty="0"/>
          </a:p>
        </p:txBody>
      </p:sp>
      <p:sp>
        <p:nvSpPr>
          <p:cNvPr id="18" name="Rectángulo 17">
            <a:extLst>
              <a:ext uri="{FF2B5EF4-FFF2-40B4-BE49-F238E27FC236}">
                <a16:creationId xmlns:a16="http://schemas.microsoft.com/office/drawing/2014/main" id="{7FAB22DA-C3E1-4303-B97F-CAAE729DD3E8}"/>
              </a:ext>
            </a:extLst>
          </p:cNvPr>
          <p:cNvSpPr/>
          <p:nvPr/>
        </p:nvSpPr>
        <p:spPr>
          <a:xfrm>
            <a:off x="5544108" y="1621978"/>
            <a:ext cx="3456385" cy="4247317"/>
          </a:xfrm>
          <a:prstGeom prst="rect">
            <a:avLst/>
          </a:prstGeom>
        </p:spPr>
        <p:txBody>
          <a:bodyPr wrap="square">
            <a:spAutoFit/>
          </a:bodyPr>
          <a:lstStyle/>
          <a:p>
            <a:pPr marL="214313" indent="-214313" algn="just">
              <a:buFont typeface="Arial" panose="020B0604020202020204" pitchFamily="34" charset="0"/>
              <a:buChar char="•"/>
            </a:pPr>
            <a:r>
              <a:rPr lang="es-CL" sz="1500" dirty="0">
                <a:solidFill>
                  <a:srgbClr val="0070C0"/>
                </a:solidFill>
              </a:rPr>
              <a:t>Fiscalizaciones Ejecutadas los días:</a:t>
            </a:r>
          </a:p>
          <a:p>
            <a:pPr marL="557213" lvl="1" indent="-214313" algn="just">
              <a:buFont typeface="Arial" panose="020B0604020202020204" pitchFamily="34" charset="0"/>
              <a:buChar char="•"/>
            </a:pPr>
            <a:r>
              <a:rPr lang="es-CL" sz="1500" dirty="0">
                <a:solidFill>
                  <a:srgbClr val="0070C0"/>
                </a:solidFill>
              </a:rPr>
              <a:t>STI : 27 de agosto </a:t>
            </a:r>
          </a:p>
          <a:p>
            <a:pPr marL="557213" lvl="1" indent="-214313" algn="just">
              <a:buFont typeface="Arial" panose="020B0604020202020204" pitchFamily="34" charset="0"/>
              <a:buChar char="•"/>
            </a:pPr>
            <a:r>
              <a:rPr lang="es-CL" sz="1500" dirty="0">
                <a:solidFill>
                  <a:srgbClr val="0070C0"/>
                </a:solidFill>
              </a:rPr>
              <a:t> Panul : 27 de septiembre</a:t>
            </a:r>
          </a:p>
          <a:p>
            <a:pPr marL="557213" lvl="1" indent="-214313" algn="just">
              <a:buFont typeface="Arial" panose="020B0604020202020204" pitchFamily="34" charset="0"/>
              <a:buChar char="•"/>
            </a:pPr>
            <a:r>
              <a:rPr lang="es-CL" sz="1500" dirty="0">
                <a:solidFill>
                  <a:srgbClr val="0070C0"/>
                </a:solidFill>
              </a:rPr>
              <a:t> PCE : 2 de octubre.</a:t>
            </a:r>
          </a:p>
          <a:p>
            <a:pPr algn="just"/>
            <a:endParaRPr lang="es-CL" sz="1500" dirty="0">
              <a:solidFill>
                <a:srgbClr val="0070C0"/>
              </a:solidFill>
            </a:endParaRPr>
          </a:p>
          <a:p>
            <a:pPr marL="214313" indent="-214313" algn="just">
              <a:buFont typeface="Wingdings" panose="05000000000000000000" pitchFamily="2" charset="2"/>
              <a:buChar char="Ø"/>
            </a:pPr>
            <a:r>
              <a:rPr lang="es-CL" sz="1500" dirty="0">
                <a:solidFill>
                  <a:srgbClr val="0070C0"/>
                </a:solidFill>
              </a:rPr>
              <a:t>Principales Hallazgos:</a:t>
            </a:r>
          </a:p>
          <a:p>
            <a:pPr marL="557213" lvl="1" indent="-214313" algn="just">
              <a:buFont typeface="Arial" panose="020B0604020202020204" pitchFamily="34" charset="0"/>
              <a:buChar char="•"/>
            </a:pPr>
            <a:r>
              <a:rPr lang="es-CL" sz="1500" dirty="0">
                <a:solidFill>
                  <a:srgbClr val="0070C0"/>
                </a:solidFill>
              </a:rPr>
              <a:t>Las principales desviaciones estuvieron enmarcadas en las condiciones sanitarias (regulación de baños), condiciones de infraestructura y antecedentes personales de los trabajadores de cada uno de los terminales. Se realiza reunión de cierre y  levanta acta en terreno de los hallazgos de  cada terminal.</a:t>
            </a:r>
          </a:p>
          <a:p>
            <a:pPr marL="214313" indent="-214313" algn="just">
              <a:buFont typeface="Arial" panose="020B0604020202020204" pitchFamily="34" charset="0"/>
              <a:buChar char="•"/>
            </a:pPr>
            <a:endParaRPr lang="es-CL" sz="1500" dirty="0">
              <a:solidFill>
                <a:srgbClr val="0070C0"/>
              </a:solidFill>
            </a:endParaRPr>
          </a:p>
          <a:p>
            <a:pPr marL="214313" indent="-214313" algn="just">
              <a:buFont typeface="Arial" panose="020B0604020202020204" pitchFamily="34" charset="0"/>
              <a:buChar char="•"/>
            </a:pPr>
            <a:endParaRPr lang="es-CL" sz="1500" dirty="0">
              <a:solidFill>
                <a:srgbClr val="0070C0"/>
              </a:solidFill>
            </a:endParaRPr>
          </a:p>
        </p:txBody>
      </p:sp>
      <p:pic>
        <p:nvPicPr>
          <p:cNvPr id="6" name="Imagen 5">
            <a:extLst>
              <a:ext uri="{FF2B5EF4-FFF2-40B4-BE49-F238E27FC236}">
                <a16:creationId xmlns:a16="http://schemas.microsoft.com/office/drawing/2014/main" id="{0AD3DC87-4675-4986-80BD-CF643490DC96}"/>
              </a:ext>
            </a:extLst>
          </p:cNvPr>
          <p:cNvPicPr>
            <a:picLocks noChangeAspect="1"/>
          </p:cNvPicPr>
          <p:nvPr/>
        </p:nvPicPr>
        <p:blipFill>
          <a:blip r:embed="rId2"/>
          <a:stretch>
            <a:fillRect/>
          </a:stretch>
        </p:blipFill>
        <p:spPr>
          <a:xfrm>
            <a:off x="629562" y="1714006"/>
            <a:ext cx="2268252" cy="1714994"/>
          </a:xfrm>
          <a:prstGeom prst="rect">
            <a:avLst/>
          </a:prstGeom>
        </p:spPr>
      </p:pic>
      <p:pic>
        <p:nvPicPr>
          <p:cNvPr id="16" name="Imagen 15">
            <a:extLst>
              <a:ext uri="{FF2B5EF4-FFF2-40B4-BE49-F238E27FC236}">
                <a16:creationId xmlns:a16="http://schemas.microsoft.com/office/drawing/2014/main" id="{34F1B28D-F187-4885-9A2C-1B66E8F2169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059832" y="1714006"/>
            <a:ext cx="2268252" cy="1714994"/>
          </a:xfrm>
          <a:prstGeom prst="rect">
            <a:avLst/>
          </a:prstGeom>
        </p:spPr>
      </p:pic>
      <p:pic>
        <p:nvPicPr>
          <p:cNvPr id="17" name="Imagen 16">
            <a:extLst>
              <a:ext uri="{FF2B5EF4-FFF2-40B4-BE49-F238E27FC236}">
                <a16:creationId xmlns:a16="http://schemas.microsoft.com/office/drawing/2014/main" id="{778A4CF0-F9A7-4BF4-A30F-413E711DFB5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601670" y="3592903"/>
            <a:ext cx="2376264" cy="2054872"/>
          </a:xfrm>
          <a:prstGeom prst="rect">
            <a:avLst/>
          </a:prstGeom>
        </p:spPr>
      </p:pic>
    </p:spTree>
    <p:extLst>
      <p:ext uri="{BB962C8B-B14F-4D97-AF65-F5344CB8AC3E}">
        <p14:creationId xmlns:p14="http://schemas.microsoft.com/office/powerpoint/2010/main" val="32807207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856D0B-4812-427F-B10C-10415AF2A0CC}"/>
              </a:ext>
            </a:extLst>
          </p:cNvPr>
          <p:cNvSpPr>
            <a:spLocks noGrp="1"/>
          </p:cNvSpPr>
          <p:nvPr>
            <p:ph type="title"/>
          </p:nvPr>
        </p:nvSpPr>
        <p:spPr>
          <a:xfrm>
            <a:off x="457200" y="908720"/>
            <a:ext cx="7467904" cy="704063"/>
          </a:xfrm>
        </p:spPr>
        <p:txBody>
          <a:bodyPr/>
          <a:lstStyle/>
          <a:p>
            <a:pPr algn="l"/>
            <a:r>
              <a:rPr lang="es-CL" sz="1800" dirty="0">
                <a:solidFill>
                  <a:srgbClr val="0070C0"/>
                </a:solidFill>
              </a:rPr>
              <a:t>Tarea 4) </a:t>
            </a:r>
            <a:r>
              <a:rPr lang="es-CL" sz="1800" dirty="0">
                <a:solidFill>
                  <a:srgbClr val="0070C0"/>
                </a:solidFill>
                <a:latin typeface="Calibri" panose="020F0502020204030204" pitchFamily="34" charset="0"/>
                <a:ea typeface="Times New Roman" panose="02020603050405020304" pitchFamily="18" charset="0"/>
                <a:cs typeface="Arial" panose="020B0604020202020204" pitchFamily="34" charset="0"/>
              </a:rPr>
              <a:t>Mejorar indicadores de eficiencia en la atención de las naves en los Procesos de Recepción y Despacho de Naves</a:t>
            </a:r>
            <a:br>
              <a:rPr lang="es-CL" sz="1800" dirty="0">
                <a:solidFill>
                  <a:srgbClr val="0070C0"/>
                </a:solidFill>
                <a:latin typeface="Calibri" panose="020F0502020204030204" pitchFamily="34" charset="0"/>
                <a:ea typeface="Calibri" panose="020F0502020204030204" pitchFamily="34" charset="0"/>
                <a:cs typeface="Times New Roman" panose="02020603050405020304" pitchFamily="18" charset="0"/>
              </a:rPr>
            </a:br>
            <a:br>
              <a:rPr lang="es-CL" sz="1800" dirty="0"/>
            </a:br>
            <a:endParaRPr lang="es-CL" sz="1800" dirty="0"/>
          </a:p>
        </p:txBody>
      </p:sp>
      <p:sp>
        <p:nvSpPr>
          <p:cNvPr id="5" name="Marcador de texto 4">
            <a:extLst>
              <a:ext uri="{FF2B5EF4-FFF2-40B4-BE49-F238E27FC236}">
                <a16:creationId xmlns:a16="http://schemas.microsoft.com/office/drawing/2014/main" id="{3C39EE03-671C-4139-B756-96BC886BB448}"/>
              </a:ext>
            </a:extLst>
          </p:cNvPr>
          <p:cNvSpPr>
            <a:spLocks noGrp="1"/>
          </p:cNvSpPr>
          <p:nvPr>
            <p:ph type="body" sz="quarter" idx="3"/>
          </p:nvPr>
        </p:nvSpPr>
        <p:spPr>
          <a:xfrm>
            <a:off x="6724650" y="2008584"/>
            <a:ext cx="2221836" cy="3688668"/>
          </a:xfrm>
        </p:spPr>
        <p:txBody>
          <a:bodyPr/>
          <a:lstStyle/>
          <a:p>
            <a:endParaRPr lang="es-CL" dirty="0"/>
          </a:p>
          <a:p>
            <a:endParaRPr lang="es-CL" dirty="0"/>
          </a:p>
          <a:p>
            <a:endParaRPr lang="es-CL" dirty="0"/>
          </a:p>
          <a:p>
            <a:endParaRPr lang="es-CL" dirty="0"/>
          </a:p>
          <a:p>
            <a:endParaRPr lang="es-CL" dirty="0"/>
          </a:p>
          <a:p>
            <a:endParaRPr lang="es-CL" dirty="0"/>
          </a:p>
        </p:txBody>
      </p:sp>
      <p:sp>
        <p:nvSpPr>
          <p:cNvPr id="18" name="Rectángulo 17">
            <a:extLst>
              <a:ext uri="{FF2B5EF4-FFF2-40B4-BE49-F238E27FC236}">
                <a16:creationId xmlns:a16="http://schemas.microsoft.com/office/drawing/2014/main" id="{7FAB22DA-C3E1-4303-B97F-CAAE729DD3E8}"/>
              </a:ext>
            </a:extLst>
          </p:cNvPr>
          <p:cNvSpPr/>
          <p:nvPr/>
        </p:nvSpPr>
        <p:spPr>
          <a:xfrm>
            <a:off x="5328084" y="1987886"/>
            <a:ext cx="3676100" cy="3808735"/>
          </a:xfrm>
          <a:prstGeom prst="rect">
            <a:avLst/>
          </a:prstGeom>
        </p:spPr>
        <p:txBody>
          <a:bodyPr wrap="square">
            <a:spAutoFit/>
          </a:bodyPr>
          <a:lstStyle/>
          <a:p>
            <a:pPr algn="just"/>
            <a:endParaRPr lang="es-CL" sz="1200" dirty="0">
              <a:solidFill>
                <a:srgbClr val="0070C0"/>
              </a:solidFill>
            </a:endParaRPr>
          </a:p>
          <a:p>
            <a:pPr marL="214313" indent="-214313" algn="just">
              <a:buFont typeface="Wingdings" panose="05000000000000000000" pitchFamily="2" charset="2"/>
              <a:buChar char="Ø"/>
            </a:pPr>
            <a:r>
              <a:rPr lang="es-CL" sz="1350" dirty="0">
                <a:solidFill>
                  <a:srgbClr val="0070C0"/>
                </a:solidFill>
              </a:rPr>
              <a:t>Alcance:</a:t>
            </a:r>
          </a:p>
          <a:p>
            <a:pPr algn="just"/>
            <a:r>
              <a:rPr lang="es-CL" sz="1350" dirty="0">
                <a:solidFill>
                  <a:srgbClr val="0070C0"/>
                </a:solidFill>
              </a:rPr>
              <a:t>Se realizó un estudio a través de la UNAB de los subprocesos de Atraque, Recepción, Despacho y Desatraque de Naves, velando por el:</a:t>
            </a:r>
          </a:p>
          <a:p>
            <a:pPr marL="600075" lvl="1" indent="-257175" algn="just">
              <a:buAutoNum type="arabicParenR"/>
            </a:pPr>
            <a:r>
              <a:rPr lang="es-CL" sz="1350" dirty="0">
                <a:solidFill>
                  <a:srgbClr val="0070C0"/>
                </a:solidFill>
              </a:rPr>
              <a:t>Cumplimiento del Protocolo de Atraque-Recepción- Despacho y Desatraque de Naves,  dispuesto por el MTT según </a:t>
            </a:r>
            <a:r>
              <a:rPr lang="es-CL" sz="1350" dirty="0" err="1">
                <a:solidFill>
                  <a:srgbClr val="0070C0"/>
                </a:solidFill>
              </a:rPr>
              <a:t>Doc</a:t>
            </a:r>
            <a:r>
              <a:rPr lang="es-CL" sz="1350" dirty="0">
                <a:solidFill>
                  <a:srgbClr val="0070C0"/>
                </a:solidFill>
              </a:rPr>
              <a:t> Ord. </a:t>
            </a:r>
            <a:r>
              <a:rPr lang="es-CL" sz="1350" dirty="0" err="1">
                <a:solidFill>
                  <a:srgbClr val="0070C0"/>
                </a:solidFill>
              </a:rPr>
              <a:t>N°</a:t>
            </a:r>
            <a:r>
              <a:rPr lang="es-CL" sz="1350" dirty="0">
                <a:solidFill>
                  <a:srgbClr val="0070C0"/>
                </a:solidFill>
              </a:rPr>
              <a:t>  7551 del 18/12/2017.</a:t>
            </a:r>
            <a:br>
              <a:rPr lang="es-CL" sz="1350" dirty="0">
                <a:solidFill>
                  <a:srgbClr val="0070C0"/>
                </a:solidFill>
              </a:rPr>
            </a:br>
            <a:br>
              <a:rPr lang="es-CL" sz="1350" dirty="0">
                <a:solidFill>
                  <a:srgbClr val="0070C0"/>
                </a:solidFill>
              </a:rPr>
            </a:br>
            <a:r>
              <a:rPr lang="es-CL" sz="1350" dirty="0">
                <a:solidFill>
                  <a:srgbClr val="0070C0"/>
                </a:solidFill>
              </a:rPr>
              <a:t>2) Establecimiento de los tiempos en el Atraque-Recepción-Despacho y Desatraque de las naves que arriban al  Puerto de San Antonio con una medición durante el 2018.</a:t>
            </a:r>
          </a:p>
          <a:p>
            <a:pPr marL="600075" lvl="1" indent="-257175" algn="just">
              <a:buAutoNum type="arabicParenR"/>
            </a:pPr>
            <a:endParaRPr lang="es-CL" sz="1350" dirty="0">
              <a:solidFill>
                <a:srgbClr val="0070C0"/>
              </a:solidFill>
            </a:endParaRPr>
          </a:p>
          <a:p>
            <a:pPr marL="257175" indent="-257175" algn="just">
              <a:buFont typeface="Wingdings" panose="05000000000000000000" pitchFamily="2" charset="2"/>
              <a:buChar char="Ø"/>
            </a:pPr>
            <a:endParaRPr lang="es-CL" sz="1200" dirty="0">
              <a:solidFill>
                <a:srgbClr val="0070C0"/>
              </a:solidFill>
            </a:endParaRPr>
          </a:p>
          <a:p>
            <a:pPr marL="214313" indent="-214313" algn="just">
              <a:buFont typeface="Arial" panose="020B0604020202020204" pitchFamily="34" charset="0"/>
              <a:buChar char="•"/>
            </a:pPr>
            <a:endParaRPr lang="es-CL" sz="1500" dirty="0">
              <a:solidFill>
                <a:srgbClr val="0070C0"/>
              </a:solidFill>
            </a:endParaRPr>
          </a:p>
        </p:txBody>
      </p:sp>
      <p:sp>
        <p:nvSpPr>
          <p:cNvPr id="7" name="Título 1">
            <a:extLst>
              <a:ext uri="{FF2B5EF4-FFF2-40B4-BE49-F238E27FC236}">
                <a16:creationId xmlns:a16="http://schemas.microsoft.com/office/drawing/2014/main" id="{B7B12540-440A-4E23-B397-28713C1E1D40}"/>
              </a:ext>
            </a:extLst>
          </p:cNvPr>
          <p:cNvSpPr txBox="1">
            <a:spLocks/>
          </p:cNvSpPr>
          <p:nvPr/>
        </p:nvSpPr>
        <p:spPr>
          <a:xfrm rot="10800000" flipV="1">
            <a:off x="1133337" y="4077072"/>
            <a:ext cx="3070751" cy="145031"/>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000" b="1" kern="1200">
                <a:solidFill>
                  <a:srgbClr val="0066FF"/>
                </a:solidFill>
                <a:latin typeface="+mj-lt"/>
                <a:ea typeface="+mj-ea"/>
                <a:cs typeface="+mj-cs"/>
              </a:defRPr>
            </a:lvl1pPr>
          </a:lstStyle>
          <a:p>
            <a:r>
              <a:rPr lang="es-CL" sz="1350" b="0" dirty="0">
                <a:solidFill>
                  <a:schemeClr val="tx1"/>
                </a:solidFill>
              </a:rPr>
              <a:t>TIEMPOS DE MANIOBRA DE DESPACHO Y DESATRAQUE  AÑO 2016 V/S 2018</a:t>
            </a:r>
            <a:endParaRPr lang="es-ES" sz="1350" b="0" dirty="0">
              <a:solidFill>
                <a:schemeClr val="tx1"/>
              </a:solidFill>
            </a:endParaRPr>
          </a:p>
        </p:txBody>
      </p:sp>
      <p:graphicFrame>
        <p:nvGraphicFramePr>
          <p:cNvPr id="9" name="Tabla 8">
            <a:extLst>
              <a:ext uri="{FF2B5EF4-FFF2-40B4-BE49-F238E27FC236}">
                <a16:creationId xmlns:a16="http://schemas.microsoft.com/office/drawing/2014/main" id="{E5E349CF-0096-48A2-8B64-067E3A200287}"/>
              </a:ext>
            </a:extLst>
          </p:cNvPr>
          <p:cNvGraphicFramePr>
            <a:graphicFrameLocks noGrp="1"/>
          </p:cNvGraphicFramePr>
          <p:nvPr>
            <p:extLst/>
          </p:nvPr>
        </p:nvGraphicFramePr>
        <p:xfrm>
          <a:off x="251522" y="4476461"/>
          <a:ext cx="4428491" cy="1112188"/>
        </p:xfrm>
        <a:graphic>
          <a:graphicData uri="http://schemas.openxmlformats.org/drawingml/2006/table">
            <a:tbl>
              <a:tblPr firstRow="1" firstCol="1" bandRow="1">
                <a:tableStyleId>{5C22544A-7EE6-4342-B048-85BDC9FD1C3A}</a:tableStyleId>
              </a:tblPr>
              <a:tblGrid>
                <a:gridCol w="848703">
                  <a:extLst>
                    <a:ext uri="{9D8B030D-6E8A-4147-A177-3AD203B41FA5}">
                      <a16:colId xmlns:a16="http://schemas.microsoft.com/office/drawing/2014/main" val="17198392"/>
                    </a:ext>
                  </a:extLst>
                </a:gridCol>
                <a:gridCol w="1001036">
                  <a:extLst>
                    <a:ext uri="{9D8B030D-6E8A-4147-A177-3AD203B41FA5}">
                      <a16:colId xmlns:a16="http://schemas.microsoft.com/office/drawing/2014/main" val="2773733106"/>
                    </a:ext>
                  </a:extLst>
                </a:gridCol>
                <a:gridCol w="1289376">
                  <a:extLst>
                    <a:ext uri="{9D8B030D-6E8A-4147-A177-3AD203B41FA5}">
                      <a16:colId xmlns:a16="http://schemas.microsoft.com/office/drawing/2014/main" val="2278339319"/>
                    </a:ext>
                  </a:extLst>
                </a:gridCol>
                <a:gridCol w="1289376">
                  <a:extLst>
                    <a:ext uri="{9D8B030D-6E8A-4147-A177-3AD203B41FA5}">
                      <a16:colId xmlns:a16="http://schemas.microsoft.com/office/drawing/2014/main" val="2530164571"/>
                    </a:ext>
                  </a:extLst>
                </a:gridCol>
              </a:tblGrid>
              <a:tr h="622578">
                <a:tc>
                  <a:txBody>
                    <a:bodyPr/>
                    <a:lstStyle/>
                    <a:p>
                      <a:pPr algn="ctr" rtl="0" fontAlgn="ctr"/>
                      <a:r>
                        <a:rPr lang="es-ES" sz="1400" u="none" strike="noStrike" dirty="0">
                          <a:effectLst/>
                        </a:rPr>
                        <a:t> </a:t>
                      </a:r>
                      <a:endParaRPr lang="es-ES" sz="1400" b="1" i="0" u="none" strike="noStrike" dirty="0">
                        <a:solidFill>
                          <a:srgbClr val="FFFFFF"/>
                        </a:solidFill>
                        <a:effectLst/>
                        <a:latin typeface="Calibri" panose="020F0502020204030204" pitchFamily="34" charset="0"/>
                      </a:endParaRPr>
                    </a:p>
                  </a:txBody>
                  <a:tcPr marL="5358" marR="5358" marT="5358" marB="0" anchor="ctr"/>
                </a:tc>
                <a:tc>
                  <a:txBody>
                    <a:bodyPr/>
                    <a:lstStyle/>
                    <a:p>
                      <a:pPr algn="ctr" rtl="0" fontAlgn="ctr"/>
                      <a:r>
                        <a:rPr lang="es-ES" sz="1400" u="none" strike="noStrike" dirty="0">
                          <a:effectLst/>
                        </a:rPr>
                        <a:t>Proceso Despacho (min)</a:t>
                      </a:r>
                      <a:endParaRPr lang="es-ES" sz="1400" b="1" i="0" u="none" strike="noStrike" dirty="0">
                        <a:solidFill>
                          <a:srgbClr val="FFFFFF"/>
                        </a:solidFill>
                        <a:effectLst/>
                        <a:latin typeface="Calibri" panose="020F0502020204030204" pitchFamily="34" charset="0"/>
                      </a:endParaRPr>
                    </a:p>
                  </a:txBody>
                  <a:tcPr marL="5358" marR="5358" marT="5358" marB="0" anchor="ctr"/>
                </a:tc>
                <a:tc>
                  <a:txBody>
                    <a:bodyPr/>
                    <a:lstStyle/>
                    <a:p>
                      <a:pPr algn="ctr" rtl="0" fontAlgn="ctr"/>
                      <a:r>
                        <a:rPr lang="es-ES" sz="1400" u="none" strike="noStrike" dirty="0">
                          <a:effectLst/>
                        </a:rPr>
                        <a:t>Maniobra de Desatraque (min)</a:t>
                      </a:r>
                      <a:endParaRPr lang="es-ES" sz="1400" b="1" i="0" u="none" strike="noStrike" dirty="0">
                        <a:solidFill>
                          <a:srgbClr val="FFFFFF"/>
                        </a:solidFill>
                        <a:effectLst/>
                        <a:latin typeface="Calibri" panose="020F0502020204030204" pitchFamily="34" charset="0"/>
                      </a:endParaRPr>
                    </a:p>
                  </a:txBody>
                  <a:tcPr marL="5358" marR="5358" marT="5358" marB="0" anchor="ctr"/>
                </a:tc>
                <a:tc>
                  <a:txBody>
                    <a:bodyPr/>
                    <a:lstStyle/>
                    <a:p>
                      <a:pPr algn="ctr" rtl="0" fontAlgn="ctr"/>
                      <a:r>
                        <a:rPr lang="es-ES" sz="1400" u="none" strike="noStrike">
                          <a:effectLst/>
                        </a:rPr>
                        <a:t>Total Minutos</a:t>
                      </a:r>
                      <a:endParaRPr lang="es-ES" sz="1400" b="1" i="0" u="none" strike="noStrike">
                        <a:solidFill>
                          <a:srgbClr val="FFFFFF"/>
                        </a:solidFill>
                        <a:effectLst/>
                        <a:latin typeface="Calibri" panose="020F0502020204030204" pitchFamily="34" charset="0"/>
                      </a:endParaRPr>
                    </a:p>
                  </a:txBody>
                  <a:tcPr marL="5358" marR="5358" marT="5358" marB="0" anchor="ctr"/>
                </a:tc>
                <a:extLst>
                  <a:ext uri="{0D108BD9-81ED-4DB2-BD59-A6C34878D82A}">
                    <a16:rowId xmlns:a16="http://schemas.microsoft.com/office/drawing/2014/main" val="2457442764"/>
                  </a:ext>
                </a:extLst>
              </a:tr>
              <a:tr h="238802">
                <a:tc>
                  <a:txBody>
                    <a:bodyPr/>
                    <a:lstStyle/>
                    <a:p>
                      <a:pPr algn="ctr" rtl="0" fontAlgn="ctr"/>
                      <a:r>
                        <a:rPr lang="es-ES" sz="1400" u="none" strike="noStrike" dirty="0">
                          <a:effectLst/>
                        </a:rPr>
                        <a:t>2016</a:t>
                      </a:r>
                      <a:endParaRPr lang="es-ES" sz="1400" b="1" i="0" u="none" strike="noStrike" dirty="0">
                        <a:solidFill>
                          <a:srgbClr val="FFFFFF"/>
                        </a:solidFill>
                        <a:effectLst/>
                        <a:latin typeface="Calibri" panose="020F0502020204030204" pitchFamily="34" charset="0"/>
                      </a:endParaRPr>
                    </a:p>
                  </a:txBody>
                  <a:tcPr marL="5358" marR="5358" marT="5358" marB="0" anchor="ctr"/>
                </a:tc>
                <a:tc>
                  <a:txBody>
                    <a:bodyPr/>
                    <a:lstStyle/>
                    <a:p>
                      <a:pPr algn="ctr" rtl="0" fontAlgn="ctr"/>
                      <a:r>
                        <a:rPr lang="es-ES" sz="1400" u="none" strike="noStrike" dirty="0">
                          <a:effectLst/>
                        </a:rPr>
                        <a:t>19</a:t>
                      </a:r>
                      <a:endParaRPr lang="es-ES" sz="1400" b="0" i="0" u="none" strike="noStrike" dirty="0">
                        <a:solidFill>
                          <a:srgbClr val="000000"/>
                        </a:solidFill>
                        <a:effectLst/>
                        <a:latin typeface="Arial" panose="020B0604020202020204" pitchFamily="34" charset="0"/>
                      </a:endParaRPr>
                    </a:p>
                  </a:txBody>
                  <a:tcPr marL="5358" marR="5358" marT="5358" marB="0" anchor="ctr"/>
                </a:tc>
                <a:tc>
                  <a:txBody>
                    <a:bodyPr/>
                    <a:lstStyle/>
                    <a:p>
                      <a:pPr algn="ctr" rtl="0" fontAlgn="ctr"/>
                      <a:r>
                        <a:rPr lang="es-ES" sz="1400" u="none" strike="noStrike">
                          <a:effectLst/>
                        </a:rPr>
                        <a:t>20</a:t>
                      </a:r>
                      <a:endParaRPr lang="es-ES" sz="1400" b="0" i="0" u="none" strike="noStrike">
                        <a:solidFill>
                          <a:srgbClr val="000000"/>
                        </a:solidFill>
                        <a:effectLst/>
                        <a:latin typeface="Arial" panose="020B0604020202020204" pitchFamily="34" charset="0"/>
                      </a:endParaRPr>
                    </a:p>
                  </a:txBody>
                  <a:tcPr marL="5358" marR="5358" marT="5358" marB="0" anchor="ctr"/>
                </a:tc>
                <a:tc>
                  <a:txBody>
                    <a:bodyPr/>
                    <a:lstStyle/>
                    <a:p>
                      <a:pPr algn="ctr" rtl="0" fontAlgn="ctr"/>
                      <a:r>
                        <a:rPr lang="es-ES" sz="1400" u="none" strike="noStrike">
                          <a:effectLst/>
                        </a:rPr>
                        <a:t>39</a:t>
                      </a:r>
                      <a:endParaRPr lang="es-ES" sz="1400" b="0" i="0" u="none" strike="noStrike">
                        <a:solidFill>
                          <a:srgbClr val="000000"/>
                        </a:solidFill>
                        <a:effectLst/>
                        <a:latin typeface="Calibri" panose="020F0502020204030204" pitchFamily="34" charset="0"/>
                      </a:endParaRPr>
                    </a:p>
                  </a:txBody>
                  <a:tcPr marL="5358" marR="5358" marT="5358" marB="0" anchor="ctr"/>
                </a:tc>
                <a:extLst>
                  <a:ext uri="{0D108BD9-81ED-4DB2-BD59-A6C34878D82A}">
                    <a16:rowId xmlns:a16="http://schemas.microsoft.com/office/drawing/2014/main" val="1743416489"/>
                  </a:ext>
                </a:extLst>
              </a:tr>
              <a:tr h="227948">
                <a:tc>
                  <a:txBody>
                    <a:bodyPr/>
                    <a:lstStyle/>
                    <a:p>
                      <a:pPr algn="ctr" rtl="0" fontAlgn="ctr"/>
                      <a:r>
                        <a:rPr lang="es-ES" sz="1400" u="none" strike="noStrike" dirty="0">
                          <a:effectLst/>
                        </a:rPr>
                        <a:t>2018</a:t>
                      </a:r>
                      <a:endParaRPr lang="es-ES" sz="1400" b="1" i="0" u="none" strike="noStrike" dirty="0">
                        <a:solidFill>
                          <a:srgbClr val="FFFFFF"/>
                        </a:solidFill>
                        <a:effectLst/>
                        <a:latin typeface="Calibri" panose="020F0502020204030204" pitchFamily="34" charset="0"/>
                      </a:endParaRPr>
                    </a:p>
                  </a:txBody>
                  <a:tcPr marL="5358" marR="5358" marT="5358" marB="0" anchor="ctr"/>
                </a:tc>
                <a:tc>
                  <a:txBody>
                    <a:bodyPr/>
                    <a:lstStyle/>
                    <a:p>
                      <a:pPr algn="ctr" rtl="0" fontAlgn="ctr"/>
                      <a:r>
                        <a:rPr lang="es-ES" sz="1400" u="none" strike="noStrike" dirty="0">
                          <a:effectLst/>
                        </a:rPr>
                        <a:t>17</a:t>
                      </a:r>
                      <a:endParaRPr lang="es-ES" sz="1400" b="1" i="0" u="none" strike="noStrike" dirty="0">
                        <a:solidFill>
                          <a:srgbClr val="0070C0"/>
                        </a:solidFill>
                        <a:effectLst/>
                        <a:latin typeface="Calibri" panose="020F0502020204030204" pitchFamily="34" charset="0"/>
                      </a:endParaRPr>
                    </a:p>
                  </a:txBody>
                  <a:tcPr marL="5358" marR="5358" marT="5358" marB="0" anchor="ctr"/>
                </a:tc>
                <a:tc>
                  <a:txBody>
                    <a:bodyPr/>
                    <a:lstStyle/>
                    <a:p>
                      <a:pPr algn="ctr" rtl="0" fontAlgn="ctr"/>
                      <a:r>
                        <a:rPr lang="es-ES" sz="1400" u="none" strike="noStrike" dirty="0">
                          <a:effectLst/>
                        </a:rPr>
                        <a:t>12</a:t>
                      </a:r>
                      <a:endParaRPr lang="es-ES" sz="1400" b="1" i="0" u="none" strike="noStrike" dirty="0">
                        <a:solidFill>
                          <a:srgbClr val="0070C0"/>
                        </a:solidFill>
                        <a:effectLst/>
                        <a:latin typeface="Calibri" panose="020F0502020204030204" pitchFamily="34" charset="0"/>
                      </a:endParaRPr>
                    </a:p>
                  </a:txBody>
                  <a:tcPr marL="5358" marR="5358" marT="5358" marB="0" anchor="ctr"/>
                </a:tc>
                <a:tc>
                  <a:txBody>
                    <a:bodyPr/>
                    <a:lstStyle/>
                    <a:p>
                      <a:pPr algn="ctr" rtl="0" fontAlgn="ctr"/>
                      <a:r>
                        <a:rPr lang="es-ES" sz="1400" u="none" strike="noStrike" dirty="0">
                          <a:effectLst/>
                        </a:rPr>
                        <a:t>29</a:t>
                      </a:r>
                      <a:endParaRPr lang="es-ES" sz="1400" b="1" i="0" u="none" strike="noStrike" dirty="0">
                        <a:solidFill>
                          <a:srgbClr val="0070C0"/>
                        </a:solidFill>
                        <a:effectLst/>
                        <a:latin typeface="Calibri" panose="020F0502020204030204" pitchFamily="34" charset="0"/>
                      </a:endParaRPr>
                    </a:p>
                  </a:txBody>
                  <a:tcPr marL="5358" marR="5358" marT="5358" marB="0" anchor="ctr"/>
                </a:tc>
                <a:extLst>
                  <a:ext uri="{0D108BD9-81ED-4DB2-BD59-A6C34878D82A}">
                    <a16:rowId xmlns:a16="http://schemas.microsoft.com/office/drawing/2014/main" val="2187074553"/>
                  </a:ext>
                </a:extLst>
              </a:tr>
            </a:tbl>
          </a:graphicData>
        </a:graphic>
      </p:graphicFrame>
      <p:graphicFrame>
        <p:nvGraphicFramePr>
          <p:cNvPr id="10" name="Tabla 9">
            <a:extLst>
              <a:ext uri="{FF2B5EF4-FFF2-40B4-BE49-F238E27FC236}">
                <a16:creationId xmlns:a16="http://schemas.microsoft.com/office/drawing/2014/main" id="{46A542B3-B3E2-41AA-B996-390389C14436}"/>
              </a:ext>
            </a:extLst>
          </p:cNvPr>
          <p:cNvGraphicFramePr>
            <a:graphicFrameLocks noGrp="1"/>
          </p:cNvGraphicFramePr>
          <p:nvPr>
            <p:extLst/>
          </p:nvPr>
        </p:nvGraphicFramePr>
        <p:xfrm>
          <a:off x="359532" y="2170351"/>
          <a:ext cx="4428491" cy="1221297"/>
        </p:xfrm>
        <a:graphic>
          <a:graphicData uri="http://schemas.openxmlformats.org/drawingml/2006/table">
            <a:tbl>
              <a:tblPr firstRow="1" firstCol="1" bandRow="1">
                <a:tableStyleId>{5C22544A-7EE6-4342-B048-85BDC9FD1C3A}</a:tableStyleId>
              </a:tblPr>
              <a:tblGrid>
                <a:gridCol w="433277">
                  <a:extLst>
                    <a:ext uri="{9D8B030D-6E8A-4147-A177-3AD203B41FA5}">
                      <a16:colId xmlns:a16="http://schemas.microsoft.com/office/drawing/2014/main" val="1447648487"/>
                    </a:ext>
                  </a:extLst>
                </a:gridCol>
                <a:gridCol w="706845">
                  <a:extLst>
                    <a:ext uri="{9D8B030D-6E8A-4147-A177-3AD203B41FA5}">
                      <a16:colId xmlns:a16="http://schemas.microsoft.com/office/drawing/2014/main" val="1145883517"/>
                    </a:ext>
                  </a:extLst>
                </a:gridCol>
                <a:gridCol w="642862">
                  <a:extLst>
                    <a:ext uri="{9D8B030D-6E8A-4147-A177-3AD203B41FA5}">
                      <a16:colId xmlns:a16="http://schemas.microsoft.com/office/drawing/2014/main" val="2534304457"/>
                    </a:ext>
                  </a:extLst>
                </a:gridCol>
                <a:gridCol w="574344">
                  <a:extLst>
                    <a:ext uri="{9D8B030D-6E8A-4147-A177-3AD203B41FA5}">
                      <a16:colId xmlns:a16="http://schemas.microsoft.com/office/drawing/2014/main" val="439164188"/>
                    </a:ext>
                  </a:extLst>
                </a:gridCol>
                <a:gridCol w="714402">
                  <a:extLst>
                    <a:ext uri="{9D8B030D-6E8A-4147-A177-3AD203B41FA5}">
                      <a16:colId xmlns:a16="http://schemas.microsoft.com/office/drawing/2014/main" val="1423941970"/>
                    </a:ext>
                  </a:extLst>
                </a:gridCol>
                <a:gridCol w="713899">
                  <a:extLst>
                    <a:ext uri="{9D8B030D-6E8A-4147-A177-3AD203B41FA5}">
                      <a16:colId xmlns:a16="http://schemas.microsoft.com/office/drawing/2014/main" val="1382581266"/>
                    </a:ext>
                  </a:extLst>
                </a:gridCol>
                <a:gridCol w="642862">
                  <a:extLst>
                    <a:ext uri="{9D8B030D-6E8A-4147-A177-3AD203B41FA5}">
                      <a16:colId xmlns:a16="http://schemas.microsoft.com/office/drawing/2014/main" val="1933199217"/>
                    </a:ext>
                  </a:extLst>
                </a:gridCol>
              </a:tblGrid>
              <a:tr h="827675">
                <a:tc>
                  <a:txBody>
                    <a:bodyPr/>
                    <a:lstStyle/>
                    <a:p>
                      <a:pPr algn="ctr">
                        <a:lnSpc>
                          <a:spcPct val="115000"/>
                        </a:lnSpc>
                        <a:spcAft>
                          <a:spcPts val="0"/>
                        </a:spcAft>
                      </a:pPr>
                      <a:r>
                        <a:rPr lang="es-ES" sz="1200" dirty="0">
                          <a:effectLst/>
                        </a:rPr>
                        <a:t> </a:t>
                      </a:r>
                      <a:endParaRPr lang="es-E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es-ES" sz="1200" dirty="0">
                          <a:effectLst/>
                        </a:rPr>
                        <a:t>Traslado Practico a nave </a:t>
                      </a:r>
                      <a:r>
                        <a:rPr lang="es-ES" sz="1200" b="0" dirty="0">
                          <a:effectLst/>
                        </a:rPr>
                        <a:t>(min)</a:t>
                      </a:r>
                      <a:endParaRPr lang="es-ES" sz="12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es-ES" sz="1200" dirty="0">
                          <a:effectLst/>
                        </a:rPr>
                        <a:t>Maniobra de atraque </a:t>
                      </a:r>
                      <a:r>
                        <a:rPr lang="es-ES" sz="1200" b="0" dirty="0">
                          <a:effectLst/>
                        </a:rPr>
                        <a:t>(min)</a:t>
                      </a:r>
                      <a:endParaRPr lang="es-ES" sz="12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es-ES" sz="1200" dirty="0">
                          <a:effectLst/>
                        </a:rPr>
                        <a:t>Amarre </a:t>
                      </a:r>
                      <a:r>
                        <a:rPr lang="es-ES" sz="1200" b="0" dirty="0">
                          <a:effectLst/>
                        </a:rPr>
                        <a:t>(min)</a:t>
                      </a:r>
                      <a:endParaRPr lang="es-ES" sz="12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3338" marR="33338" marT="0" marB="0" anchor="ctr"/>
                </a:tc>
                <a:tc>
                  <a:txBody>
                    <a:bodyPr/>
                    <a:lstStyle/>
                    <a:p>
                      <a:pPr algn="ctr">
                        <a:lnSpc>
                          <a:spcPct val="115000"/>
                        </a:lnSpc>
                        <a:spcAft>
                          <a:spcPts val="0"/>
                        </a:spcAft>
                      </a:pPr>
                      <a:r>
                        <a:rPr lang="es-ES" sz="1200" dirty="0">
                          <a:effectLst/>
                        </a:rPr>
                        <a:t>Instalación Escala Real </a:t>
                      </a:r>
                      <a:r>
                        <a:rPr lang="es-ES" sz="1200" b="0" dirty="0">
                          <a:effectLst/>
                        </a:rPr>
                        <a:t>(min)</a:t>
                      </a:r>
                      <a:endParaRPr lang="es-ES" sz="12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es-ES" sz="1200" dirty="0">
                          <a:effectLst/>
                        </a:rPr>
                        <a:t>Proceso Recepción </a:t>
                      </a:r>
                      <a:r>
                        <a:rPr lang="es-ES" sz="1200" b="0" dirty="0">
                          <a:effectLst/>
                        </a:rPr>
                        <a:t>(min)</a:t>
                      </a:r>
                      <a:endParaRPr lang="es-ES" sz="12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es-ES" sz="1200" dirty="0">
                          <a:effectLst/>
                        </a:rPr>
                        <a:t>Total Horas</a:t>
                      </a:r>
                      <a:endParaRPr lang="es-E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3338" marR="33338" marT="0" marB="0" anchor="ctr"/>
                </a:tc>
                <a:extLst>
                  <a:ext uri="{0D108BD9-81ED-4DB2-BD59-A6C34878D82A}">
                    <a16:rowId xmlns:a16="http://schemas.microsoft.com/office/drawing/2014/main" val="1380136847"/>
                  </a:ext>
                </a:extLst>
              </a:tr>
              <a:tr h="196739">
                <a:tc>
                  <a:txBody>
                    <a:bodyPr/>
                    <a:lstStyle/>
                    <a:p>
                      <a:pPr algn="ctr">
                        <a:lnSpc>
                          <a:spcPct val="115000"/>
                        </a:lnSpc>
                        <a:spcAft>
                          <a:spcPts val="0"/>
                        </a:spcAft>
                      </a:pPr>
                      <a:r>
                        <a:rPr lang="es-ES" sz="1200" dirty="0">
                          <a:effectLst/>
                        </a:rPr>
                        <a:t>2016</a:t>
                      </a:r>
                      <a:endParaRPr lang="es-E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es-ES" sz="1200" dirty="0">
                          <a:effectLst/>
                        </a:rPr>
                        <a:t>33</a:t>
                      </a:r>
                      <a:endParaRPr lang="es-E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es-ES" sz="1200">
                          <a:effectLst/>
                        </a:rPr>
                        <a:t>35</a:t>
                      </a:r>
                      <a:endParaRPr lang="es-E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es-ES" sz="1200">
                          <a:effectLst/>
                        </a:rPr>
                        <a:t>23</a:t>
                      </a:r>
                      <a:endParaRPr lang="es-E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es-ES" sz="1200">
                          <a:effectLst/>
                        </a:rPr>
                        <a:t>35</a:t>
                      </a:r>
                      <a:endParaRPr lang="es-E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es-ES" sz="1200">
                          <a:effectLst/>
                        </a:rPr>
                        <a:t>24</a:t>
                      </a:r>
                      <a:endParaRPr lang="es-E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es-ES" sz="1200" dirty="0">
                          <a:effectLst/>
                        </a:rPr>
                        <a:t>2,5</a:t>
                      </a:r>
                      <a:endParaRPr lang="es-E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3338" marR="33338" marT="0" marB="0" anchor="b"/>
                </a:tc>
                <a:extLst>
                  <a:ext uri="{0D108BD9-81ED-4DB2-BD59-A6C34878D82A}">
                    <a16:rowId xmlns:a16="http://schemas.microsoft.com/office/drawing/2014/main" val="228298020"/>
                  </a:ext>
                </a:extLst>
              </a:tr>
              <a:tr h="196739">
                <a:tc>
                  <a:txBody>
                    <a:bodyPr/>
                    <a:lstStyle/>
                    <a:p>
                      <a:pPr algn="ctr">
                        <a:lnSpc>
                          <a:spcPct val="115000"/>
                        </a:lnSpc>
                        <a:spcAft>
                          <a:spcPts val="0"/>
                        </a:spcAft>
                      </a:pPr>
                      <a:r>
                        <a:rPr lang="es-ES" sz="1200" dirty="0">
                          <a:effectLst/>
                        </a:rPr>
                        <a:t>2018</a:t>
                      </a:r>
                      <a:endParaRPr lang="es-E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es-ES" sz="1200" b="1" dirty="0">
                          <a:solidFill>
                            <a:srgbClr val="0070C0"/>
                          </a:solidFill>
                          <a:effectLst/>
                        </a:rPr>
                        <a:t>22</a:t>
                      </a:r>
                      <a:endParaRPr lang="es-ES" sz="12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es-ES" sz="1200" b="1" dirty="0">
                          <a:solidFill>
                            <a:srgbClr val="0070C0"/>
                          </a:solidFill>
                          <a:effectLst/>
                        </a:rPr>
                        <a:t>32</a:t>
                      </a:r>
                      <a:endParaRPr lang="es-ES" sz="12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es-ES" sz="1200" b="1" dirty="0">
                          <a:solidFill>
                            <a:srgbClr val="0070C0"/>
                          </a:solidFill>
                          <a:effectLst/>
                        </a:rPr>
                        <a:t>21</a:t>
                      </a:r>
                      <a:endParaRPr lang="es-ES" sz="12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es-ES" sz="1200" b="1" dirty="0">
                          <a:solidFill>
                            <a:srgbClr val="0070C0"/>
                          </a:solidFill>
                          <a:effectLst/>
                        </a:rPr>
                        <a:t>25</a:t>
                      </a:r>
                      <a:endParaRPr lang="es-ES" sz="12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es-ES" sz="1200" b="1" dirty="0">
                          <a:solidFill>
                            <a:srgbClr val="0070C0"/>
                          </a:solidFill>
                          <a:effectLst/>
                        </a:rPr>
                        <a:t>20</a:t>
                      </a:r>
                      <a:endParaRPr lang="es-ES" sz="12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3338" marR="33338" marT="0" marB="0" anchor="b"/>
                </a:tc>
                <a:tc>
                  <a:txBody>
                    <a:bodyPr/>
                    <a:lstStyle/>
                    <a:p>
                      <a:pPr algn="ctr">
                        <a:lnSpc>
                          <a:spcPct val="115000"/>
                        </a:lnSpc>
                        <a:spcAft>
                          <a:spcPts val="0"/>
                        </a:spcAft>
                      </a:pPr>
                      <a:r>
                        <a:rPr lang="es-ES" sz="1200" b="1" dirty="0">
                          <a:solidFill>
                            <a:srgbClr val="0070C0"/>
                          </a:solidFill>
                          <a:effectLst/>
                        </a:rPr>
                        <a:t>2</a:t>
                      </a:r>
                      <a:endParaRPr lang="es-ES" sz="12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3338" marR="33338" marT="0" marB="0" anchor="b"/>
                </a:tc>
                <a:extLst>
                  <a:ext uri="{0D108BD9-81ED-4DB2-BD59-A6C34878D82A}">
                    <a16:rowId xmlns:a16="http://schemas.microsoft.com/office/drawing/2014/main" val="400405836"/>
                  </a:ext>
                </a:extLst>
              </a:tr>
            </a:tbl>
          </a:graphicData>
        </a:graphic>
      </p:graphicFrame>
      <p:sp>
        <p:nvSpPr>
          <p:cNvPr id="3" name="Rectángulo 2">
            <a:extLst>
              <a:ext uri="{FF2B5EF4-FFF2-40B4-BE49-F238E27FC236}">
                <a16:creationId xmlns:a16="http://schemas.microsoft.com/office/drawing/2014/main" id="{37BABDDC-79C5-4DA5-AF95-9E954E12E209}"/>
              </a:ext>
            </a:extLst>
          </p:cNvPr>
          <p:cNvSpPr/>
          <p:nvPr/>
        </p:nvSpPr>
        <p:spPr>
          <a:xfrm>
            <a:off x="359532" y="1685712"/>
            <a:ext cx="4572000" cy="507831"/>
          </a:xfrm>
          <a:prstGeom prst="rect">
            <a:avLst/>
          </a:prstGeom>
        </p:spPr>
        <p:txBody>
          <a:bodyPr>
            <a:spAutoFit/>
          </a:bodyPr>
          <a:lstStyle/>
          <a:p>
            <a:r>
              <a:rPr lang="es-CL" sz="1350" dirty="0"/>
              <a:t>Tiempos de Maniobra de Atraque y Recepción, año 2016 v/ 2018</a:t>
            </a:r>
          </a:p>
        </p:txBody>
      </p:sp>
    </p:spTree>
    <p:extLst>
      <p:ext uri="{BB962C8B-B14F-4D97-AF65-F5344CB8AC3E}">
        <p14:creationId xmlns:p14="http://schemas.microsoft.com/office/powerpoint/2010/main" val="24861292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856D0B-4812-427F-B10C-10415AF2A0CC}"/>
              </a:ext>
            </a:extLst>
          </p:cNvPr>
          <p:cNvSpPr>
            <a:spLocks noGrp="1"/>
          </p:cNvSpPr>
          <p:nvPr>
            <p:ph type="title"/>
          </p:nvPr>
        </p:nvSpPr>
        <p:spPr/>
        <p:txBody>
          <a:bodyPr/>
          <a:lstStyle/>
          <a:p>
            <a:pPr algn="l"/>
            <a:r>
              <a:rPr lang="es-CL" sz="1800" dirty="0">
                <a:solidFill>
                  <a:srgbClr val="0070C0"/>
                </a:solidFill>
              </a:rPr>
              <a:t>Tarea 5) Curso de Gases Fumigantes</a:t>
            </a:r>
          </a:p>
        </p:txBody>
      </p:sp>
      <p:sp>
        <p:nvSpPr>
          <p:cNvPr id="3" name="Marcador de texto 2">
            <a:extLst>
              <a:ext uri="{FF2B5EF4-FFF2-40B4-BE49-F238E27FC236}">
                <a16:creationId xmlns:a16="http://schemas.microsoft.com/office/drawing/2014/main" id="{D054FB01-8683-4A34-B519-7425FD22CC87}"/>
              </a:ext>
            </a:extLst>
          </p:cNvPr>
          <p:cNvSpPr>
            <a:spLocks noGrp="1"/>
          </p:cNvSpPr>
          <p:nvPr>
            <p:ph type="body" idx="1"/>
          </p:nvPr>
        </p:nvSpPr>
        <p:spPr>
          <a:xfrm>
            <a:off x="604839" y="1762721"/>
            <a:ext cx="4040188" cy="479822"/>
          </a:xfrm>
        </p:spPr>
        <p:txBody>
          <a:bodyPr/>
          <a:lstStyle/>
          <a:p>
            <a:endParaRPr lang="es-CL" dirty="0"/>
          </a:p>
          <a:p>
            <a:endParaRPr lang="es-CL" dirty="0">
              <a:solidFill>
                <a:srgbClr val="0070C0"/>
              </a:solidFill>
            </a:endParaRPr>
          </a:p>
          <a:p>
            <a:r>
              <a:rPr lang="es-CL" dirty="0">
                <a:solidFill>
                  <a:srgbClr val="0070C0"/>
                </a:solidFill>
              </a:rPr>
              <a:t>Actividades Capacitación</a:t>
            </a:r>
          </a:p>
          <a:p>
            <a:endParaRPr lang="es-CL" dirty="0"/>
          </a:p>
        </p:txBody>
      </p:sp>
      <p:sp>
        <p:nvSpPr>
          <p:cNvPr id="5" name="Marcador de texto 4">
            <a:extLst>
              <a:ext uri="{FF2B5EF4-FFF2-40B4-BE49-F238E27FC236}">
                <a16:creationId xmlns:a16="http://schemas.microsoft.com/office/drawing/2014/main" id="{3C39EE03-671C-4139-B756-96BC886BB448}"/>
              </a:ext>
            </a:extLst>
          </p:cNvPr>
          <p:cNvSpPr>
            <a:spLocks noGrp="1"/>
          </p:cNvSpPr>
          <p:nvPr>
            <p:ph type="body" sz="quarter" idx="3"/>
          </p:nvPr>
        </p:nvSpPr>
        <p:spPr>
          <a:xfrm>
            <a:off x="4661358" y="1516857"/>
            <a:ext cx="3977424" cy="725686"/>
          </a:xfrm>
        </p:spPr>
        <p:txBody>
          <a:bodyPr/>
          <a:lstStyle/>
          <a:p>
            <a:endParaRPr lang="es-CL" dirty="0"/>
          </a:p>
          <a:p>
            <a:endParaRPr lang="es-CL" dirty="0"/>
          </a:p>
          <a:p>
            <a:endParaRPr lang="es-CL" dirty="0"/>
          </a:p>
          <a:p>
            <a:endParaRPr lang="es-CL" dirty="0"/>
          </a:p>
          <a:p>
            <a:r>
              <a:rPr lang="es-CL" dirty="0">
                <a:solidFill>
                  <a:srgbClr val="0070C0"/>
                </a:solidFill>
              </a:rPr>
              <a:t>Entrega de acreditación</a:t>
            </a:r>
            <a:endParaRPr lang="es-CL" dirty="0"/>
          </a:p>
          <a:p>
            <a:endParaRPr lang="es-CL" dirty="0"/>
          </a:p>
        </p:txBody>
      </p:sp>
      <p:pic>
        <p:nvPicPr>
          <p:cNvPr id="8" name="Marcador de contenido 7">
            <a:extLst>
              <a:ext uri="{FF2B5EF4-FFF2-40B4-BE49-F238E27FC236}">
                <a16:creationId xmlns:a16="http://schemas.microsoft.com/office/drawing/2014/main" id="{B489B600-3D6E-4B2F-A97B-8B9870F1731E}"/>
              </a:ext>
            </a:extLst>
          </p:cNvPr>
          <p:cNvPicPr>
            <a:picLocks noGrp="1" noChangeAspect="1"/>
          </p:cNvPicPr>
          <p:nvPr>
            <p:ph sz="half" idx="2"/>
          </p:nvPr>
        </p:nvPicPr>
        <p:blipFill>
          <a:blip r:embed="rId2"/>
          <a:stretch>
            <a:fillRect/>
          </a:stretch>
        </p:blipFill>
        <p:spPr>
          <a:xfrm>
            <a:off x="4645026" y="2132857"/>
            <a:ext cx="3977424" cy="3050660"/>
          </a:xfrm>
          <a:prstGeom prst="rect">
            <a:avLst/>
          </a:prstGeom>
        </p:spPr>
      </p:pic>
      <p:pic>
        <p:nvPicPr>
          <p:cNvPr id="9" name="Marcador de contenido 8">
            <a:extLst>
              <a:ext uri="{FF2B5EF4-FFF2-40B4-BE49-F238E27FC236}">
                <a16:creationId xmlns:a16="http://schemas.microsoft.com/office/drawing/2014/main" id="{A6D3CE7D-026E-4125-84FF-EB6B5C3FCB0D}"/>
              </a:ext>
            </a:extLst>
          </p:cNvPr>
          <p:cNvPicPr>
            <a:picLocks noGrp="1" noChangeAspect="1"/>
          </p:cNvPicPr>
          <p:nvPr>
            <p:ph sz="quarter" idx="4"/>
          </p:nvPr>
        </p:nvPicPr>
        <p:blipFill>
          <a:blip r:embed="rId3"/>
          <a:stretch>
            <a:fillRect/>
          </a:stretch>
        </p:blipFill>
        <p:spPr>
          <a:xfrm>
            <a:off x="413538" y="2132856"/>
            <a:ext cx="4042172" cy="3074659"/>
          </a:xfrm>
          <a:prstGeom prst="rect">
            <a:avLst/>
          </a:prstGeom>
        </p:spPr>
      </p:pic>
    </p:spTree>
    <p:extLst>
      <p:ext uri="{BB962C8B-B14F-4D97-AF65-F5344CB8AC3E}">
        <p14:creationId xmlns:p14="http://schemas.microsoft.com/office/powerpoint/2010/main" val="11292289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856D0B-4812-427F-B10C-10415AF2A0CC}"/>
              </a:ext>
            </a:extLst>
          </p:cNvPr>
          <p:cNvSpPr>
            <a:spLocks noGrp="1"/>
          </p:cNvSpPr>
          <p:nvPr>
            <p:ph type="title"/>
          </p:nvPr>
        </p:nvSpPr>
        <p:spPr>
          <a:xfrm>
            <a:off x="457200" y="548680"/>
            <a:ext cx="7499176" cy="1218611"/>
          </a:xfrm>
        </p:spPr>
        <p:txBody>
          <a:bodyPr/>
          <a:lstStyle/>
          <a:p>
            <a:pPr algn="l"/>
            <a:r>
              <a:rPr lang="es-CL" sz="1800" dirty="0">
                <a:solidFill>
                  <a:srgbClr val="0070C0"/>
                </a:solidFill>
              </a:rPr>
              <a:t>Tarea 6) </a:t>
            </a:r>
            <a:r>
              <a:rPr lang="es-CL" sz="1800" dirty="0">
                <a:solidFill>
                  <a:srgbClr val="0070C0"/>
                </a:solidFill>
                <a:latin typeface="Calibri" panose="020F0502020204030204" pitchFamily="34" charset="0"/>
                <a:ea typeface="Times New Roman" panose="02020603050405020304" pitchFamily="18" charset="0"/>
                <a:cs typeface="Arial" panose="020B0604020202020204" pitchFamily="34" charset="0"/>
              </a:rPr>
              <a:t>Ejecutar un Simulacro Anual, con la participación de los Organismos Públicos</a:t>
            </a:r>
            <a:br>
              <a:rPr lang="es-CL" sz="1800" dirty="0"/>
            </a:br>
            <a:endParaRPr lang="es-CL" sz="1800" dirty="0"/>
          </a:p>
        </p:txBody>
      </p:sp>
      <p:sp>
        <p:nvSpPr>
          <p:cNvPr id="5" name="Marcador de texto 4">
            <a:extLst>
              <a:ext uri="{FF2B5EF4-FFF2-40B4-BE49-F238E27FC236}">
                <a16:creationId xmlns:a16="http://schemas.microsoft.com/office/drawing/2014/main" id="{3C39EE03-671C-4139-B756-96BC886BB448}"/>
              </a:ext>
            </a:extLst>
          </p:cNvPr>
          <p:cNvSpPr>
            <a:spLocks noGrp="1"/>
          </p:cNvSpPr>
          <p:nvPr>
            <p:ph type="body" sz="quarter" idx="3"/>
          </p:nvPr>
        </p:nvSpPr>
        <p:spPr>
          <a:xfrm>
            <a:off x="6724650" y="2008584"/>
            <a:ext cx="2221836" cy="3688668"/>
          </a:xfrm>
        </p:spPr>
        <p:txBody>
          <a:bodyPr/>
          <a:lstStyle/>
          <a:p>
            <a:endParaRPr lang="es-CL" dirty="0"/>
          </a:p>
          <a:p>
            <a:endParaRPr lang="es-CL" dirty="0"/>
          </a:p>
          <a:p>
            <a:endParaRPr lang="es-CL" dirty="0"/>
          </a:p>
          <a:p>
            <a:endParaRPr lang="es-CL" dirty="0"/>
          </a:p>
          <a:p>
            <a:endParaRPr lang="es-CL" dirty="0"/>
          </a:p>
          <a:p>
            <a:endParaRPr lang="es-CL" dirty="0"/>
          </a:p>
        </p:txBody>
      </p:sp>
      <p:sp>
        <p:nvSpPr>
          <p:cNvPr id="18" name="Rectángulo 17">
            <a:extLst>
              <a:ext uri="{FF2B5EF4-FFF2-40B4-BE49-F238E27FC236}">
                <a16:creationId xmlns:a16="http://schemas.microsoft.com/office/drawing/2014/main" id="{7FAB22DA-C3E1-4303-B97F-CAAE729DD3E8}"/>
              </a:ext>
            </a:extLst>
          </p:cNvPr>
          <p:cNvSpPr/>
          <p:nvPr/>
        </p:nvSpPr>
        <p:spPr>
          <a:xfrm>
            <a:off x="5220072" y="1519185"/>
            <a:ext cx="3618402" cy="4293483"/>
          </a:xfrm>
          <a:prstGeom prst="rect">
            <a:avLst/>
          </a:prstGeom>
        </p:spPr>
        <p:txBody>
          <a:bodyPr wrap="square">
            <a:spAutoFit/>
          </a:bodyPr>
          <a:lstStyle/>
          <a:p>
            <a:pPr algn="just"/>
            <a:endParaRPr lang="es-CL" sz="1200" dirty="0">
              <a:solidFill>
                <a:srgbClr val="0070C0"/>
              </a:solidFill>
            </a:endParaRPr>
          </a:p>
          <a:p>
            <a:pPr algn="just"/>
            <a:endParaRPr lang="es-CL" sz="1200" dirty="0">
              <a:solidFill>
                <a:srgbClr val="0070C0"/>
              </a:solidFill>
            </a:endParaRPr>
          </a:p>
          <a:p>
            <a:pPr marL="257175" indent="-257175" algn="just">
              <a:buFont typeface="Wingdings" panose="05000000000000000000" pitchFamily="2" charset="2"/>
              <a:buChar char="Ø"/>
            </a:pPr>
            <a:r>
              <a:rPr lang="es-CL" sz="1500" dirty="0">
                <a:solidFill>
                  <a:srgbClr val="0070C0"/>
                </a:solidFill>
              </a:rPr>
              <a:t>Alcance: Levantar un estatus de la preparación que tiene cada Terminal para actuar frente a una contingencia de este tipo, tanto del personal directo del terminal y de los organismos fiscalizadores; en forma posterior a las instalaciones y personal del terminal y por último su incidencia en la comuna de San Antonio.</a:t>
            </a:r>
          </a:p>
          <a:p>
            <a:pPr marL="257175" indent="-257175" algn="just">
              <a:buFont typeface="Wingdings" panose="05000000000000000000" pitchFamily="2" charset="2"/>
              <a:buChar char="Ø"/>
            </a:pPr>
            <a:endParaRPr lang="es-CL" sz="1500" dirty="0">
              <a:solidFill>
                <a:srgbClr val="0070C0"/>
              </a:solidFill>
            </a:endParaRPr>
          </a:p>
          <a:p>
            <a:pPr marL="257175" indent="-257175" algn="just">
              <a:buFont typeface="Wingdings" panose="05000000000000000000" pitchFamily="2" charset="2"/>
              <a:buChar char="Ø"/>
            </a:pPr>
            <a:r>
              <a:rPr lang="es-CL" sz="1500" dirty="0">
                <a:solidFill>
                  <a:srgbClr val="0070C0"/>
                </a:solidFill>
              </a:rPr>
              <a:t>Fecha definida para la ejecución del simulacro 6 de diciembre.</a:t>
            </a:r>
          </a:p>
          <a:p>
            <a:pPr marL="257175" indent="-257175" algn="just">
              <a:buFont typeface="Wingdings" panose="05000000000000000000" pitchFamily="2" charset="2"/>
              <a:buChar char="Ø"/>
            </a:pPr>
            <a:endParaRPr lang="es-CL" sz="1500" dirty="0">
              <a:solidFill>
                <a:srgbClr val="0070C0"/>
              </a:solidFill>
            </a:endParaRPr>
          </a:p>
          <a:p>
            <a:pPr marL="257175" indent="-257175" algn="just">
              <a:buFont typeface="Wingdings" panose="05000000000000000000" pitchFamily="2" charset="2"/>
              <a:buChar char="Ø"/>
            </a:pPr>
            <a:r>
              <a:rPr lang="es-CL" sz="1500" dirty="0">
                <a:solidFill>
                  <a:srgbClr val="0070C0"/>
                </a:solidFill>
              </a:rPr>
              <a:t>Lugar por confirmar.</a:t>
            </a:r>
          </a:p>
          <a:p>
            <a:pPr marL="600075" lvl="1" indent="-257175" algn="just">
              <a:buAutoNum type="arabicParenR"/>
            </a:pPr>
            <a:endParaRPr lang="es-CL" sz="1200" dirty="0">
              <a:solidFill>
                <a:srgbClr val="0070C0"/>
              </a:solidFill>
            </a:endParaRPr>
          </a:p>
          <a:p>
            <a:pPr marL="257175" indent="-257175" algn="just">
              <a:buFont typeface="Wingdings" panose="05000000000000000000" pitchFamily="2" charset="2"/>
              <a:buChar char="Ø"/>
            </a:pPr>
            <a:endParaRPr lang="es-CL" sz="1200" dirty="0">
              <a:solidFill>
                <a:srgbClr val="0070C0"/>
              </a:solidFill>
            </a:endParaRPr>
          </a:p>
          <a:p>
            <a:pPr marL="214313" indent="-214313" algn="just">
              <a:buFont typeface="Arial" panose="020B0604020202020204" pitchFamily="34" charset="0"/>
              <a:buChar char="•"/>
            </a:pPr>
            <a:endParaRPr lang="es-CL" sz="1500" dirty="0">
              <a:solidFill>
                <a:srgbClr val="0070C0"/>
              </a:solidFill>
            </a:endParaRPr>
          </a:p>
        </p:txBody>
      </p:sp>
      <p:pic>
        <p:nvPicPr>
          <p:cNvPr id="3" name="Imagen 2">
            <a:extLst>
              <a:ext uri="{FF2B5EF4-FFF2-40B4-BE49-F238E27FC236}">
                <a16:creationId xmlns:a16="http://schemas.microsoft.com/office/drawing/2014/main" id="{9FBF7DF1-E4F7-4950-8614-82EAB57FEA86}"/>
              </a:ext>
            </a:extLst>
          </p:cNvPr>
          <p:cNvPicPr>
            <a:picLocks noChangeAspect="1"/>
          </p:cNvPicPr>
          <p:nvPr/>
        </p:nvPicPr>
        <p:blipFill>
          <a:blip r:embed="rId2"/>
          <a:stretch>
            <a:fillRect/>
          </a:stretch>
        </p:blipFill>
        <p:spPr>
          <a:xfrm>
            <a:off x="712366" y="1767291"/>
            <a:ext cx="4507706" cy="3321844"/>
          </a:xfrm>
          <a:prstGeom prst="rect">
            <a:avLst/>
          </a:prstGeom>
        </p:spPr>
      </p:pic>
    </p:spTree>
    <p:extLst>
      <p:ext uri="{BB962C8B-B14F-4D97-AF65-F5344CB8AC3E}">
        <p14:creationId xmlns:p14="http://schemas.microsoft.com/office/powerpoint/2010/main" val="34685996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Subtítulo">
            <a:extLst>
              <a:ext uri="{FF2B5EF4-FFF2-40B4-BE49-F238E27FC236}">
                <a16:creationId xmlns:a16="http://schemas.microsoft.com/office/drawing/2014/main" id="{06D3FB34-BF63-4241-9C4A-64BCA1A4D505}"/>
              </a:ext>
            </a:extLst>
          </p:cNvPr>
          <p:cNvSpPr>
            <a:spLocks noGrp="1"/>
          </p:cNvSpPr>
          <p:nvPr>
            <p:ph type="subTitle" idx="1"/>
          </p:nvPr>
        </p:nvSpPr>
        <p:spPr>
          <a:xfrm>
            <a:off x="5199268" y="2402888"/>
            <a:ext cx="3585201" cy="3440441"/>
          </a:xfrm>
          <a:noFill/>
        </p:spPr>
        <p:txBody>
          <a:bodyPr>
            <a:normAutofit fontScale="92500" lnSpcReduction="10000"/>
          </a:bodyPr>
          <a:lstStyle/>
          <a:p>
            <a:pPr algn="l">
              <a:lnSpc>
                <a:spcPct val="90000"/>
              </a:lnSpc>
            </a:pPr>
            <a:r>
              <a:rPr lang="es-CL" sz="1425" b="1" u="sng" dirty="0">
                <a:solidFill>
                  <a:srgbClr val="0070C0"/>
                </a:solidFill>
              </a:rPr>
              <a:t>Normativa legal </a:t>
            </a:r>
            <a:r>
              <a:rPr lang="es-CL" sz="1425" dirty="0">
                <a:solidFill>
                  <a:srgbClr val="0070C0"/>
                </a:solidFill>
              </a:rPr>
              <a:t>: DS 105/1999 del MTT.</a:t>
            </a:r>
          </a:p>
          <a:p>
            <a:pPr algn="just">
              <a:lnSpc>
                <a:spcPct val="90000"/>
              </a:lnSpc>
            </a:pPr>
            <a:r>
              <a:rPr lang="es-CL" sz="1425" b="1" u="sng" dirty="0">
                <a:solidFill>
                  <a:srgbClr val="0070C0"/>
                </a:solidFill>
              </a:rPr>
              <a:t>Objetivo </a:t>
            </a:r>
            <a:r>
              <a:rPr lang="es-CL" sz="1425" dirty="0">
                <a:solidFill>
                  <a:srgbClr val="0070C0"/>
                </a:solidFill>
              </a:rPr>
              <a:t>: Alcanzar la eficiencia, economía, rapidez y seguridad en la prestación de los servicios, es conveniente fijar las normas que deben regir la coordinación de los diversos órganos de Administración del Estado que tienen relación con las actividades que se efectúan en los recintos portuarios.</a:t>
            </a:r>
          </a:p>
          <a:p>
            <a:pPr algn="just">
              <a:lnSpc>
                <a:spcPct val="90000"/>
              </a:lnSpc>
            </a:pPr>
            <a:endParaRPr lang="es-CL" sz="1425" dirty="0">
              <a:solidFill>
                <a:srgbClr val="0070C0"/>
              </a:solidFill>
            </a:endParaRPr>
          </a:p>
          <a:p>
            <a:pPr algn="just">
              <a:lnSpc>
                <a:spcPct val="90000"/>
              </a:lnSpc>
            </a:pPr>
            <a:r>
              <a:rPr lang="es-CL" sz="1425" b="1" u="sng" dirty="0">
                <a:solidFill>
                  <a:srgbClr val="0070C0"/>
                </a:solidFill>
              </a:rPr>
              <a:t>Composición CCOP: </a:t>
            </a:r>
            <a:r>
              <a:rPr lang="es-CL" sz="1425" dirty="0">
                <a:solidFill>
                  <a:srgbClr val="0070C0"/>
                </a:solidFill>
              </a:rPr>
              <a:t>El comité Portuario de Coordinación de Organismos Públicos, esta compuesto por los siguientes Organismos Públicos, permanentes, Empresa Portuaria San Antonio, Seremi de Salud, Aduana, Gobernación Marítima, PDI y el SAG, las reuniones las preside EPSA, el Gerente General de EPSA actúa como Secretario Ejecutivo.</a:t>
            </a:r>
          </a:p>
          <a:p>
            <a:pPr algn="just">
              <a:lnSpc>
                <a:spcPct val="90000"/>
              </a:lnSpc>
            </a:pPr>
            <a:r>
              <a:rPr lang="es-CL" sz="1425" b="1" u="sng" dirty="0">
                <a:solidFill>
                  <a:srgbClr val="0070C0"/>
                </a:solidFill>
              </a:rPr>
              <a:t>Regularidad reuniones </a:t>
            </a:r>
            <a:r>
              <a:rPr lang="es-CL" sz="1425" dirty="0">
                <a:solidFill>
                  <a:srgbClr val="0070C0"/>
                </a:solidFill>
              </a:rPr>
              <a:t>: Al menos 1 mensual.</a:t>
            </a:r>
          </a:p>
          <a:p>
            <a:pPr>
              <a:lnSpc>
                <a:spcPct val="90000"/>
              </a:lnSpc>
            </a:pPr>
            <a:endParaRPr lang="es-CL" sz="1275" dirty="0">
              <a:solidFill>
                <a:srgbClr val="0070C0"/>
              </a:solidFill>
            </a:endParaRPr>
          </a:p>
          <a:p>
            <a:pPr>
              <a:lnSpc>
                <a:spcPct val="90000"/>
              </a:lnSpc>
            </a:pPr>
            <a:endParaRPr lang="es-CL" sz="900" dirty="0"/>
          </a:p>
          <a:p>
            <a:pPr>
              <a:lnSpc>
                <a:spcPct val="90000"/>
              </a:lnSpc>
            </a:pPr>
            <a:endParaRPr lang="es-CL" sz="900" dirty="0"/>
          </a:p>
        </p:txBody>
      </p:sp>
      <p:pic>
        <p:nvPicPr>
          <p:cNvPr id="9" name="Imagen 8">
            <a:extLst>
              <a:ext uri="{FF2B5EF4-FFF2-40B4-BE49-F238E27FC236}">
                <a16:creationId xmlns:a16="http://schemas.microsoft.com/office/drawing/2014/main" id="{1B7AF0D0-4292-4840-AFAD-4B6812700D28}"/>
              </a:ext>
            </a:extLst>
          </p:cNvPr>
          <p:cNvPicPr>
            <a:picLocks noChangeAspect="1"/>
          </p:cNvPicPr>
          <p:nvPr/>
        </p:nvPicPr>
        <p:blipFill>
          <a:blip r:embed="rId2"/>
          <a:stretch>
            <a:fillRect/>
          </a:stretch>
        </p:blipFill>
        <p:spPr>
          <a:xfrm>
            <a:off x="441529" y="1700810"/>
            <a:ext cx="4757738" cy="4142519"/>
          </a:xfrm>
          <a:prstGeom prst="rect">
            <a:avLst/>
          </a:prstGeom>
        </p:spPr>
      </p:pic>
      <p:sp>
        <p:nvSpPr>
          <p:cNvPr id="2" name="Rectángulo 1">
            <a:extLst>
              <a:ext uri="{FF2B5EF4-FFF2-40B4-BE49-F238E27FC236}">
                <a16:creationId xmlns:a16="http://schemas.microsoft.com/office/drawing/2014/main" id="{29EA9635-63A6-4503-9A42-49556F37A17D}"/>
              </a:ext>
            </a:extLst>
          </p:cNvPr>
          <p:cNvSpPr/>
          <p:nvPr/>
        </p:nvSpPr>
        <p:spPr>
          <a:xfrm>
            <a:off x="683568" y="315815"/>
            <a:ext cx="7488832" cy="138499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pPr>
              <a:spcBef>
                <a:spcPct val="0"/>
              </a:spcBef>
            </a:pPr>
            <a:r>
              <a:rPr lang="es-CL" sz="2800" b="1" dirty="0">
                <a:solidFill>
                  <a:srgbClr val="0066FF"/>
                </a:solidFill>
                <a:latin typeface="+mj-lt"/>
                <a:ea typeface="+mj-ea"/>
                <a:cs typeface="+mj-cs"/>
              </a:rPr>
              <a:t>Comité Portuario de Coordinación de </a:t>
            </a:r>
          </a:p>
          <a:p>
            <a:pPr>
              <a:spcBef>
                <a:spcPct val="0"/>
              </a:spcBef>
            </a:pPr>
            <a:r>
              <a:rPr lang="es-CL" sz="2800" b="1" dirty="0">
                <a:solidFill>
                  <a:srgbClr val="0066FF"/>
                </a:solidFill>
                <a:latin typeface="+mj-lt"/>
                <a:ea typeface="+mj-ea"/>
                <a:cs typeface="+mj-cs"/>
              </a:rPr>
              <a:t>Organismos Públicos (CCOP)</a:t>
            </a:r>
          </a:p>
        </p:txBody>
      </p:sp>
    </p:spTree>
    <p:extLst>
      <p:ext uri="{BB962C8B-B14F-4D97-AF65-F5344CB8AC3E}">
        <p14:creationId xmlns:p14="http://schemas.microsoft.com/office/powerpoint/2010/main" val="28175370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A8F6F3-B0E8-43EF-BD5D-406A5A5F5864}"/>
              </a:ext>
            </a:extLst>
          </p:cNvPr>
          <p:cNvSpPr>
            <a:spLocks noGrp="1"/>
          </p:cNvSpPr>
          <p:nvPr>
            <p:ph type="title"/>
          </p:nvPr>
        </p:nvSpPr>
        <p:spPr>
          <a:xfrm>
            <a:off x="539552" y="980728"/>
            <a:ext cx="7467904" cy="649164"/>
          </a:xfrm>
        </p:spPr>
        <p:txBody>
          <a:bodyPr/>
          <a:lstStyle/>
          <a:p>
            <a:r>
              <a:rPr lang="es-CL" sz="3200" dirty="0">
                <a:solidFill>
                  <a:srgbClr val="0070C0"/>
                </a:solidFill>
              </a:rPr>
              <a:t>Tareas propuestas por el CCOP para el 2018</a:t>
            </a:r>
            <a:br>
              <a:rPr lang="es-CL" dirty="0">
                <a:solidFill>
                  <a:srgbClr val="0070C0"/>
                </a:solidFill>
              </a:rPr>
            </a:br>
            <a:br>
              <a:rPr lang="es-ES" dirty="0"/>
            </a:br>
            <a:endParaRPr lang="es-ES" dirty="0"/>
          </a:p>
        </p:txBody>
      </p:sp>
      <p:graphicFrame>
        <p:nvGraphicFramePr>
          <p:cNvPr id="4" name="Tabla 3">
            <a:extLst>
              <a:ext uri="{FF2B5EF4-FFF2-40B4-BE49-F238E27FC236}">
                <a16:creationId xmlns:a16="http://schemas.microsoft.com/office/drawing/2014/main" id="{E9CF5BDA-54FB-4190-B258-7E41CF08EC2D}"/>
              </a:ext>
            </a:extLst>
          </p:cNvPr>
          <p:cNvGraphicFramePr>
            <a:graphicFrameLocks noGrp="1"/>
          </p:cNvGraphicFramePr>
          <p:nvPr>
            <p:extLst>
              <p:ext uri="{D42A27DB-BD31-4B8C-83A1-F6EECF244321}">
                <p14:modId xmlns:p14="http://schemas.microsoft.com/office/powerpoint/2010/main" val="2018066399"/>
              </p:ext>
            </p:extLst>
          </p:nvPr>
        </p:nvGraphicFramePr>
        <p:xfrm>
          <a:off x="251520" y="1305310"/>
          <a:ext cx="8802978" cy="4672239"/>
        </p:xfrm>
        <a:graphic>
          <a:graphicData uri="http://schemas.openxmlformats.org/drawingml/2006/table">
            <a:tbl>
              <a:tblPr/>
              <a:tblGrid>
                <a:gridCol w="640217">
                  <a:extLst>
                    <a:ext uri="{9D8B030D-6E8A-4147-A177-3AD203B41FA5}">
                      <a16:colId xmlns:a16="http://schemas.microsoft.com/office/drawing/2014/main" val="2646538848"/>
                    </a:ext>
                  </a:extLst>
                </a:gridCol>
                <a:gridCol w="3649489">
                  <a:extLst>
                    <a:ext uri="{9D8B030D-6E8A-4147-A177-3AD203B41FA5}">
                      <a16:colId xmlns:a16="http://schemas.microsoft.com/office/drawing/2014/main" val="2903106838"/>
                    </a:ext>
                  </a:extLst>
                </a:gridCol>
                <a:gridCol w="2026082">
                  <a:extLst>
                    <a:ext uri="{9D8B030D-6E8A-4147-A177-3AD203B41FA5}">
                      <a16:colId xmlns:a16="http://schemas.microsoft.com/office/drawing/2014/main" val="545470429"/>
                    </a:ext>
                  </a:extLst>
                </a:gridCol>
                <a:gridCol w="2487190">
                  <a:extLst>
                    <a:ext uri="{9D8B030D-6E8A-4147-A177-3AD203B41FA5}">
                      <a16:colId xmlns:a16="http://schemas.microsoft.com/office/drawing/2014/main" val="3511349392"/>
                    </a:ext>
                  </a:extLst>
                </a:gridCol>
              </a:tblGrid>
              <a:tr h="301206">
                <a:tc>
                  <a:txBody>
                    <a:bodyPr/>
                    <a:lstStyle/>
                    <a:p>
                      <a:pPr algn="l" fontAlgn="ctr"/>
                      <a:endParaRPr lang="es-CL" sz="800" b="0" i="0" u="none" strike="noStrike">
                        <a:solidFill>
                          <a:srgbClr val="000000"/>
                        </a:solidFill>
                        <a:effectLst/>
                        <a:latin typeface="Calibri" panose="020F0502020204030204" pitchFamily="34" charset="0"/>
                      </a:endParaRPr>
                    </a:p>
                  </a:txBody>
                  <a:tcPr marL="6019" marR="6019" marT="6019"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s-CL" sz="1400" b="1" i="0" u="none" strike="noStrike" dirty="0">
                          <a:solidFill>
                            <a:schemeClr val="tx1"/>
                          </a:solidFill>
                          <a:effectLst/>
                          <a:latin typeface="Calibri" panose="020F0502020204030204" pitchFamily="34" charset="0"/>
                        </a:rPr>
                        <a:t>Tarea</a:t>
                      </a:r>
                    </a:p>
                  </a:txBody>
                  <a:tcPr marL="6019" marR="6019" marT="601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b"/>
                      <a:r>
                        <a:rPr lang="es-CL" sz="1400" b="1" i="0" u="none" strike="noStrike" dirty="0">
                          <a:solidFill>
                            <a:schemeClr val="tx1"/>
                          </a:solidFill>
                          <a:effectLst/>
                          <a:latin typeface="Calibri" panose="020F0502020204030204" pitchFamily="34" charset="0"/>
                        </a:rPr>
                        <a:t>Responsable (s)</a:t>
                      </a:r>
                    </a:p>
                  </a:txBody>
                  <a:tcPr marL="6019" marR="6019" marT="60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b"/>
                      <a:r>
                        <a:rPr lang="es-CL" sz="1400" b="1" i="0" u="none" strike="noStrike" dirty="0">
                          <a:solidFill>
                            <a:schemeClr val="tx1"/>
                          </a:solidFill>
                          <a:effectLst/>
                          <a:latin typeface="Calibri" panose="020F0502020204030204" pitchFamily="34" charset="0"/>
                        </a:rPr>
                        <a:t>Participantes</a:t>
                      </a:r>
                    </a:p>
                  </a:txBody>
                  <a:tcPr marL="6019" marR="6019" marT="601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801091049"/>
                  </a:ext>
                </a:extLst>
              </a:tr>
              <a:tr h="486079">
                <a:tc>
                  <a:txBody>
                    <a:bodyPr/>
                    <a:lstStyle/>
                    <a:p>
                      <a:pPr algn="ctr" fontAlgn="ctr"/>
                      <a:r>
                        <a:rPr lang="es-CL" sz="1100" b="0" i="0" u="none" strike="noStrike" dirty="0">
                          <a:solidFill>
                            <a:srgbClr val="0070C0"/>
                          </a:solidFill>
                          <a:effectLst/>
                          <a:latin typeface="Calibri" panose="020F0502020204030204" pitchFamily="34" charset="0"/>
                        </a:rPr>
                        <a:t>1</a:t>
                      </a:r>
                    </a:p>
                  </a:txBody>
                  <a:tcPr marL="6019" marR="6019" marT="60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L" sz="1100" b="0" i="0" u="none" strike="noStrike" dirty="0">
                          <a:solidFill>
                            <a:srgbClr val="0070C0"/>
                          </a:solidFill>
                          <a:effectLst/>
                          <a:latin typeface="Calibri" panose="020F0502020204030204" pitchFamily="34" charset="0"/>
                        </a:rPr>
                        <a:t>Mejorar estándares de  eficiencia en la atención de las naves, en los procesos de atraque y desatraque de Naves.</a:t>
                      </a:r>
                    </a:p>
                  </a:txBody>
                  <a:tcPr marL="6019" marR="6019" marT="601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100" b="0" i="0" u="none" strike="noStrike" dirty="0">
                          <a:solidFill>
                            <a:srgbClr val="0070C0"/>
                          </a:solidFill>
                          <a:effectLst/>
                          <a:latin typeface="Calibri" panose="020F0502020204030204" pitchFamily="34" charset="0"/>
                        </a:rPr>
                        <a:t>EPSA / </a:t>
                      </a:r>
                      <a:r>
                        <a:rPr lang="es-CL" sz="1100" b="0" i="0" u="none" strike="noStrike" dirty="0" err="1">
                          <a:solidFill>
                            <a:srgbClr val="0070C0"/>
                          </a:solidFill>
                          <a:effectLst/>
                          <a:latin typeface="Calibri" panose="020F0502020204030204" pitchFamily="34" charset="0"/>
                        </a:rPr>
                        <a:t>Area</a:t>
                      </a:r>
                      <a:r>
                        <a:rPr lang="es-CL" sz="1100" b="0" i="0" u="none" strike="noStrike" dirty="0">
                          <a:solidFill>
                            <a:srgbClr val="0070C0"/>
                          </a:solidFill>
                          <a:effectLst/>
                          <a:latin typeface="Calibri" panose="020F0502020204030204" pitchFamily="34" charset="0"/>
                        </a:rPr>
                        <a:t> Coordinacion</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L" sz="1100" b="0" i="0" u="none" strike="noStrike" dirty="0">
                          <a:solidFill>
                            <a:srgbClr val="0070C0"/>
                          </a:solidFill>
                          <a:effectLst/>
                          <a:latin typeface="Calibri" panose="020F0502020204030204" pitchFamily="34" charset="0"/>
                        </a:rPr>
                        <a:t>EPSA, AA.MM, PDI, SAG, </a:t>
                      </a:r>
                      <a:r>
                        <a:rPr lang="es-CL" sz="1100" b="0" i="0" u="none" strike="noStrike" dirty="0" err="1">
                          <a:solidFill>
                            <a:srgbClr val="0070C0"/>
                          </a:solidFill>
                          <a:effectLst/>
                          <a:latin typeface="Calibri" panose="020F0502020204030204" pitchFamily="34" charset="0"/>
                        </a:rPr>
                        <a:t>Serv</a:t>
                      </a:r>
                      <a:r>
                        <a:rPr lang="es-CL" sz="1100" b="0" i="0" u="none" strike="noStrike" dirty="0">
                          <a:solidFill>
                            <a:srgbClr val="0070C0"/>
                          </a:solidFill>
                          <a:effectLst/>
                          <a:latin typeface="Calibri" panose="020F0502020204030204" pitchFamily="34" charset="0"/>
                        </a:rPr>
                        <a:t> Salud.                                                  Invitados excepcionalmente Agentes de Nave, Terminales</a:t>
                      </a:r>
                    </a:p>
                  </a:txBody>
                  <a:tcPr marL="6019" marR="6019" marT="601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4006375"/>
                  </a:ext>
                </a:extLst>
              </a:tr>
              <a:tr h="700480">
                <a:tc>
                  <a:txBody>
                    <a:bodyPr/>
                    <a:lstStyle/>
                    <a:p>
                      <a:pPr algn="ctr" fontAlgn="ctr"/>
                      <a:r>
                        <a:rPr lang="es-CL" sz="1100" b="0" i="0" u="none" strike="noStrike">
                          <a:solidFill>
                            <a:srgbClr val="0070C0"/>
                          </a:solidFill>
                          <a:effectLst/>
                          <a:latin typeface="Calibri" panose="020F0502020204030204" pitchFamily="34" charset="0"/>
                        </a:rPr>
                        <a:t>2</a:t>
                      </a:r>
                    </a:p>
                  </a:txBody>
                  <a:tcPr marL="6019" marR="6019" marT="60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L" sz="1100" b="0" i="0" u="none" strike="noStrike" dirty="0">
                          <a:solidFill>
                            <a:srgbClr val="0070C0"/>
                          </a:solidFill>
                          <a:effectLst/>
                          <a:latin typeface="Calibri" panose="020F0502020204030204" pitchFamily="34" charset="0"/>
                        </a:rPr>
                        <a:t>Ejecutar un Simulacro Anual en cada terminal considerando la contingencia de un derrame o emisión de contaminantes de un producto derivado de una carga IMO (Mercancía Peligrosa) Plan 2018</a:t>
                      </a:r>
                    </a:p>
                  </a:txBody>
                  <a:tcPr marL="6019" marR="6019" marT="601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100" b="0" i="0" u="none" strike="noStrike" dirty="0">
                          <a:solidFill>
                            <a:srgbClr val="0070C0"/>
                          </a:solidFill>
                          <a:effectLst/>
                          <a:latin typeface="Calibri" panose="020F0502020204030204" pitchFamily="34" charset="0"/>
                        </a:rPr>
                        <a:t>EPSA /Área SSOMA</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L" sz="1100" b="0" i="0" u="none" strike="noStrike" dirty="0">
                          <a:solidFill>
                            <a:srgbClr val="0070C0"/>
                          </a:solidFill>
                          <a:effectLst/>
                          <a:latin typeface="Calibri" panose="020F0502020204030204" pitchFamily="34" charset="0"/>
                        </a:rPr>
                        <a:t>AAMM, Bomberos, EPSA, Terminales, SAG, Aduana</a:t>
                      </a:r>
                    </a:p>
                  </a:txBody>
                  <a:tcPr marL="6019" marR="6019" marT="601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1394261"/>
                  </a:ext>
                </a:extLst>
              </a:tr>
              <a:tr h="384810">
                <a:tc>
                  <a:txBody>
                    <a:bodyPr/>
                    <a:lstStyle/>
                    <a:p>
                      <a:pPr algn="ctr" fontAlgn="ctr"/>
                      <a:r>
                        <a:rPr lang="es-CL" sz="1100" b="0" i="0" u="none" strike="noStrike">
                          <a:solidFill>
                            <a:srgbClr val="0070C0"/>
                          </a:solidFill>
                          <a:effectLst/>
                          <a:latin typeface="Calibri" panose="020F0502020204030204" pitchFamily="34" charset="0"/>
                        </a:rPr>
                        <a:t>3</a:t>
                      </a:r>
                    </a:p>
                  </a:txBody>
                  <a:tcPr marL="6019" marR="6019" marT="60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L" sz="1100" b="0" i="0" u="none" strike="noStrike" dirty="0">
                          <a:solidFill>
                            <a:srgbClr val="0070C0"/>
                          </a:solidFill>
                          <a:effectLst/>
                          <a:latin typeface="Calibri" panose="020F0502020204030204" pitchFamily="34" charset="0"/>
                        </a:rPr>
                        <a:t>Análisis de factibilidad de Implementación Estándar Operacional para el Transporte Terrestre Puerto San Antonio</a:t>
                      </a:r>
                    </a:p>
                  </a:txBody>
                  <a:tcPr marL="6019" marR="6019" marT="601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100" b="0" i="0" u="none" strike="noStrike" dirty="0">
                          <a:solidFill>
                            <a:srgbClr val="0070C0"/>
                          </a:solidFill>
                          <a:effectLst/>
                          <a:latin typeface="Calibri" panose="020F0502020204030204" pitchFamily="34" charset="0"/>
                        </a:rPr>
                        <a:t>EPSA-AAMM</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L" sz="1100" b="0" i="0" u="none" strike="noStrike">
                          <a:solidFill>
                            <a:srgbClr val="0070C0"/>
                          </a:solidFill>
                          <a:effectLst/>
                          <a:latin typeface="Calibri" panose="020F0502020204030204" pitchFamily="34" charset="0"/>
                        </a:rPr>
                        <a:t>AAMM, Terminales, EPSA, PDI</a:t>
                      </a:r>
                    </a:p>
                  </a:txBody>
                  <a:tcPr marL="6019" marR="6019" marT="601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5052666"/>
                  </a:ext>
                </a:extLst>
              </a:tr>
              <a:tr h="166039">
                <a:tc>
                  <a:txBody>
                    <a:bodyPr/>
                    <a:lstStyle/>
                    <a:p>
                      <a:pPr algn="ctr" fontAlgn="ctr"/>
                      <a:r>
                        <a:rPr lang="es-CL" sz="1100" b="0" i="0" u="none" strike="noStrike">
                          <a:solidFill>
                            <a:srgbClr val="0070C0"/>
                          </a:solidFill>
                          <a:effectLst/>
                          <a:latin typeface="Calibri" panose="020F0502020204030204" pitchFamily="34" charset="0"/>
                        </a:rPr>
                        <a:t>4</a:t>
                      </a:r>
                    </a:p>
                  </a:txBody>
                  <a:tcPr marL="6019" marR="6019" marT="60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L" sz="1100" b="0" i="0" u="none" strike="noStrike">
                          <a:solidFill>
                            <a:srgbClr val="0070C0"/>
                          </a:solidFill>
                          <a:effectLst/>
                          <a:latin typeface="Calibri" panose="020F0502020204030204" pitchFamily="34" charset="0"/>
                        </a:rPr>
                        <a:t>Realidad Regional del Narcotráfico Marítimo</a:t>
                      </a:r>
                    </a:p>
                  </a:txBody>
                  <a:tcPr marL="6019" marR="6019" marT="601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100" b="0" i="0" u="none" strike="noStrike" dirty="0">
                          <a:solidFill>
                            <a:srgbClr val="0070C0"/>
                          </a:solidFill>
                          <a:effectLst/>
                          <a:latin typeface="Calibri" panose="020F0502020204030204" pitchFamily="34" charset="0"/>
                        </a:rPr>
                        <a:t>PDI</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L" sz="1100" b="0" i="0" u="none" strike="noStrike">
                          <a:solidFill>
                            <a:srgbClr val="0070C0"/>
                          </a:solidFill>
                          <a:effectLst/>
                          <a:latin typeface="Calibri" panose="020F0502020204030204" pitchFamily="34" charset="0"/>
                        </a:rPr>
                        <a:t>AAMM, Terminales, EPSA., otros</a:t>
                      </a:r>
                    </a:p>
                  </a:txBody>
                  <a:tcPr marL="6019" marR="6019" marT="601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2459620"/>
                  </a:ext>
                </a:extLst>
              </a:tr>
              <a:tr h="486079">
                <a:tc>
                  <a:txBody>
                    <a:bodyPr/>
                    <a:lstStyle/>
                    <a:p>
                      <a:pPr algn="ctr" fontAlgn="ctr"/>
                      <a:r>
                        <a:rPr lang="es-CL" sz="1100" b="0" i="0" u="none" strike="noStrike">
                          <a:solidFill>
                            <a:srgbClr val="0070C0"/>
                          </a:solidFill>
                          <a:effectLst/>
                          <a:latin typeface="Calibri" panose="020F0502020204030204" pitchFamily="34" charset="0"/>
                        </a:rPr>
                        <a:t>5</a:t>
                      </a:r>
                    </a:p>
                  </a:txBody>
                  <a:tcPr marL="6019" marR="6019" marT="60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L" sz="1100" b="0" i="0" u="none" strike="noStrike" dirty="0">
                          <a:solidFill>
                            <a:srgbClr val="0070C0"/>
                          </a:solidFill>
                          <a:effectLst/>
                          <a:latin typeface="Calibri" panose="020F0502020204030204" pitchFamily="34" charset="0"/>
                        </a:rPr>
                        <a:t>Retomar curso interinstitucional de capacitación de medición de gases fumigantes de buques Graneleros y contenedores con fumigación en transito.</a:t>
                      </a:r>
                    </a:p>
                  </a:txBody>
                  <a:tcPr marL="6019" marR="6019" marT="601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a-DK" sz="1100" b="0" i="0" u="none" strike="noStrike" dirty="0">
                          <a:solidFill>
                            <a:srgbClr val="0070C0"/>
                          </a:solidFill>
                          <a:effectLst/>
                          <a:latin typeface="Calibri" panose="020F0502020204030204" pitchFamily="34" charset="0"/>
                        </a:rPr>
                        <a:t>AA.MM/EPSA /SALUD /SAG.</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L" sz="1100" b="0" i="0" u="none" strike="noStrike">
                          <a:solidFill>
                            <a:srgbClr val="0070C0"/>
                          </a:solidFill>
                          <a:effectLst/>
                          <a:latin typeface="Calibri" panose="020F0502020204030204" pitchFamily="34" charset="0"/>
                        </a:rPr>
                        <a:t>EPSA/AA.MM/ SALUD  SAG/ Inst. Salud Public. Terminales </a:t>
                      </a:r>
                    </a:p>
                  </a:txBody>
                  <a:tcPr marL="6019" marR="6019" marT="601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8234431"/>
                  </a:ext>
                </a:extLst>
              </a:tr>
              <a:tr h="486079">
                <a:tc>
                  <a:txBody>
                    <a:bodyPr/>
                    <a:lstStyle/>
                    <a:p>
                      <a:pPr algn="ctr" fontAlgn="ctr"/>
                      <a:r>
                        <a:rPr lang="es-CL" sz="1100" b="0" i="0" u="none" strike="noStrike">
                          <a:solidFill>
                            <a:srgbClr val="0070C0"/>
                          </a:solidFill>
                          <a:effectLst/>
                          <a:latin typeface="Calibri" panose="020F0502020204030204" pitchFamily="34" charset="0"/>
                        </a:rPr>
                        <a:t>6</a:t>
                      </a:r>
                    </a:p>
                  </a:txBody>
                  <a:tcPr marL="6019" marR="6019" marT="60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L" sz="1100" b="0" i="0" u="none" strike="noStrike" dirty="0">
                          <a:solidFill>
                            <a:srgbClr val="0070C0"/>
                          </a:solidFill>
                          <a:effectLst/>
                          <a:latin typeface="Calibri" panose="020F0502020204030204" pitchFamily="34" charset="0"/>
                        </a:rPr>
                        <a:t>Realizar Inspecciones en conjunto en recintos portuarios orientados a verificar condiciones de seguridad, salud y laborales de trabajadores portuarios</a:t>
                      </a:r>
                    </a:p>
                  </a:txBody>
                  <a:tcPr marL="6019" marR="6019" marT="601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100" b="0" i="0" u="none" strike="noStrike" dirty="0">
                          <a:solidFill>
                            <a:srgbClr val="0070C0"/>
                          </a:solidFill>
                          <a:effectLst/>
                          <a:latin typeface="Calibri" panose="020F0502020204030204" pitchFamily="34" charset="0"/>
                        </a:rPr>
                        <a:t>SALUD/ AA.MM/INSP. TRAB.</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L" sz="1100" b="0" i="0" u="none" strike="noStrike">
                          <a:solidFill>
                            <a:srgbClr val="0070C0"/>
                          </a:solidFill>
                          <a:effectLst/>
                          <a:latin typeface="Calibri" panose="020F0502020204030204" pitchFamily="34" charset="0"/>
                        </a:rPr>
                        <a:t>SALUD/ AA:MM/ INS. TRAB./ EPSA</a:t>
                      </a:r>
                    </a:p>
                  </a:txBody>
                  <a:tcPr marL="6019" marR="6019" marT="601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9080428"/>
                  </a:ext>
                </a:extLst>
              </a:tr>
              <a:tr h="389347">
                <a:tc>
                  <a:txBody>
                    <a:bodyPr/>
                    <a:lstStyle/>
                    <a:p>
                      <a:pPr algn="ctr" fontAlgn="ctr"/>
                      <a:r>
                        <a:rPr lang="es-CL" sz="1100" b="0" i="0" u="none" strike="noStrike">
                          <a:solidFill>
                            <a:srgbClr val="0070C0"/>
                          </a:solidFill>
                          <a:effectLst/>
                          <a:latin typeface="Calibri" panose="020F0502020204030204" pitchFamily="34" charset="0"/>
                        </a:rPr>
                        <a:t>7</a:t>
                      </a:r>
                    </a:p>
                  </a:txBody>
                  <a:tcPr marL="6019" marR="6019" marT="60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L" sz="1100" b="0" i="0" u="none" strike="noStrike" dirty="0">
                          <a:solidFill>
                            <a:srgbClr val="0070C0"/>
                          </a:solidFill>
                          <a:effectLst/>
                          <a:latin typeface="Calibri" panose="020F0502020204030204" pitchFamily="34" charset="0"/>
                        </a:rPr>
                        <a:t>Evaluar factibilidad de Sistemas en línea SAG/Terminales/Aduana (SIIS/</a:t>
                      </a:r>
                      <a:r>
                        <a:rPr lang="es-CL" sz="1100" b="0" i="0" u="none" strike="noStrike" dirty="0" err="1">
                          <a:solidFill>
                            <a:srgbClr val="0070C0"/>
                          </a:solidFill>
                          <a:effectLst/>
                          <a:latin typeface="Calibri" panose="020F0502020204030204" pitchFamily="34" charset="0"/>
                        </a:rPr>
                        <a:t>Multipuerto</a:t>
                      </a:r>
                      <a:r>
                        <a:rPr lang="es-CL" sz="1100" b="0" i="0" u="none" strike="noStrike" dirty="0">
                          <a:solidFill>
                            <a:srgbClr val="0070C0"/>
                          </a:solidFill>
                          <a:effectLst/>
                          <a:latin typeface="Calibri" panose="020F0502020204030204" pitchFamily="34" charset="0"/>
                        </a:rPr>
                        <a:t>/Torpedo/Aduana/NAVIS, entre otros) </a:t>
                      </a:r>
                    </a:p>
                  </a:txBody>
                  <a:tcPr marL="6019" marR="6019" marT="601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100" b="0" i="0" u="none" strike="noStrike">
                          <a:solidFill>
                            <a:srgbClr val="0070C0"/>
                          </a:solidFill>
                          <a:effectLst/>
                          <a:latin typeface="Calibri" panose="020F0502020204030204" pitchFamily="34" charset="0"/>
                        </a:rPr>
                        <a:t>SAG</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L" sz="1100" b="0" i="0" u="none" strike="noStrike" dirty="0">
                          <a:solidFill>
                            <a:srgbClr val="0070C0"/>
                          </a:solidFill>
                          <a:effectLst/>
                          <a:latin typeface="Calibri" panose="020F0502020204030204" pitchFamily="34" charset="0"/>
                        </a:rPr>
                        <a:t>SAG Terminales Almacenes Agencias de Aduana, Servicio Aduanas.</a:t>
                      </a:r>
                    </a:p>
                  </a:txBody>
                  <a:tcPr marL="6019" marR="6019" marT="601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763121"/>
                  </a:ext>
                </a:extLst>
              </a:tr>
              <a:tr h="486079">
                <a:tc>
                  <a:txBody>
                    <a:bodyPr/>
                    <a:lstStyle/>
                    <a:p>
                      <a:pPr algn="ctr" fontAlgn="ctr"/>
                      <a:r>
                        <a:rPr lang="es-CL" sz="1100" b="0" i="0" u="none" strike="noStrike">
                          <a:solidFill>
                            <a:srgbClr val="0070C0"/>
                          </a:solidFill>
                          <a:effectLst/>
                          <a:latin typeface="Calibri" panose="020F0502020204030204" pitchFamily="34" charset="0"/>
                        </a:rPr>
                        <a:t>8</a:t>
                      </a:r>
                    </a:p>
                  </a:txBody>
                  <a:tcPr marL="6019" marR="6019" marT="60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L" sz="1100" b="0" i="0" u="none" strike="noStrike" dirty="0">
                          <a:solidFill>
                            <a:srgbClr val="0070C0"/>
                          </a:solidFill>
                          <a:effectLst/>
                          <a:latin typeface="Calibri" panose="020F0502020204030204" pitchFamily="34" charset="0"/>
                        </a:rPr>
                        <a:t>Lograr eficiencia en la carga de Trabajo en los turnos de Funcionarios SAG, en relación a presentación de carga por terminales., según horarios de trabajo de personal portuario</a:t>
                      </a:r>
                    </a:p>
                  </a:txBody>
                  <a:tcPr marL="6019" marR="6019" marT="601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100" b="0" i="0" u="none" strike="noStrike">
                          <a:solidFill>
                            <a:srgbClr val="0070C0"/>
                          </a:solidFill>
                          <a:effectLst/>
                          <a:latin typeface="Calibri" panose="020F0502020204030204" pitchFamily="34" charset="0"/>
                        </a:rPr>
                        <a:t>SAG</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L" sz="1100" b="0" i="0" u="none" strike="noStrike" dirty="0">
                          <a:solidFill>
                            <a:srgbClr val="0070C0"/>
                          </a:solidFill>
                          <a:effectLst/>
                          <a:latin typeface="Calibri" panose="020F0502020204030204" pitchFamily="34" charset="0"/>
                        </a:rPr>
                        <a:t>SAG Terminales Almacenes Agencias de Aduana y Servicio de Aduanas </a:t>
                      </a:r>
                    </a:p>
                  </a:txBody>
                  <a:tcPr marL="6019" marR="6019" marT="601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3834832"/>
                  </a:ext>
                </a:extLst>
              </a:tr>
              <a:tr h="567389">
                <a:tc>
                  <a:txBody>
                    <a:bodyPr/>
                    <a:lstStyle/>
                    <a:p>
                      <a:pPr algn="ctr" fontAlgn="ctr"/>
                      <a:r>
                        <a:rPr lang="es-CL" sz="1100" b="0" i="0" u="none" strike="noStrike" dirty="0">
                          <a:solidFill>
                            <a:srgbClr val="0070C0"/>
                          </a:solidFill>
                          <a:effectLst/>
                          <a:latin typeface="Calibri" panose="020F0502020204030204" pitchFamily="34" charset="0"/>
                        </a:rPr>
                        <a:t>9</a:t>
                      </a:r>
                    </a:p>
                  </a:txBody>
                  <a:tcPr marL="6019" marR="6019" marT="60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s-CL" sz="1100" b="0" i="0" u="none" strike="noStrike" dirty="0">
                          <a:solidFill>
                            <a:srgbClr val="0070C0"/>
                          </a:solidFill>
                          <a:effectLst/>
                          <a:latin typeface="Calibri" panose="020F0502020204030204" pitchFamily="34" charset="0"/>
                        </a:rPr>
                        <a:t>Identificación de iniciativas que permitan optimizar y facilitar la Operación de Servicios SAG, en específico sobre la Inspección Origen para Terminales STI y PCE</a:t>
                      </a:r>
                    </a:p>
                  </a:txBody>
                  <a:tcPr marL="6019" marR="6019" marT="601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1100" b="0" i="0" u="none" strike="noStrike" dirty="0">
                          <a:solidFill>
                            <a:srgbClr val="0070C0"/>
                          </a:solidFill>
                          <a:effectLst/>
                          <a:latin typeface="Calibri" panose="020F0502020204030204" pitchFamily="34" charset="0"/>
                        </a:rPr>
                        <a:t>EPSA-SAG</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s-CL" sz="1100" b="0" i="0" u="none" strike="noStrike" dirty="0">
                          <a:solidFill>
                            <a:srgbClr val="0070C0"/>
                          </a:solidFill>
                          <a:effectLst/>
                          <a:latin typeface="Calibri" panose="020F0502020204030204" pitchFamily="34" charset="0"/>
                        </a:rPr>
                        <a:t>EPSA, SAG, Terminales</a:t>
                      </a:r>
                    </a:p>
                  </a:txBody>
                  <a:tcPr marL="6019" marR="6019" marT="601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6242201"/>
                  </a:ext>
                </a:extLst>
              </a:tr>
            </a:tbl>
          </a:graphicData>
        </a:graphic>
      </p:graphicFrame>
    </p:spTree>
    <p:extLst>
      <p:ext uri="{BB962C8B-B14F-4D97-AF65-F5344CB8AC3E}">
        <p14:creationId xmlns:p14="http://schemas.microsoft.com/office/powerpoint/2010/main" val="39186702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683568" y="363004"/>
            <a:ext cx="5862054" cy="584775"/>
          </a:xfrm>
          <a:prstGeom prst="rect">
            <a:avLst/>
          </a:prstGeom>
          <a:noFill/>
        </p:spPr>
        <p:txBody>
          <a:bodyPr wrap="none" rtlCol="0">
            <a:spAutoFit/>
          </a:bodyPr>
          <a:lstStyle/>
          <a:p>
            <a:pPr defTabSz="713160">
              <a:defRPr/>
            </a:pPr>
            <a:r>
              <a:rPr lang="es-CL" sz="3200" b="1" dirty="0">
                <a:solidFill>
                  <a:srgbClr val="0066FF"/>
                </a:solidFill>
                <a:latin typeface="+mj-lt"/>
                <a:ea typeface="+mj-ea"/>
                <a:cs typeface="+mj-cs"/>
              </a:rPr>
              <a:t>Comunidad Logística San Antonio</a:t>
            </a:r>
            <a:endParaRPr lang="en-US" sz="3200" b="1" dirty="0">
              <a:solidFill>
                <a:srgbClr val="0066FF"/>
              </a:solidFill>
              <a:latin typeface="+mj-lt"/>
              <a:ea typeface="+mj-ea"/>
              <a:cs typeface="+mj-cs"/>
            </a:endParaRPr>
          </a:p>
        </p:txBody>
      </p:sp>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7564" y="1154393"/>
            <a:ext cx="916836" cy="967387"/>
          </a:xfrm>
          <a:prstGeom prst="rect">
            <a:avLst/>
          </a:prstGeom>
        </p:spPr>
      </p:pic>
      <p:sp>
        <p:nvSpPr>
          <p:cNvPr id="8" name="Rectángulo 7">
            <a:extLst>
              <a:ext uri="{FF2B5EF4-FFF2-40B4-BE49-F238E27FC236}">
                <a16:creationId xmlns:a16="http://schemas.microsoft.com/office/drawing/2014/main" id="{E29579C0-3F43-46CD-8447-F67104C552B3}"/>
              </a:ext>
            </a:extLst>
          </p:cNvPr>
          <p:cNvSpPr/>
          <p:nvPr/>
        </p:nvSpPr>
        <p:spPr>
          <a:xfrm>
            <a:off x="219600" y="1553056"/>
            <a:ext cx="7602026" cy="830997"/>
          </a:xfrm>
          <a:prstGeom prst="rect">
            <a:avLst/>
          </a:prstGeom>
        </p:spPr>
        <p:txBody>
          <a:bodyPr wrap="square">
            <a:spAutoFit/>
          </a:bodyPr>
          <a:lstStyle/>
          <a:p>
            <a:r>
              <a:rPr lang="es-ES_tradnl" sz="1600" b="1" dirty="0">
                <a:latin typeface="Arial"/>
                <a:cs typeface="Arial"/>
              </a:rPr>
              <a:t>COLSA a través de la coordinación, dialogo permanente y colaboración promueve la competitividad y el desarrollo sostenible de la cadena logística de Puerto San Antonio.</a:t>
            </a:r>
          </a:p>
        </p:txBody>
      </p:sp>
      <p:sp>
        <p:nvSpPr>
          <p:cNvPr id="11" name="Pentágono 3">
            <a:extLst>
              <a:ext uri="{FF2B5EF4-FFF2-40B4-BE49-F238E27FC236}">
                <a16:creationId xmlns:a16="http://schemas.microsoft.com/office/drawing/2014/main" id="{FE210B4F-FBD2-4D19-B87B-172E62C311A1}"/>
              </a:ext>
            </a:extLst>
          </p:cNvPr>
          <p:cNvSpPr/>
          <p:nvPr/>
        </p:nvSpPr>
        <p:spPr>
          <a:xfrm>
            <a:off x="1609632" y="2743650"/>
            <a:ext cx="2469600" cy="842400"/>
          </a:xfrm>
          <a:prstGeom prst="homePlate">
            <a:avLst/>
          </a:prstGeom>
          <a:solidFill>
            <a:srgbClr val="FFFF00"/>
          </a:solidFill>
          <a:ln>
            <a:solidFill>
              <a:srgbClr val="00206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CL" sz="2000" b="1" dirty="0">
                <a:solidFill>
                  <a:schemeClr val="tx1"/>
                </a:solidFill>
              </a:rPr>
              <a:t>Infraestructura</a:t>
            </a:r>
            <a:endParaRPr lang="en-US" sz="2000" b="1" dirty="0">
              <a:solidFill>
                <a:schemeClr val="tx1"/>
              </a:solidFill>
            </a:endParaRPr>
          </a:p>
        </p:txBody>
      </p:sp>
      <p:sp>
        <p:nvSpPr>
          <p:cNvPr id="12" name="Pentágono 6">
            <a:extLst>
              <a:ext uri="{FF2B5EF4-FFF2-40B4-BE49-F238E27FC236}">
                <a16:creationId xmlns:a16="http://schemas.microsoft.com/office/drawing/2014/main" id="{2DF3722E-13A4-4140-AAEB-D93FD548ECF0}"/>
              </a:ext>
            </a:extLst>
          </p:cNvPr>
          <p:cNvSpPr/>
          <p:nvPr/>
        </p:nvSpPr>
        <p:spPr>
          <a:xfrm>
            <a:off x="1609632" y="3756450"/>
            <a:ext cx="2469600" cy="842400"/>
          </a:xfrm>
          <a:prstGeom prst="homePlate">
            <a:avLst/>
          </a:prstGeom>
          <a:solidFill>
            <a:srgbClr val="3A1DB3"/>
          </a:solidFill>
          <a:ln>
            <a:solidFill>
              <a:srgbClr val="00206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CL" sz="2000" b="1" dirty="0">
                <a:solidFill>
                  <a:schemeClr val="bg1"/>
                </a:solidFill>
              </a:rPr>
              <a:t>Logística</a:t>
            </a:r>
            <a:endParaRPr lang="en-US" sz="2000" b="1" dirty="0">
              <a:solidFill>
                <a:schemeClr val="bg1"/>
              </a:solidFill>
            </a:endParaRPr>
          </a:p>
        </p:txBody>
      </p:sp>
      <p:sp>
        <p:nvSpPr>
          <p:cNvPr id="13" name="Pentágono 8">
            <a:extLst>
              <a:ext uri="{FF2B5EF4-FFF2-40B4-BE49-F238E27FC236}">
                <a16:creationId xmlns:a16="http://schemas.microsoft.com/office/drawing/2014/main" id="{D4E22197-FBB8-4C41-9FA6-29CDF231EC23}"/>
              </a:ext>
            </a:extLst>
          </p:cNvPr>
          <p:cNvSpPr/>
          <p:nvPr/>
        </p:nvSpPr>
        <p:spPr>
          <a:xfrm>
            <a:off x="1609632" y="4769250"/>
            <a:ext cx="2469600" cy="842400"/>
          </a:xfrm>
          <a:prstGeom prst="homePlate">
            <a:avLst/>
          </a:prstGeom>
          <a:solidFill>
            <a:srgbClr val="20A20E"/>
          </a:solidFill>
          <a:ln>
            <a:solidFill>
              <a:srgbClr val="00206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CL" sz="2000" b="1" dirty="0">
                <a:solidFill>
                  <a:schemeClr val="tx1"/>
                </a:solidFill>
              </a:rPr>
              <a:t>Sustentabilidad</a:t>
            </a:r>
            <a:endParaRPr lang="en-US" sz="2000" b="1" dirty="0">
              <a:solidFill>
                <a:schemeClr val="tx1"/>
              </a:solidFill>
            </a:endParaRPr>
          </a:p>
        </p:txBody>
      </p:sp>
      <p:sp>
        <p:nvSpPr>
          <p:cNvPr id="14" name="Cilindro 13">
            <a:extLst>
              <a:ext uri="{FF2B5EF4-FFF2-40B4-BE49-F238E27FC236}">
                <a16:creationId xmlns:a16="http://schemas.microsoft.com/office/drawing/2014/main" id="{592DDABD-0536-4E9C-BF57-8995BF1FA265}"/>
              </a:ext>
            </a:extLst>
          </p:cNvPr>
          <p:cNvSpPr/>
          <p:nvPr/>
        </p:nvSpPr>
        <p:spPr>
          <a:xfrm>
            <a:off x="234432" y="2630758"/>
            <a:ext cx="1201705" cy="3072092"/>
          </a:xfrm>
          <a:prstGeom prst="can">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b="1" dirty="0">
                <a:solidFill>
                  <a:schemeClr val="bg1"/>
                </a:solidFill>
              </a:rPr>
              <a:t>Pilares Estratégicos</a:t>
            </a:r>
            <a:endParaRPr lang="en-US" sz="1600" b="1" dirty="0">
              <a:solidFill>
                <a:schemeClr val="bg1"/>
              </a:solidFill>
            </a:endParaRPr>
          </a:p>
        </p:txBody>
      </p:sp>
      <p:grpSp>
        <p:nvGrpSpPr>
          <p:cNvPr id="18" name="Grupo 17">
            <a:extLst>
              <a:ext uri="{FF2B5EF4-FFF2-40B4-BE49-F238E27FC236}">
                <a16:creationId xmlns:a16="http://schemas.microsoft.com/office/drawing/2014/main" id="{28348F05-EC41-408D-8C1B-AFC0A814650E}"/>
              </a:ext>
            </a:extLst>
          </p:cNvPr>
          <p:cNvGrpSpPr/>
          <p:nvPr/>
        </p:nvGrpSpPr>
        <p:grpSpPr>
          <a:xfrm>
            <a:off x="4252728" y="2688100"/>
            <a:ext cx="4441106" cy="897950"/>
            <a:chOff x="2663" y="1326825"/>
            <a:chExt cx="2598239" cy="2854800"/>
          </a:xfrm>
        </p:grpSpPr>
        <p:sp>
          <p:nvSpPr>
            <p:cNvPr id="19" name="Rectángulo 18">
              <a:extLst>
                <a:ext uri="{FF2B5EF4-FFF2-40B4-BE49-F238E27FC236}">
                  <a16:creationId xmlns:a16="http://schemas.microsoft.com/office/drawing/2014/main" id="{8345E1B2-F08A-4E46-8F79-929883B86B70}"/>
                </a:ext>
              </a:extLst>
            </p:cNvPr>
            <p:cNvSpPr/>
            <p:nvPr/>
          </p:nvSpPr>
          <p:spPr>
            <a:xfrm>
              <a:off x="2664" y="1326825"/>
              <a:ext cx="2598238" cy="2854800"/>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0" name="CuadroTexto 19">
              <a:extLst>
                <a:ext uri="{FF2B5EF4-FFF2-40B4-BE49-F238E27FC236}">
                  <a16:creationId xmlns:a16="http://schemas.microsoft.com/office/drawing/2014/main" id="{A837A136-7384-43D1-98D2-DFC28CF98E96}"/>
                </a:ext>
              </a:extLst>
            </p:cNvPr>
            <p:cNvSpPr txBox="1"/>
            <p:nvPr/>
          </p:nvSpPr>
          <p:spPr>
            <a:xfrm>
              <a:off x="2663" y="1377610"/>
              <a:ext cx="2449167" cy="213761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defTabSz="800100">
                <a:lnSpc>
                  <a:spcPct val="90000"/>
                </a:lnSpc>
                <a:spcBef>
                  <a:spcPct val="0"/>
                </a:spcBef>
                <a:spcAft>
                  <a:spcPct val="15000"/>
                </a:spcAft>
                <a:buChar char="•"/>
              </a:pPr>
              <a:r>
                <a:rPr lang="es-ES" dirty="0"/>
                <a:t>Gestión de proyectos viales</a:t>
              </a:r>
            </a:p>
            <a:p>
              <a:pPr marL="171450" lvl="1" indent="-171450" defTabSz="800100">
                <a:lnSpc>
                  <a:spcPct val="90000"/>
                </a:lnSpc>
                <a:spcBef>
                  <a:spcPct val="0"/>
                </a:spcBef>
                <a:spcAft>
                  <a:spcPct val="15000"/>
                </a:spcAft>
                <a:buChar char="•"/>
              </a:pPr>
              <a:r>
                <a:rPr lang="es-ES" dirty="0"/>
                <a:t>Gestión de proyectos ferroviarios</a:t>
              </a:r>
            </a:p>
            <a:p>
              <a:pPr marL="171450" lvl="1" indent="-171450" defTabSz="800100">
                <a:lnSpc>
                  <a:spcPct val="90000"/>
                </a:lnSpc>
                <a:spcBef>
                  <a:spcPct val="0"/>
                </a:spcBef>
                <a:spcAft>
                  <a:spcPct val="15000"/>
                </a:spcAft>
                <a:buChar char="•"/>
              </a:pPr>
              <a:r>
                <a:rPr lang="es-ES" dirty="0"/>
                <a:t>Requerimientos de Infraestructura</a:t>
              </a:r>
            </a:p>
          </p:txBody>
        </p:sp>
      </p:grpSp>
      <p:grpSp>
        <p:nvGrpSpPr>
          <p:cNvPr id="21" name="Grupo 20">
            <a:extLst>
              <a:ext uri="{FF2B5EF4-FFF2-40B4-BE49-F238E27FC236}">
                <a16:creationId xmlns:a16="http://schemas.microsoft.com/office/drawing/2014/main" id="{A1D1FDBD-4E6A-461A-91FE-B8742313A65C}"/>
              </a:ext>
            </a:extLst>
          </p:cNvPr>
          <p:cNvGrpSpPr/>
          <p:nvPr/>
        </p:nvGrpSpPr>
        <p:grpSpPr>
          <a:xfrm>
            <a:off x="4252727" y="3732101"/>
            <a:ext cx="4441104" cy="897950"/>
            <a:chOff x="2663" y="1326825"/>
            <a:chExt cx="2598239" cy="2854800"/>
          </a:xfrm>
        </p:grpSpPr>
        <p:sp>
          <p:nvSpPr>
            <p:cNvPr id="22" name="Rectángulo 21">
              <a:extLst>
                <a:ext uri="{FF2B5EF4-FFF2-40B4-BE49-F238E27FC236}">
                  <a16:creationId xmlns:a16="http://schemas.microsoft.com/office/drawing/2014/main" id="{3A901147-ADE2-48FE-89FB-62C94D416367}"/>
                </a:ext>
              </a:extLst>
            </p:cNvPr>
            <p:cNvSpPr/>
            <p:nvPr/>
          </p:nvSpPr>
          <p:spPr>
            <a:xfrm>
              <a:off x="2664" y="1326825"/>
              <a:ext cx="2598238" cy="2854800"/>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3" name="CuadroTexto 22">
              <a:extLst>
                <a:ext uri="{FF2B5EF4-FFF2-40B4-BE49-F238E27FC236}">
                  <a16:creationId xmlns:a16="http://schemas.microsoft.com/office/drawing/2014/main" id="{482D77BF-8F91-4826-BE36-EC8C5D2DA0FE}"/>
                </a:ext>
              </a:extLst>
            </p:cNvPr>
            <p:cNvSpPr txBox="1"/>
            <p:nvPr/>
          </p:nvSpPr>
          <p:spPr>
            <a:xfrm>
              <a:off x="2663" y="1377610"/>
              <a:ext cx="2598238" cy="24554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defTabSz="800100">
                <a:lnSpc>
                  <a:spcPct val="90000"/>
                </a:lnSpc>
                <a:spcBef>
                  <a:spcPct val="0"/>
                </a:spcBef>
                <a:spcAft>
                  <a:spcPct val="15000"/>
                </a:spcAft>
                <a:buChar char="•"/>
              </a:pPr>
              <a:r>
                <a:rPr lang="es-ES" dirty="0"/>
                <a:t>Tecnología e innovación</a:t>
              </a:r>
            </a:p>
            <a:p>
              <a:pPr marL="171450" lvl="1" indent="-171450" defTabSz="800100">
                <a:lnSpc>
                  <a:spcPct val="90000"/>
                </a:lnSpc>
                <a:spcBef>
                  <a:spcPct val="0"/>
                </a:spcBef>
                <a:spcAft>
                  <a:spcPct val="15000"/>
                </a:spcAft>
                <a:buChar char="•"/>
              </a:pPr>
              <a:r>
                <a:rPr lang="es-ES" dirty="0"/>
                <a:t>Capacitación</a:t>
              </a:r>
            </a:p>
            <a:p>
              <a:pPr marL="171450" lvl="1" indent="-171450" defTabSz="800100">
                <a:lnSpc>
                  <a:spcPct val="90000"/>
                </a:lnSpc>
                <a:spcBef>
                  <a:spcPct val="0"/>
                </a:spcBef>
                <a:spcAft>
                  <a:spcPct val="15000"/>
                </a:spcAft>
                <a:buChar char="•"/>
              </a:pPr>
              <a:r>
                <a:rPr lang="es-ES" dirty="0"/>
                <a:t>KPI Cadena Logística Portuaria</a:t>
              </a:r>
            </a:p>
          </p:txBody>
        </p:sp>
      </p:grpSp>
      <p:grpSp>
        <p:nvGrpSpPr>
          <p:cNvPr id="24" name="Grupo 23">
            <a:extLst>
              <a:ext uri="{FF2B5EF4-FFF2-40B4-BE49-F238E27FC236}">
                <a16:creationId xmlns:a16="http://schemas.microsoft.com/office/drawing/2014/main" id="{20D66E49-72B5-4143-9359-5E470BD7B711}"/>
              </a:ext>
            </a:extLst>
          </p:cNvPr>
          <p:cNvGrpSpPr/>
          <p:nvPr/>
        </p:nvGrpSpPr>
        <p:grpSpPr>
          <a:xfrm>
            <a:off x="4252727" y="4776102"/>
            <a:ext cx="4441104" cy="897950"/>
            <a:chOff x="2663" y="1326825"/>
            <a:chExt cx="2598239" cy="2854800"/>
          </a:xfrm>
        </p:grpSpPr>
        <p:sp>
          <p:nvSpPr>
            <p:cNvPr id="25" name="Rectángulo 24">
              <a:extLst>
                <a:ext uri="{FF2B5EF4-FFF2-40B4-BE49-F238E27FC236}">
                  <a16:creationId xmlns:a16="http://schemas.microsoft.com/office/drawing/2014/main" id="{B32F2396-F2BF-423E-9B92-013CF6EE8CEF}"/>
                </a:ext>
              </a:extLst>
            </p:cNvPr>
            <p:cNvSpPr/>
            <p:nvPr/>
          </p:nvSpPr>
          <p:spPr>
            <a:xfrm>
              <a:off x="2664" y="1326825"/>
              <a:ext cx="2598238" cy="2854800"/>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6" name="CuadroTexto 25">
              <a:extLst>
                <a:ext uri="{FF2B5EF4-FFF2-40B4-BE49-F238E27FC236}">
                  <a16:creationId xmlns:a16="http://schemas.microsoft.com/office/drawing/2014/main" id="{80D8D98F-1152-4373-A0D7-FD8D33BF554E}"/>
                </a:ext>
              </a:extLst>
            </p:cNvPr>
            <p:cNvSpPr txBox="1"/>
            <p:nvPr/>
          </p:nvSpPr>
          <p:spPr>
            <a:xfrm>
              <a:off x="2663" y="1377610"/>
              <a:ext cx="2598238" cy="24554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defTabSz="800100">
                <a:lnSpc>
                  <a:spcPct val="90000"/>
                </a:lnSpc>
                <a:spcBef>
                  <a:spcPct val="0"/>
                </a:spcBef>
                <a:spcAft>
                  <a:spcPct val="15000"/>
                </a:spcAft>
                <a:buChar char="•"/>
              </a:pPr>
              <a:r>
                <a:rPr lang="es-ES" dirty="0"/>
                <a:t>Relacionamiento Comunidad</a:t>
              </a:r>
            </a:p>
            <a:p>
              <a:pPr marL="171450" lvl="1" indent="-171450" defTabSz="800100">
                <a:lnSpc>
                  <a:spcPct val="90000"/>
                </a:lnSpc>
                <a:spcBef>
                  <a:spcPct val="0"/>
                </a:spcBef>
                <a:spcAft>
                  <a:spcPct val="15000"/>
                </a:spcAft>
                <a:buChar char="•"/>
              </a:pPr>
              <a:r>
                <a:rPr lang="es-ES" dirty="0"/>
                <a:t>Prevención de la contaminación</a:t>
              </a:r>
            </a:p>
            <a:p>
              <a:pPr marL="171450" lvl="1" indent="-171450" defTabSz="800100">
                <a:lnSpc>
                  <a:spcPct val="90000"/>
                </a:lnSpc>
                <a:spcBef>
                  <a:spcPct val="0"/>
                </a:spcBef>
                <a:spcAft>
                  <a:spcPct val="15000"/>
                </a:spcAft>
                <a:buChar char="•"/>
              </a:pPr>
              <a:r>
                <a:rPr lang="es-ES" dirty="0"/>
                <a:t>Desarrollo sostenible Ciudad-Puerto</a:t>
              </a:r>
            </a:p>
          </p:txBody>
        </p:sp>
      </p:grpSp>
    </p:spTree>
    <p:extLst>
      <p:ext uri="{BB962C8B-B14F-4D97-AF65-F5344CB8AC3E}">
        <p14:creationId xmlns:p14="http://schemas.microsoft.com/office/powerpoint/2010/main" val="26870335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11C87AE-B95E-4B9B-945E-F98AE7C460A3}"/>
              </a:ext>
            </a:extLst>
          </p:cNvPr>
          <p:cNvPicPr>
            <a:picLocks noChangeAspect="1"/>
          </p:cNvPicPr>
          <p:nvPr/>
        </p:nvPicPr>
        <p:blipFill>
          <a:blip r:embed="rId2"/>
          <a:stretch>
            <a:fillRect/>
          </a:stretch>
        </p:blipFill>
        <p:spPr>
          <a:xfrm>
            <a:off x="953043" y="1268760"/>
            <a:ext cx="7378771" cy="3292863"/>
          </a:xfrm>
          <a:prstGeom prst="rect">
            <a:avLst/>
          </a:prstGeom>
          <a:ln>
            <a:solidFill>
              <a:schemeClr val="tx1"/>
            </a:solidFill>
          </a:ln>
        </p:spPr>
      </p:pic>
      <p:sp>
        <p:nvSpPr>
          <p:cNvPr id="4" name="CuadroTexto 3">
            <a:extLst>
              <a:ext uri="{FF2B5EF4-FFF2-40B4-BE49-F238E27FC236}">
                <a16:creationId xmlns:a16="http://schemas.microsoft.com/office/drawing/2014/main" id="{A7FDA62A-B81C-47C1-A61C-8573C1E41CB9}"/>
              </a:ext>
            </a:extLst>
          </p:cNvPr>
          <p:cNvSpPr txBox="1"/>
          <p:nvPr/>
        </p:nvSpPr>
        <p:spPr>
          <a:xfrm>
            <a:off x="3765849" y="1002214"/>
            <a:ext cx="1612301" cy="338554"/>
          </a:xfrm>
          <a:prstGeom prst="rect">
            <a:avLst/>
          </a:prstGeom>
          <a:noFill/>
        </p:spPr>
        <p:txBody>
          <a:bodyPr wrap="none" rtlCol="0">
            <a:spAutoFit/>
          </a:bodyPr>
          <a:lstStyle/>
          <a:p>
            <a:r>
              <a:rPr lang="es-CL" sz="1600" b="1" dirty="0"/>
              <a:t>SOCIOS ACTIVOS</a:t>
            </a:r>
          </a:p>
        </p:txBody>
      </p:sp>
      <p:sp>
        <p:nvSpPr>
          <p:cNvPr id="27" name="CuadroTexto 26">
            <a:extLst>
              <a:ext uri="{FF2B5EF4-FFF2-40B4-BE49-F238E27FC236}">
                <a16:creationId xmlns:a16="http://schemas.microsoft.com/office/drawing/2014/main" id="{2C36C509-D2A4-4E84-BB1C-14895FA07AC1}"/>
              </a:ext>
            </a:extLst>
          </p:cNvPr>
          <p:cNvSpPr txBox="1"/>
          <p:nvPr/>
        </p:nvSpPr>
        <p:spPr>
          <a:xfrm>
            <a:off x="1211565" y="4754931"/>
            <a:ext cx="2402966" cy="338554"/>
          </a:xfrm>
          <a:prstGeom prst="rect">
            <a:avLst/>
          </a:prstGeom>
          <a:noFill/>
        </p:spPr>
        <p:txBody>
          <a:bodyPr wrap="none" rtlCol="0">
            <a:spAutoFit/>
          </a:bodyPr>
          <a:lstStyle/>
          <a:p>
            <a:r>
              <a:rPr lang="es-CL" sz="1600" b="1" dirty="0"/>
              <a:t>SOCIOS COLABORADORES</a:t>
            </a:r>
          </a:p>
        </p:txBody>
      </p:sp>
      <p:pic>
        <p:nvPicPr>
          <p:cNvPr id="6" name="Imagen 5">
            <a:extLst>
              <a:ext uri="{FF2B5EF4-FFF2-40B4-BE49-F238E27FC236}">
                <a16:creationId xmlns:a16="http://schemas.microsoft.com/office/drawing/2014/main" id="{AC884154-CED9-46AD-8464-C49E316902DD}"/>
              </a:ext>
            </a:extLst>
          </p:cNvPr>
          <p:cNvPicPr>
            <a:picLocks noChangeAspect="1"/>
          </p:cNvPicPr>
          <p:nvPr/>
        </p:nvPicPr>
        <p:blipFill>
          <a:blip r:embed="rId3"/>
          <a:stretch>
            <a:fillRect/>
          </a:stretch>
        </p:blipFill>
        <p:spPr>
          <a:xfrm>
            <a:off x="6084168" y="4922842"/>
            <a:ext cx="1581217" cy="1871720"/>
          </a:xfrm>
          <a:prstGeom prst="rect">
            <a:avLst/>
          </a:prstGeom>
        </p:spPr>
      </p:pic>
      <p:sp>
        <p:nvSpPr>
          <p:cNvPr id="33" name="CuadroTexto 32">
            <a:extLst>
              <a:ext uri="{FF2B5EF4-FFF2-40B4-BE49-F238E27FC236}">
                <a16:creationId xmlns:a16="http://schemas.microsoft.com/office/drawing/2014/main" id="{3575F806-1CFC-4153-9B94-83668BED5A27}"/>
              </a:ext>
            </a:extLst>
          </p:cNvPr>
          <p:cNvSpPr txBox="1"/>
          <p:nvPr/>
        </p:nvSpPr>
        <p:spPr>
          <a:xfrm>
            <a:off x="5725457" y="4631414"/>
            <a:ext cx="2466829" cy="338554"/>
          </a:xfrm>
          <a:prstGeom prst="rect">
            <a:avLst/>
          </a:prstGeom>
          <a:noFill/>
        </p:spPr>
        <p:txBody>
          <a:bodyPr wrap="none" rtlCol="0">
            <a:spAutoFit/>
          </a:bodyPr>
          <a:lstStyle/>
          <a:p>
            <a:r>
              <a:rPr lang="es-CL" sz="1600" b="1" dirty="0"/>
              <a:t>INVITADOS PERMANENTES</a:t>
            </a:r>
          </a:p>
        </p:txBody>
      </p:sp>
      <p:pic>
        <p:nvPicPr>
          <p:cNvPr id="7" name="Imagen 6">
            <a:extLst>
              <a:ext uri="{FF2B5EF4-FFF2-40B4-BE49-F238E27FC236}">
                <a16:creationId xmlns:a16="http://schemas.microsoft.com/office/drawing/2014/main" id="{7B146541-B92A-452B-88A9-9AA7056E962C}"/>
              </a:ext>
            </a:extLst>
          </p:cNvPr>
          <p:cNvPicPr>
            <a:picLocks noChangeAspect="1"/>
          </p:cNvPicPr>
          <p:nvPr/>
        </p:nvPicPr>
        <p:blipFill>
          <a:blip r:embed="rId4"/>
          <a:stretch>
            <a:fillRect/>
          </a:stretch>
        </p:blipFill>
        <p:spPr>
          <a:xfrm>
            <a:off x="995541" y="5101988"/>
            <a:ext cx="3176394" cy="1144566"/>
          </a:xfrm>
          <a:prstGeom prst="rect">
            <a:avLst/>
          </a:prstGeom>
        </p:spPr>
      </p:pic>
      <p:sp>
        <p:nvSpPr>
          <p:cNvPr id="8" name="CuadroTexto 7">
            <a:extLst>
              <a:ext uri="{FF2B5EF4-FFF2-40B4-BE49-F238E27FC236}">
                <a16:creationId xmlns:a16="http://schemas.microsoft.com/office/drawing/2014/main" id="{133EE830-A69D-4335-AE52-64BBC5E486A2}"/>
              </a:ext>
            </a:extLst>
          </p:cNvPr>
          <p:cNvSpPr txBox="1"/>
          <p:nvPr/>
        </p:nvSpPr>
        <p:spPr>
          <a:xfrm>
            <a:off x="683568" y="363004"/>
            <a:ext cx="3158237" cy="584775"/>
          </a:xfrm>
          <a:prstGeom prst="rect">
            <a:avLst/>
          </a:prstGeom>
          <a:noFill/>
        </p:spPr>
        <p:txBody>
          <a:bodyPr wrap="none" rtlCol="0">
            <a:spAutoFit/>
          </a:bodyPr>
          <a:lstStyle/>
          <a:p>
            <a:pPr defTabSz="713160">
              <a:defRPr/>
            </a:pPr>
            <a:r>
              <a:rPr lang="es-CL" sz="3200" b="1" dirty="0">
                <a:solidFill>
                  <a:srgbClr val="0066FF"/>
                </a:solidFill>
                <a:latin typeface="+mj-lt"/>
                <a:ea typeface="+mj-ea"/>
                <a:cs typeface="+mj-cs"/>
              </a:rPr>
              <a:t>Socios   de COLSA</a:t>
            </a:r>
            <a:endParaRPr lang="en-US" sz="3200" b="1" dirty="0">
              <a:solidFill>
                <a:srgbClr val="0066FF"/>
              </a:solidFill>
              <a:latin typeface="+mj-lt"/>
              <a:ea typeface="+mj-ea"/>
              <a:cs typeface="+mj-cs"/>
            </a:endParaRPr>
          </a:p>
        </p:txBody>
      </p:sp>
      <p:sp>
        <p:nvSpPr>
          <p:cNvPr id="3" name="Rectángulo 2">
            <a:extLst>
              <a:ext uri="{FF2B5EF4-FFF2-40B4-BE49-F238E27FC236}">
                <a16:creationId xmlns:a16="http://schemas.microsoft.com/office/drawing/2014/main" id="{EB640896-AEDC-483E-AD81-3A3D4785997F}"/>
              </a:ext>
            </a:extLst>
          </p:cNvPr>
          <p:cNvSpPr/>
          <p:nvPr/>
        </p:nvSpPr>
        <p:spPr>
          <a:xfrm>
            <a:off x="6874776" y="4627802"/>
            <a:ext cx="1369632" cy="97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E59E59F9-4A96-4809-B425-5F09BDBF180F}"/>
              </a:ext>
            </a:extLst>
          </p:cNvPr>
          <p:cNvSpPr/>
          <p:nvPr/>
        </p:nvSpPr>
        <p:spPr>
          <a:xfrm>
            <a:off x="6874776" y="4627802"/>
            <a:ext cx="1441640" cy="9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2504CAB6-4582-42B0-B9D6-7724227189EF}"/>
              </a:ext>
            </a:extLst>
          </p:cNvPr>
          <p:cNvSpPr/>
          <p:nvPr/>
        </p:nvSpPr>
        <p:spPr>
          <a:xfrm>
            <a:off x="5436096" y="4671315"/>
            <a:ext cx="2880320" cy="212324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a16="http://schemas.microsoft.com/office/drawing/2014/main" id="{541886D9-E200-4DA9-802A-815D2C5E572A}"/>
              </a:ext>
            </a:extLst>
          </p:cNvPr>
          <p:cNvSpPr/>
          <p:nvPr/>
        </p:nvSpPr>
        <p:spPr>
          <a:xfrm>
            <a:off x="953042" y="4671315"/>
            <a:ext cx="4051006" cy="212324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6954080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CE11B77-ECF3-462C-910C-AEFC1C6807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662" y="1399468"/>
            <a:ext cx="8996338" cy="5197884"/>
          </a:xfrm>
          <a:prstGeom prst="rect">
            <a:avLst/>
          </a:prstGeom>
        </p:spPr>
      </p:pic>
      <p:sp>
        <p:nvSpPr>
          <p:cNvPr id="3" name="CuadroTexto 2">
            <a:extLst>
              <a:ext uri="{FF2B5EF4-FFF2-40B4-BE49-F238E27FC236}">
                <a16:creationId xmlns:a16="http://schemas.microsoft.com/office/drawing/2014/main" id="{43AF29BC-117E-4C3A-9B38-2C61D7E32977}"/>
              </a:ext>
            </a:extLst>
          </p:cNvPr>
          <p:cNvSpPr txBox="1"/>
          <p:nvPr/>
        </p:nvSpPr>
        <p:spPr>
          <a:xfrm>
            <a:off x="683568" y="363004"/>
            <a:ext cx="3208314" cy="584775"/>
          </a:xfrm>
          <a:prstGeom prst="rect">
            <a:avLst/>
          </a:prstGeom>
          <a:noFill/>
        </p:spPr>
        <p:txBody>
          <a:bodyPr wrap="none" rtlCol="0">
            <a:spAutoFit/>
          </a:bodyPr>
          <a:lstStyle/>
          <a:p>
            <a:pPr defTabSz="713160">
              <a:defRPr/>
            </a:pPr>
            <a:r>
              <a:rPr lang="es-CL" sz="3200" b="1" dirty="0">
                <a:solidFill>
                  <a:srgbClr val="0066FF"/>
                </a:solidFill>
                <a:latin typeface="+mj-lt"/>
                <a:ea typeface="+mj-ea"/>
                <a:cs typeface="+mj-cs"/>
              </a:rPr>
              <a:t>Plano localización</a:t>
            </a:r>
            <a:endParaRPr lang="en-US" sz="3200" b="1" dirty="0">
              <a:solidFill>
                <a:srgbClr val="0066FF"/>
              </a:solidFill>
              <a:latin typeface="+mj-lt"/>
              <a:ea typeface="+mj-ea"/>
              <a:cs typeface="+mj-cs"/>
            </a:endParaRPr>
          </a:p>
        </p:txBody>
      </p:sp>
    </p:spTree>
    <p:extLst>
      <p:ext uri="{BB962C8B-B14F-4D97-AF65-F5344CB8AC3E}">
        <p14:creationId xmlns:p14="http://schemas.microsoft.com/office/powerpoint/2010/main" val="3268854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52C5E7AC-5F2F-40BE-A87E-0406583B5F80}"/>
              </a:ext>
            </a:extLst>
          </p:cNvPr>
          <p:cNvSpPr>
            <a:spLocks noGrp="1"/>
          </p:cNvSpPr>
          <p:nvPr>
            <p:ph type="title"/>
          </p:nvPr>
        </p:nvSpPr>
        <p:spPr/>
        <p:txBody>
          <a:bodyPr/>
          <a:lstStyle/>
          <a:p>
            <a:r>
              <a:rPr lang="es-CL" dirty="0"/>
              <a:t>1.ConectividaD: Infraestructura</a:t>
            </a:r>
          </a:p>
        </p:txBody>
      </p:sp>
    </p:spTree>
    <p:extLst>
      <p:ext uri="{BB962C8B-B14F-4D97-AF65-F5344CB8AC3E}">
        <p14:creationId xmlns:p14="http://schemas.microsoft.com/office/powerpoint/2010/main" val="23434995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50EBDC7-942F-489E-8DBF-DE1D85726A2B}"/>
              </a:ext>
            </a:extLst>
          </p:cNvPr>
          <p:cNvSpPr txBox="1"/>
          <p:nvPr/>
        </p:nvSpPr>
        <p:spPr>
          <a:xfrm>
            <a:off x="323528" y="1268760"/>
            <a:ext cx="4069257" cy="5324535"/>
          </a:xfrm>
          <a:prstGeom prst="rect">
            <a:avLst/>
          </a:prstGeom>
          <a:noFill/>
          <a:ln>
            <a:solidFill>
              <a:schemeClr val="tx1"/>
            </a:solidFill>
          </a:ln>
        </p:spPr>
        <p:txBody>
          <a:bodyPr wrap="square" rtlCol="0">
            <a:spAutoFit/>
          </a:bodyPr>
          <a:lstStyle/>
          <a:p>
            <a:pPr algn="ctr"/>
            <a:r>
              <a:rPr lang="es-CL" sz="1600" b="1" dirty="0"/>
              <a:t>ACUERDO DE PRODUCCIÓN LIMPIA (APL)</a:t>
            </a:r>
          </a:p>
          <a:p>
            <a:pPr algn="just"/>
            <a:endParaRPr lang="es-CL" dirty="0"/>
          </a:p>
          <a:p>
            <a:pPr algn="just"/>
            <a:r>
              <a:rPr lang="es-CL" dirty="0"/>
              <a:t>16 Empresas Socias de COLSA suscriben acuerdo para incorporar medidas y tecnología de producción limpia, en los procesos asociados a la actividad portuaria, extraportuaria y afines para mejorar productividad, competitividad y reducir y minimizar posibles incidencias en el entorno.</a:t>
            </a:r>
          </a:p>
          <a:p>
            <a:pPr algn="just"/>
            <a:endParaRPr lang="es-CL" dirty="0"/>
          </a:p>
          <a:p>
            <a:pPr algn="just"/>
            <a:r>
              <a:rPr lang="es-CL" dirty="0"/>
              <a:t>Metas:</a:t>
            </a:r>
          </a:p>
          <a:p>
            <a:pPr marL="285750" indent="-285750" algn="just">
              <a:buFont typeface="Wingdings" panose="05000000000000000000" pitchFamily="2" charset="2"/>
              <a:buChar char="ü"/>
            </a:pPr>
            <a:r>
              <a:rPr lang="es-CL" dirty="0"/>
              <a:t>Indicadores de sustentabilidad</a:t>
            </a:r>
          </a:p>
          <a:p>
            <a:pPr marL="285750" indent="-285750" algn="just">
              <a:buFont typeface="Wingdings" panose="05000000000000000000" pitchFamily="2" charset="2"/>
              <a:buChar char="ü"/>
            </a:pPr>
            <a:r>
              <a:rPr lang="es-CL" dirty="0"/>
              <a:t>Mejores Técnicas Disponibles</a:t>
            </a:r>
          </a:p>
          <a:p>
            <a:pPr marL="285750" indent="-285750" algn="just">
              <a:buFont typeface="Wingdings" panose="05000000000000000000" pitchFamily="2" charset="2"/>
              <a:buChar char="ü"/>
            </a:pPr>
            <a:r>
              <a:rPr lang="es-CL" dirty="0"/>
              <a:t>Gestión de Residuos Sólidos</a:t>
            </a:r>
          </a:p>
          <a:p>
            <a:pPr marL="285750" indent="-285750" algn="just">
              <a:buFont typeface="Wingdings" panose="05000000000000000000" pitchFamily="2" charset="2"/>
              <a:buChar char="ü"/>
            </a:pPr>
            <a:r>
              <a:rPr lang="es-CL" dirty="0"/>
              <a:t>Emisiones graneles sólidos</a:t>
            </a:r>
          </a:p>
          <a:p>
            <a:pPr marL="285750" indent="-285750" algn="just">
              <a:buFont typeface="Wingdings" panose="05000000000000000000" pitchFamily="2" charset="2"/>
              <a:buChar char="ü"/>
            </a:pPr>
            <a:r>
              <a:rPr lang="es-CL" dirty="0"/>
              <a:t>Desempeño energético</a:t>
            </a:r>
          </a:p>
          <a:p>
            <a:pPr marL="285750" indent="-285750" algn="just">
              <a:buFont typeface="Wingdings" panose="05000000000000000000" pitchFamily="2" charset="2"/>
              <a:buChar char="ü"/>
            </a:pPr>
            <a:r>
              <a:rPr lang="es-CL" dirty="0"/>
              <a:t>Huella de carbono</a:t>
            </a:r>
          </a:p>
          <a:p>
            <a:pPr marL="285750" indent="-285750" algn="just">
              <a:buFont typeface="Wingdings" panose="05000000000000000000" pitchFamily="2" charset="2"/>
              <a:buChar char="ü"/>
            </a:pPr>
            <a:r>
              <a:rPr lang="es-CL" dirty="0"/>
              <a:t>Responsabilidad Social</a:t>
            </a:r>
          </a:p>
        </p:txBody>
      </p:sp>
      <p:sp>
        <p:nvSpPr>
          <p:cNvPr id="10" name="CuadroTexto 9">
            <a:extLst>
              <a:ext uri="{FF2B5EF4-FFF2-40B4-BE49-F238E27FC236}">
                <a16:creationId xmlns:a16="http://schemas.microsoft.com/office/drawing/2014/main" id="{B5BA4495-87CD-4985-AE4F-F821D6F67BE2}"/>
              </a:ext>
            </a:extLst>
          </p:cNvPr>
          <p:cNvSpPr txBox="1"/>
          <p:nvPr/>
        </p:nvSpPr>
        <p:spPr>
          <a:xfrm>
            <a:off x="4499992" y="1268760"/>
            <a:ext cx="4408295" cy="5355312"/>
          </a:xfrm>
          <a:prstGeom prst="rect">
            <a:avLst/>
          </a:prstGeom>
          <a:noFill/>
          <a:ln>
            <a:solidFill>
              <a:schemeClr val="tx1"/>
            </a:solidFill>
          </a:ln>
        </p:spPr>
        <p:txBody>
          <a:bodyPr wrap="square" rtlCol="0">
            <a:spAutoFit/>
          </a:bodyPr>
          <a:lstStyle/>
          <a:p>
            <a:pPr algn="ctr"/>
            <a:r>
              <a:rPr lang="es-CL" b="1" dirty="0"/>
              <a:t>PROGRAMA DESARROLLO PROVEEDORES TRANSPORTISTAS (PDP)</a:t>
            </a:r>
          </a:p>
          <a:p>
            <a:pPr algn="just"/>
            <a:endParaRPr lang="es-CL" dirty="0"/>
          </a:p>
          <a:p>
            <a:pPr algn="just"/>
            <a:r>
              <a:rPr lang="es-CL" dirty="0"/>
              <a:t>Mejoras en la gestión operativa, eficiencia y competitividad de las empresas de transporte en la cadena logística de porteo de contenedores vacíos del sistema portuario en Puerto San Antonio.</a:t>
            </a:r>
          </a:p>
          <a:p>
            <a:pPr algn="just"/>
            <a:endParaRPr lang="es-CL" dirty="0"/>
          </a:p>
          <a:p>
            <a:pPr algn="just"/>
            <a:r>
              <a:rPr lang="es-CL" dirty="0"/>
              <a:t>30 empresas de transporte:</a:t>
            </a:r>
          </a:p>
          <a:p>
            <a:pPr algn="just"/>
            <a:endParaRPr lang="es-CL" dirty="0"/>
          </a:p>
          <a:p>
            <a:pPr marL="285750" indent="-285750" algn="just">
              <a:buFont typeface="Wingdings" panose="05000000000000000000" pitchFamily="2" charset="2"/>
              <a:buChar char="ü"/>
            </a:pPr>
            <a:r>
              <a:rPr lang="es-CL" dirty="0"/>
              <a:t>Sistema de Trazabilidad Logística</a:t>
            </a:r>
          </a:p>
          <a:p>
            <a:pPr marL="285750" indent="-285750" algn="just">
              <a:buFont typeface="Wingdings" panose="05000000000000000000" pitchFamily="2" charset="2"/>
              <a:buChar char="ü"/>
            </a:pPr>
            <a:r>
              <a:rPr lang="es-CL" dirty="0"/>
              <a:t>Acuerdos operacionales</a:t>
            </a:r>
          </a:p>
          <a:p>
            <a:pPr marL="285750" indent="-285750" algn="just">
              <a:buFont typeface="Wingdings" panose="05000000000000000000" pitchFamily="2" charset="2"/>
              <a:buChar char="ü"/>
            </a:pPr>
            <a:r>
              <a:rPr lang="es-CL" dirty="0"/>
              <a:t>Estandarización de procesos de transporte</a:t>
            </a:r>
          </a:p>
          <a:p>
            <a:pPr marL="285750" indent="-285750" algn="just">
              <a:buFont typeface="Wingdings" panose="05000000000000000000" pitchFamily="2" charset="2"/>
              <a:buChar char="ü"/>
            </a:pPr>
            <a:r>
              <a:rPr lang="es-CL" dirty="0"/>
              <a:t>Capacitación</a:t>
            </a:r>
          </a:p>
          <a:p>
            <a:pPr marL="285750" indent="-285750" algn="just">
              <a:buFont typeface="Wingdings" panose="05000000000000000000" pitchFamily="2" charset="2"/>
              <a:buChar char="ü"/>
            </a:pPr>
            <a:r>
              <a:rPr lang="es-CL" dirty="0"/>
              <a:t>Sello de Calidad</a:t>
            </a:r>
          </a:p>
          <a:p>
            <a:pPr marL="285750" indent="-285750" algn="just">
              <a:buFont typeface="Wingdings" panose="05000000000000000000" pitchFamily="2" charset="2"/>
              <a:buChar char="ü"/>
            </a:pPr>
            <a:endParaRPr lang="es-CL" b="1" dirty="0"/>
          </a:p>
          <a:p>
            <a:pPr marL="342900" indent="-342900" algn="just">
              <a:buAutoNum type="alphaUcParenR"/>
            </a:pPr>
            <a:endParaRPr lang="es-CL" dirty="0"/>
          </a:p>
          <a:p>
            <a:pPr marL="342900" indent="-342900" algn="just">
              <a:buAutoNum type="alphaUcParenR"/>
            </a:pPr>
            <a:endParaRPr lang="es-CL" dirty="0"/>
          </a:p>
        </p:txBody>
      </p:sp>
      <p:sp>
        <p:nvSpPr>
          <p:cNvPr id="2" name="CuadroTexto 1">
            <a:extLst>
              <a:ext uri="{FF2B5EF4-FFF2-40B4-BE49-F238E27FC236}">
                <a16:creationId xmlns:a16="http://schemas.microsoft.com/office/drawing/2014/main" id="{32ACA973-CA66-4845-BCC0-862329255167}"/>
              </a:ext>
            </a:extLst>
          </p:cNvPr>
          <p:cNvSpPr txBox="1"/>
          <p:nvPr/>
        </p:nvSpPr>
        <p:spPr>
          <a:xfrm>
            <a:off x="972405" y="332656"/>
            <a:ext cx="6840760" cy="584775"/>
          </a:xfrm>
          <a:prstGeom prst="rect">
            <a:avLst/>
          </a:prstGeom>
          <a:noFill/>
        </p:spPr>
        <p:txBody>
          <a:bodyPr wrap="square" rtlCol="0">
            <a:spAutoFit/>
          </a:bodyPr>
          <a:lstStyle/>
          <a:p>
            <a:r>
              <a:rPr lang="es-CL" sz="3200" b="1" dirty="0">
                <a:solidFill>
                  <a:srgbClr val="0066FF"/>
                </a:solidFill>
                <a:latin typeface="+mj-lt"/>
                <a:ea typeface="+mj-ea"/>
                <a:cs typeface="+mj-cs"/>
              </a:rPr>
              <a:t>Proyectos estratégicos COLSA</a:t>
            </a:r>
            <a:endParaRPr lang="es-ES" sz="3200" b="1" dirty="0">
              <a:solidFill>
                <a:srgbClr val="0066FF"/>
              </a:solidFill>
              <a:latin typeface="+mj-lt"/>
              <a:ea typeface="+mj-ea"/>
              <a:cs typeface="+mj-cs"/>
            </a:endParaRPr>
          </a:p>
        </p:txBody>
      </p:sp>
    </p:spTree>
    <p:extLst>
      <p:ext uri="{BB962C8B-B14F-4D97-AF65-F5344CB8AC3E}">
        <p14:creationId xmlns:p14="http://schemas.microsoft.com/office/powerpoint/2010/main" val="4972864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A91D1F-D14A-4043-AF72-17458CFE7D45}"/>
              </a:ext>
            </a:extLst>
          </p:cNvPr>
          <p:cNvSpPr>
            <a:spLocks noGrp="1"/>
          </p:cNvSpPr>
          <p:nvPr>
            <p:ph type="title"/>
          </p:nvPr>
        </p:nvSpPr>
        <p:spPr>
          <a:xfrm>
            <a:off x="251520" y="692696"/>
            <a:ext cx="7467904" cy="649164"/>
          </a:xfrm>
        </p:spPr>
        <p:txBody>
          <a:bodyPr/>
          <a:lstStyle/>
          <a:p>
            <a:r>
              <a:rPr lang="es-ES" sz="3200" dirty="0"/>
              <a:t>Convenio IMSA EPSA</a:t>
            </a:r>
            <a:br>
              <a:rPr lang="es-ES" sz="3200" dirty="0"/>
            </a:br>
            <a:endParaRPr lang="es-ES" sz="3200" dirty="0"/>
          </a:p>
        </p:txBody>
      </p:sp>
      <p:sp>
        <p:nvSpPr>
          <p:cNvPr id="3" name="CuadroTexto 2">
            <a:extLst>
              <a:ext uri="{FF2B5EF4-FFF2-40B4-BE49-F238E27FC236}">
                <a16:creationId xmlns:a16="http://schemas.microsoft.com/office/drawing/2014/main" id="{87C73BBE-6AE7-4235-859C-971865C9232B}"/>
              </a:ext>
            </a:extLst>
          </p:cNvPr>
          <p:cNvSpPr txBox="1"/>
          <p:nvPr/>
        </p:nvSpPr>
        <p:spPr>
          <a:xfrm>
            <a:off x="611560" y="1772816"/>
            <a:ext cx="7704856" cy="5078313"/>
          </a:xfrm>
          <a:prstGeom prst="rect">
            <a:avLst/>
          </a:prstGeom>
          <a:noFill/>
        </p:spPr>
        <p:txBody>
          <a:bodyPr wrap="square" rtlCol="0">
            <a:spAutoFit/>
          </a:bodyPr>
          <a:lstStyle/>
          <a:p>
            <a:r>
              <a:rPr lang="es-CL" dirty="0"/>
              <a:t>Establece:</a:t>
            </a:r>
          </a:p>
          <a:p>
            <a:pPr marL="285750" indent="-285750">
              <a:buFont typeface="Arial" panose="020B0604020202020204" pitchFamily="34" charset="0"/>
              <a:buChar char="•"/>
            </a:pPr>
            <a:r>
              <a:rPr lang="es-CL" dirty="0"/>
              <a:t>Desarrollo urbanístico de EPSA en sector norte del recinto portuario</a:t>
            </a:r>
          </a:p>
          <a:p>
            <a:pPr marL="285750" indent="-285750">
              <a:buFont typeface="Arial" panose="020B0604020202020204" pitchFamily="34" charset="0"/>
              <a:buChar char="•"/>
            </a:pPr>
            <a:r>
              <a:rPr lang="es-CL" dirty="0"/>
              <a:t>Abre el BCN al uso público y considera 4 tramos</a:t>
            </a:r>
          </a:p>
          <a:p>
            <a:pPr marL="285750" indent="-285750">
              <a:buFont typeface="Arial" panose="020B0604020202020204" pitchFamily="34" charset="0"/>
              <a:buChar char="•"/>
            </a:pPr>
            <a:r>
              <a:rPr lang="es-CL" dirty="0"/>
              <a:t>Contempla un área natural y recreacional asociada la borde ribereño</a:t>
            </a:r>
          </a:p>
          <a:p>
            <a:pPr marL="285750" indent="-285750">
              <a:buFont typeface="Arial" panose="020B0604020202020204" pitchFamily="34" charset="0"/>
              <a:buChar char="•"/>
            </a:pPr>
            <a:r>
              <a:rPr lang="es-CL" dirty="0"/>
              <a:t>Se considera zonas especificas en Plan Regulador. Sector Sur ZE6; ZPE; AVP. Sector Norte ZDT; ZDTT y AVP.</a:t>
            </a:r>
          </a:p>
          <a:p>
            <a:pPr marL="285750" indent="-285750">
              <a:buFont typeface="Arial" panose="020B0604020202020204" pitchFamily="34" charset="0"/>
              <a:buChar char="•"/>
            </a:pPr>
            <a:r>
              <a:rPr lang="es-CL" dirty="0"/>
              <a:t>Sector sur considera:</a:t>
            </a:r>
          </a:p>
          <a:p>
            <a:pPr marL="742950" lvl="1" indent="-285750">
              <a:buFont typeface="Wingdings" panose="05000000000000000000" pitchFamily="2" charset="2"/>
              <a:buChar char="ü"/>
            </a:pPr>
            <a:r>
              <a:rPr lang="es-CL" dirty="0"/>
              <a:t>Habilitación Parque Natural y de la Biodiversidad</a:t>
            </a:r>
          </a:p>
          <a:p>
            <a:pPr marL="742950" lvl="1" indent="-285750">
              <a:buFont typeface="Wingdings" panose="05000000000000000000" pitchFamily="2" charset="2"/>
              <a:buChar char="ü"/>
            </a:pPr>
            <a:r>
              <a:rPr lang="es-CL" dirty="0"/>
              <a:t>Construcción nuevo acceso sobre estero El Sauce</a:t>
            </a:r>
          </a:p>
          <a:p>
            <a:pPr marL="742950" lvl="1" indent="-285750">
              <a:buFont typeface="Wingdings" panose="05000000000000000000" pitchFamily="2" charset="2"/>
              <a:buChar char="ü"/>
            </a:pPr>
            <a:r>
              <a:rPr lang="es-CL" dirty="0"/>
              <a:t>Habilitación buffer</a:t>
            </a:r>
          </a:p>
          <a:p>
            <a:pPr marL="285750" indent="-285750">
              <a:buFont typeface="Arial" panose="020B0604020202020204" pitchFamily="34" charset="0"/>
              <a:buChar char="•"/>
            </a:pPr>
            <a:r>
              <a:rPr lang="es-CL" dirty="0"/>
              <a:t>Sector norte considera:</a:t>
            </a:r>
          </a:p>
          <a:p>
            <a:pPr marL="742950" lvl="1" indent="-285750">
              <a:buFont typeface="Wingdings" panose="05000000000000000000" pitchFamily="2" charset="2"/>
              <a:buChar char="ü"/>
            </a:pPr>
            <a:r>
              <a:rPr lang="es-CL" dirty="0"/>
              <a:t>Planes desarrollo borde costero</a:t>
            </a:r>
          </a:p>
          <a:p>
            <a:pPr marL="742950" lvl="1" indent="-285750">
              <a:buFont typeface="Wingdings" panose="05000000000000000000" pitchFamily="2" charset="2"/>
              <a:buChar char="ü"/>
            </a:pPr>
            <a:r>
              <a:rPr lang="es-CL" dirty="0"/>
              <a:t>Construcción paseo borde mar sectores 3 y 4</a:t>
            </a:r>
          </a:p>
          <a:p>
            <a:pPr marL="742950" lvl="1" indent="-285750">
              <a:buFont typeface="Wingdings" panose="05000000000000000000" pitchFamily="2" charset="2"/>
              <a:buChar char="ü"/>
            </a:pPr>
            <a:r>
              <a:rPr lang="es-CL" dirty="0"/>
              <a:t>Prolongación paseo El Mar, caleta Pintor Pacheco Altamirano.</a:t>
            </a:r>
          </a:p>
          <a:p>
            <a:pPr marL="742950" lvl="1" indent="-285750">
              <a:buFont typeface="Wingdings" panose="05000000000000000000" pitchFamily="2" charset="2"/>
              <a:buChar char="ü"/>
            </a:pPr>
            <a:r>
              <a:rPr lang="es-CL" dirty="0"/>
              <a:t>Construcción paseo Panul, tramo 2</a:t>
            </a:r>
          </a:p>
          <a:p>
            <a:pPr marL="742950" lvl="1" indent="-285750">
              <a:buFont typeface="Wingdings" panose="05000000000000000000" pitchFamily="2" charset="2"/>
              <a:buChar char="ü"/>
            </a:pPr>
            <a:endParaRPr lang="es-CL" dirty="0"/>
          </a:p>
          <a:p>
            <a:endParaRPr lang="es-CL" dirty="0"/>
          </a:p>
          <a:p>
            <a:pPr marL="285750" indent="-285750">
              <a:buFont typeface="Arial" panose="020B0604020202020204" pitchFamily="34" charset="0"/>
              <a:buChar char="•"/>
            </a:pPr>
            <a:endParaRPr lang="es-ES" dirty="0"/>
          </a:p>
        </p:txBody>
      </p:sp>
    </p:spTree>
    <p:extLst>
      <p:ext uri="{BB962C8B-B14F-4D97-AF65-F5344CB8AC3E}">
        <p14:creationId xmlns:p14="http://schemas.microsoft.com/office/powerpoint/2010/main" val="34173584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BD9D60-F4ED-430E-B87D-1B2EF9833338}"/>
              </a:ext>
            </a:extLst>
          </p:cNvPr>
          <p:cNvSpPr>
            <a:spLocks noGrp="1"/>
          </p:cNvSpPr>
          <p:nvPr>
            <p:ph type="title"/>
          </p:nvPr>
        </p:nvSpPr>
        <p:spPr/>
        <p:txBody>
          <a:bodyPr/>
          <a:lstStyle/>
          <a:p>
            <a:r>
              <a:rPr lang="es-CL" dirty="0"/>
              <a:t>Hospital</a:t>
            </a:r>
            <a:endParaRPr lang="es-ES" dirty="0"/>
          </a:p>
        </p:txBody>
      </p:sp>
      <p:pic>
        <p:nvPicPr>
          <p:cNvPr id="5" name="Imagen 4" descr="Imagen que contiene cielo, exterior, carretera, ciudad&#10;&#10;Descripción generada con confianza muy alta">
            <a:extLst>
              <a:ext uri="{FF2B5EF4-FFF2-40B4-BE49-F238E27FC236}">
                <a16:creationId xmlns:a16="http://schemas.microsoft.com/office/drawing/2014/main" id="{DBCD63E3-3584-403D-9A6C-3B4ABCF017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739" t="24781" r="42337" b="46976"/>
          <a:stretch/>
        </p:blipFill>
        <p:spPr>
          <a:xfrm>
            <a:off x="1187624" y="1484784"/>
            <a:ext cx="6984776" cy="4784093"/>
          </a:xfrm>
          <a:prstGeom prst="rect">
            <a:avLst/>
          </a:prstGeom>
        </p:spPr>
      </p:pic>
    </p:spTree>
    <p:extLst>
      <p:ext uri="{BB962C8B-B14F-4D97-AF65-F5344CB8AC3E}">
        <p14:creationId xmlns:p14="http://schemas.microsoft.com/office/powerpoint/2010/main" val="41766967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1B6C05-EF49-4B2B-BD91-C4E403F8B43F}"/>
              </a:ext>
            </a:extLst>
          </p:cNvPr>
          <p:cNvSpPr>
            <a:spLocks noGrp="1"/>
          </p:cNvSpPr>
          <p:nvPr>
            <p:ph type="title"/>
          </p:nvPr>
        </p:nvSpPr>
        <p:spPr>
          <a:xfrm>
            <a:off x="683568" y="476672"/>
            <a:ext cx="7467904" cy="649164"/>
          </a:xfrm>
        </p:spPr>
        <p:txBody>
          <a:bodyPr/>
          <a:lstStyle/>
          <a:p>
            <a:r>
              <a:rPr lang="es-CL" sz="3200" dirty="0"/>
              <a:t>Hospital de Sistema de Mutualidad para Trabajadores Portuarios</a:t>
            </a:r>
            <a:br>
              <a:rPr lang="es-CL" dirty="0"/>
            </a:br>
            <a:endParaRPr lang="es-ES" dirty="0"/>
          </a:p>
        </p:txBody>
      </p:sp>
      <p:sp>
        <p:nvSpPr>
          <p:cNvPr id="10" name="CuadroTexto 9">
            <a:extLst>
              <a:ext uri="{FF2B5EF4-FFF2-40B4-BE49-F238E27FC236}">
                <a16:creationId xmlns:a16="http://schemas.microsoft.com/office/drawing/2014/main" id="{D6CE9DF3-9D4B-45AE-89FB-FDEC6359B8E9}"/>
              </a:ext>
            </a:extLst>
          </p:cNvPr>
          <p:cNvSpPr txBox="1"/>
          <p:nvPr/>
        </p:nvSpPr>
        <p:spPr>
          <a:xfrm>
            <a:off x="755576" y="4509120"/>
            <a:ext cx="2592288" cy="1384995"/>
          </a:xfrm>
          <a:prstGeom prst="rect">
            <a:avLst/>
          </a:prstGeom>
          <a:noFill/>
        </p:spPr>
        <p:txBody>
          <a:bodyPr wrap="square" rtlCol="0">
            <a:spAutoFit/>
          </a:bodyPr>
          <a:lstStyle/>
          <a:p>
            <a:pPr algn="just"/>
            <a:r>
              <a:rPr lang="es-CL" sz="2800" dirty="0"/>
              <a:t>La salud es primordial para los trabajadores</a:t>
            </a:r>
            <a:endParaRPr lang="es-ES" sz="2800" dirty="0"/>
          </a:p>
        </p:txBody>
      </p:sp>
      <p:pic>
        <p:nvPicPr>
          <p:cNvPr id="12" name="Imagen 11" descr="Imagen que contiene persona, grupo, interior, de pie&#10;&#10;Descripción generada con confianza muy alta">
            <a:extLst>
              <a:ext uri="{FF2B5EF4-FFF2-40B4-BE49-F238E27FC236}">
                <a16:creationId xmlns:a16="http://schemas.microsoft.com/office/drawing/2014/main" id="{96FD9872-5659-484C-BD07-093B2C2C84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8113" y="1252755"/>
            <a:ext cx="4021434" cy="2680302"/>
          </a:xfrm>
          <a:prstGeom prst="rect">
            <a:avLst/>
          </a:prstGeom>
        </p:spPr>
      </p:pic>
      <p:pic>
        <p:nvPicPr>
          <p:cNvPr id="14" name="Imagen 13" descr="Imagen que contiene persona, edificio, naranja, chaqueta&#10;&#10;Descripción generada con confianza muy alta">
            <a:extLst>
              <a:ext uri="{FF2B5EF4-FFF2-40B4-BE49-F238E27FC236}">
                <a16:creationId xmlns:a16="http://schemas.microsoft.com/office/drawing/2014/main" id="{000117CF-6CD6-46CC-A22A-D539FC0D2F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126" y="1230462"/>
            <a:ext cx="4021434" cy="2680302"/>
          </a:xfrm>
          <a:prstGeom prst="rect">
            <a:avLst/>
          </a:prstGeom>
        </p:spPr>
      </p:pic>
      <p:pic>
        <p:nvPicPr>
          <p:cNvPr id="6" name="Imagen 5">
            <a:extLst>
              <a:ext uri="{FF2B5EF4-FFF2-40B4-BE49-F238E27FC236}">
                <a16:creationId xmlns:a16="http://schemas.microsoft.com/office/drawing/2014/main" id="{16A00315-A302-4F84-8F8B-181D1FDE74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77"/>
          <a:stretch/>
        </p:blipFill>
        <p:spPr>
          <a:xfrm>
            <a:off x="5068245" y="4169361"/>
            <a:ext cx="3985780" cy="2498034"/>
          </a:xfrm>
          <a:prstGeom prst="rect">
            <a:avLst/>
          </a:prstGeom>
        </p:spPr>
      </p:pic>
    </p:spTree>
    <p:extLst>
      <p:ext uri="{BB962C8B-B14F-4D97-AF65-F5344CB8AC3E}">
        <p14:creationId xmlns:p14="http://schemas.microsoft.com/office/powerpoint/2010/main" val="37404404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B5E3CE-ECB4-4512-B32E-CE8A8CACE964}"/>
              </a:ext>
            </a:extLst>
          </p:cNvPr>
          <p:cNvSpPr>
            <a:spLocks noGrp="1"/>
          </p:cNvSpPr>
          <p:nvPr>
            <p:ph type="title"/>
          </p:nvPr>
        </p:nvSpPr>
        <p:spPr>
          <a:xfrm>
            <a:off x="107504" y="692696"/>
            <a:ext cx="7920880" cy="649164"/>
          </a:xfrm>
        </p:spPr>
        <p:txBody>
          <a:bodyPr/>
          <a:lstStyle/>
          <a:p>
            <a:r>
              <a:rPr lang="es-CL" sz="2800" dirty="0"/>
              <a:t>Modelamiento Transporte Urbano STU San Antonio</a:t>
            </a:r>
            <a:br>
              <a:rPr lang="es-CL" dirty="0"/>
            </a:br>
            <a:endParaRPr lang="es-ES" dirty="0"/>
          </a:p>
        </p:txBody>
      </p:sp>
      <p:grpSp>
        <p:nvGrpSpPr>
          <p:cNvPr id="7" name="Grupo 6">
            <a:extLst>
              <a:ext uri="{FF2B5EF4-FFF2-40B4-BE49-F238E27FC236}">
                <a16:creationId xmlns:a16="http://schemas.microsoft.com/office/drawing/2014/main" id="{2E39264B-84F7-4DAD-A642-E3E52E5F87C1}"/>
              </a:ext>
            </a:extLst>
          </p:cNvPr>
          <p:cNvGrpSpPr/>
          <p:nvPr/>
        </p:nvGrpSpPr>
        <p:grpSpPr>
          <a:xfrm>
            <a:off x="323528" y="1124744"/>
            <a:ext cx="2675756" cy="2912734"/>
            <a:chOff x="2421510" y="1628800"/>
            <a:chExt cx="4343400" cy="5360140"/>
          </a:xfrm>
        </p:grpSpPr>
        <p:pic>
          <p:nvPicPr>
            <p:cNvPr id="3" name="Imagen 2">
              <a:extLst>
                <a:ext uri="{FF2B5EF4-FFF2-40B4-BE49-F238E27FC236}">
                  <a16:creationId xmlns:a16="http://schemas.microsoft.com/office/drawing/2014/main" id="{27AA9440-C339-43AF-8BC8-386CFFB37E87}"/>
                </a:ext>
              </a:extLst>
            </p:cNvPr>
            <p:cNvPicPr>
              <a:picLocks noChangeAspect="1"/>
            </p:cNvPicPr>
            <p:nvPr/>
          </p:nvPicPr>
          <p:blipFill>
            <a:blip r:embed="rId2"/>
            <a:stretch>
              <a:fillRect/>
            </a:stretch>
          </p:blipFill>
          <p:spPr>
            <a:xfrm>
              <a:off x="2447925" y="1628800"/>
              <a:ext cx="4248150" cy="1057275"/>
            </a:xfrm>
            <a:prstGeom prst="rect">
              <a:avLst/>
            </a:prstGeom>
          </p:spPr>
        </p:pic>
        <p:pic>
          <p:nvPicPr>
            <p:cNvPr id="5" name="Imagen 4">
              <a:extLst>
                <a:ext uri="{FF2B5EF4-FFF2-40B4-BE49-F238E27FC236}">
                  <a16:creationId xmlns:a16="http://schemas.microsoft.com/office/drawing/2014/main" id="{DA6369E8-5B1E-49BE-BE89-2DAEC9FA5193}"/>
                </a:ext>
              </a:extLst>
            </p:cNvPr>
            <p:cNvPicPr>
              <a:picLocks noChangeAspect="1"/>
            </p:cNvPicPr>
            <p:nvPr/>
          </p:nvPicPr>
          <p:blipFill>
            <a:blip r:embed="rId3"/>
            <a:stretch>
              <a:fillRect/>
            </a:stretch>
          </p:blipFill>
          <p:spPr>
            <a:xfrm>
              <a:off x="2421510" y="2688260"/>
              <a:ext cx="4343400" cy="1095375"/>
            </a:xfrm>
            <a:prstGeom prst="rect">
              <a:avLst/>
            </a:prstGeom>
          </p:spPr>
        </p:pic>
        <p:pic>
          <p:nvPicPr>
            <p:cNvPr id="6" name="Imagen 5">
              <a:extLst>
                <a:ext uri="{FF2B5EF4-FFF2-40B4-BE49-F238E27FC236}">
                  <a16:creationId xmlns:a16="http://schemas.microsoft.com/office/drawing/2014/main" id="{39BF10AA-D520-4F7A-BFF5-82D86F3EB2B4}"/>
                </a:ext>
              </a:extLst>
            </p:cNvPr>
            <p:cNvPicPr>
              <a:picLocks noChangeAspect="1"/>
            </p:cNvPicPr>
            <p:nvPr/>
          </p:nvPicPr>
          <p:blipFill>
            <a:blip r:embed="rId4"/>
            <a:stretch>
              <a:fillRect/>
            </a:stretch>
          </p:blipFill>
          <p:spPr>
            <a:xfrm>
              <a:off x="2450304" y="3783635"/>
              <a:ext cx="4245771" cy="3205305"/>
            </a:xfrm>
            <a:prstGeom prst="rect">
              <a:avLst/>
            </a:prstGeom>
          </p:spPr>
        </p:pic>
      </p:grpSp>
      <p:sp>
        <p:nvSpPr>
          <p:cNvPr id="4" name="CuadroTexto 3">
            <a:extLst>
              <a:ext uri="{FF2B5EF4-FFF2-40B4-BE49-F238E27FC236}">
                <a16:creationId xmlns:a16="http://schemas.microsoft.com/office/drawing/2014/main" id="{77666083-F27B-45FB-856C-07B4CDC6E0E7}"/>
              </a:ext>
            </a:extLst>
          </p:cNvPr>
          <p:cNvSpPr txBox="1"/>
          <p:nvPr/>
        </p:nvSpPr>
        <p:spPr>
          <a:xfrm>
            <a:off x="3027995" y="1452155"/>
            <a:ext cx="5688632" cy="2308324"/>
          </a:xfrm>
          <a:prstGeom prst="rect">
            <a:avLst/>
          </a:prstGeom>
          <a:noFill/>
          <a:ln>
            <a:solidFill>
              <a:schemeClr val="accent1"/>
            </a:solidFill>
          </a:ln>
        </p:spPr>
        <p:txBody>
          <a:bodyPr wrap="square" rtlCol="0">
            <a:spAutoFit/>
          </a:bodyPr>
          <a:lstStyle/>
          <a:p>
            <a:pPr algn="just"/>
            <a:r>
              <a:rPr lang="es-ES" b="1" dirty="0"/>
              <a:t>ACTUALIZACIÓN DIAGNÓSTICO DEL STU DE SAN ANTONIO</a:t>
            </a:r>
          </a:p>
          <a:p>
            <a:r>
              <a:rPr lang="es-ES" b="1" dirty="0"/>
              <a:t>Objetivos Generales del Estudio</a:t>
            </a:r>
          </a:p>
          <a:p>
            <a:pPr algn="just"/>
            <a:r>
              <a:rPr lang="es-ES" dirty="0"/>
              <a:t>Desarrollar una Encuesta de Movilidad en la ciudad de San Antonio y un conjunto de mediciones complementarias de manera de disponer de información actualizada de la demanda de transporte urbano; formular escenarios de uso de suelos; y calibrar el modelo estratégico de transporte de la ciudad.</a:t>
            </a:r>
          </a:p>
        </p:txBody>
      </p:sp>
      <p:pic>
        <p:nvPicPr>
          <p:cNvPr id="11" name="Imagen 10">
            <a:extLst>
              <a:ext uri="{FF2B5EF4-FFF2-40B4-BE49-F238E27FC236}">
                <a16:creationId xmlns:a16="http://schemas.microsoft.com/office/drawing/2014/main" id="{3F7330A4-4EA3-44C6-9A63-34A8702A01CF}"/>
              </a:ext>
            </a:extLst>
          </p:cNvPr>
          <p:cNvPicPr>
            <a:picLocks noChangeAspect="1"/>
          </p:cNvPicPr>
          <p:nvPr/>
        </p:nvPicPr>
        <p:blipFill>
          <a:blip r:embed="rId5"/>
          <a:stretch>
            <a:fillRect/>
          </a:stretch>
        </p:blipFill>
        <p:spPr>
          <a:xfrm>
            <a:off x="4703571" y="4079904"/>
            <a:ext cx="1876425" cy="638175"/>
          </a:xfrm>
          <a:prstGeom prst="rect">
            <a:avLst/>
          </a:prstGeom>
        </p:spPr>
      </p:pic>
      <p:pic>
        <p:nvPicPr>
          <p:cNvPr id="13" name="Imagen 12">
            <a:extLst>
              <a:ext uri="{FF2B5EF4-FFF2-40B4-BE49-F238E27FC236}">
                <a16:creationId xmlns:a16="http://schemas.microsoft.com/office/drawing/2014/main" id="{0931D0ED-E606-459C-91BB-F3C3A92493F4}"/>
              </a:ext>
            </a:extLst>
          </p:cNvPr>
          <p:cNvPicPr>
            <a:picLocks noChangeAspect="1"/>
          </p:cNvPicPr>
          <p:nvPr/>
        </p:nvPicPr>
        <p:blipFill>
          <a:blip r:embed="rId6"/>
          <a:stretch>
            <a:fillRect/>
          </a:stretch>
        </p:blipFill>
        <p:spPr>
          <a:xfrm>
            <a:off x="2339752" y="4155445"/>
            <a:ext cx="2071959" cy="2702555"/>
          </a:xfrm>
          <a:prstGeom prst="rect">
            <a:avLst/>
          </a:prstGeom>
        </p:spPr>
      </p:pic>
      <p:pic>
        <p:nvPicPr>
          <p:cNvPr id="14" name="Imagen 13">
            <a:extLst>
              <a:ext uri="{FF2B5EF4-FFF2-40B4-BE49-F238E27FC236}">
                <a16:creationId xmlns:a16="http://schemas.microsoft.com/office/drawing/2014/main" id="{26CEA665-3C57-4C22-8C00-DFA5773019E6}"/>
              </a:ext>
            </a:extLst>
          </p:cNvPr>
          <p:cNvPicPr>
            <a:picLocks noChangeAspect="1"/>
          </p:cNvPicPr>
          <p:nvPr/>
        </p:nvPicPr>
        <p:blipFill>
          <a:blip r:embed="rId7"/>
          <a:stretch>
            <a:fillRect/>
          </a:stretch>
        </p:blipFill>
        <p:spPr>
          <a:xfrm>
            <a:off x="427373" y="4155445"/>
            <a:ext cx="1776208" cy="637118"/>
          </a:xfrm>
          <a:prstGeom prst="rect">
            <a:avLst/>
          </a:prstGeom>
        </p:spPr>
      </p:pic>
      <p:pic>
        <p:nvPicPr>
          <p:cNvPr id="8" name="Imagen 7">
            <a:extLst>
              <a:ext uri="{FF2B5EF4-FFF2-40B4-BE49-F238E27FC236}">
                <a16:creationId xmlns:a16="http://schemas.microsoft.com/office/drawing/2014/main" id="{E06C1995-9B78-48B6-A924-947859A586B4}"/>
              </a:ext>
            </a:extLst>
          </p:cNvPr>
          <p:cNvPicPr>
            <a:picLocks noChangeAspect="1"/>
          </p:cNvPicPr>
          <p:nvPr/>
        </p:nvPicPr>
        <p:blipFill>
          <a:blip r:embed="rId8"/>
          <a:stretch>
            <a:fillRect/>
          </a:stretch>
        </p:blipFill>
        <p:spPr>
          <a:xfrm>
            <a:off x="301212" y="5074518"/>
            <a:ext cx="2038540" cy="1009650"/>
          </a:xfrm>
          <a:prstGeom prst="rect">
            <a:avLst/>
          </a:prstGeom>
        </p:spPr>
      </p:pic>
      <p:pic>
        <p:nvPicPr>
          <p:cNvPr id="9" name="Imagen 8">
            <a:extLst>
              <a:ext uri="{FF2B5EF4-FFF2-40B4-BE49-F238E27FC236}">
                <a16:creationId xmlns:a16="http://schemas.microsoft.com/office/drawing/2014/main" id="{D40CAFE5-E157-44EF-93DD-AEE4F2E3A4D3}"/>
              </a:ext>
            </a:extLst>
          </p:cNvPr>
          <p:cNvPicPr>
            <a:picLocks noChangeAspect="1"/>
          </p:cNvPicPr>
          <p:nvPr/>
        </p:nvPicPr>
        <p:blipFill>
          <a:blip r:embed="rId9"/>
          <a:stretch>
            <a:fillRect/>
          </a:stretch>
        </p:blipFill>
        <p:spPr>
          <a:xfrm>
            <a:off x="5076056" y="5074518"/>
            <a:ext cx="1266825" cy="1571625"/>
          </a:xfrm>
          <a:prstGeom prst="rect">
            <a:avLst/>
          </a:prstGeom>
          <a:ln>
            <a:solidFill>
              <a:schemeClr val="tx2">
                <a:lumMod val="60000"/>
                <a:lumOff val="40000"/>
              </a:schemeClr>
            </a:solidFill>
          </a:ln>
        </p:spPr>
      </p:pic>
      <p:pic>
        <p:nvPicPr>
          <p:cNvPr id="12" name="Imagen 11">
            <a:extLst>
              <a:ext uri="{FF2B5EF4-FFF2-40B4-BE49-F238E27FC236}">
                <a16:creationId xmlns:a16="http://schemas.microsoft.com/office/drawing/2014/main" id="{2B6A9301-13F0-42FE-94AA-0DC319A8DFF0}"/>
              </a:ext>
            </a:extLst>
          </p:cNvPr>
          <p:cNvPicPr>
            <a:picLocks noChangeAspect="1"/>
          </p:cNvPicPr>
          <p:nvPr/>
        </p:nvPicPr>
        <p:blipFill>
          <a:blip r:embed="rId10"/>
          <a:stretch>
            <a:fillRect/>
          </a:stretch>
        </p:blipFill>
        <p:spPr>
          <a:xfrm>
            <a:off x="6838030" y="3817193"/>
            <a:ext cx="2133600" cy="2924175"/>
          </a:xfrm>
          <a:prstGeom prst="rect">
            <a:avLst/>
          </a:prstGeom>
          <a:ln>
            <a:solidFill>
              <a:schemeClr val="tx2">
                <a:lumMod val="60000"/>
                <a:lumOff val="40000"/>
              </a:schemeClr>
            </a:solidFill>
          </a:ln>
        </p:spPr>
      </p:pic>
    </p:spTree>
    <p:extLst>
      <p:ext uri="{BB962C8B-B14F-4D97-AF65-F5344CB8AC3E}">
        <p14:creationId xmlns:p14="http://schemas.microsoft.com/office/powerpoint/2010/main" val="12548574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7CBF58-3AC6-402E-8BCD-0CB813B58AC4}"/>
              </a:ext>
            </a:extLst>
          </p:cNvPr>
          <p:cNvSpPr>
            <a:spLocks noGrp="1"/>
          </p:cNvSpPr>
          <p:nvPr>
            <p:ph type="title"/>
          </p:nvPr>
        </p:nvSpPr>
        <p:spPr>
          <a:xfrm>
            <a:off x="323528" y="548680"/>
            <a:ext cx="7467904" cy="649164"/>
          </a:xfrm>
        </p:spPr>
        <p:txBody>
          <a:bodyPr/>
          <a:lstStyle/>
          <a:p>
            <a:r>
              <a:rPr lang="es-CL" sz="2400" dirty="0"/>
              <a:t>Lugares de estacionamiento cercanos al puerto y transporte público de acercamiento</a:t>
            </a:r>
            <a:br>
              <a:rPr lang="es-CL" dirty="0"/>
            </a:br>
            <a:endParaRPr lang="es-ES" dirty="0"/>
          </a:p>
        </p:txBody>
      </p:sp>
      <p:pic>
        <p:nvPicPr>
          <p:cNvPr id="4" name="Imagen 3">
            <a:extLst>
              <a:ext uri="{FF2B5EF4-FFF2-40B4-BE49-F238E27FC236}">
                <a16:creationId xmlns:a16="http://schemas.microsoft.com/office/drawing/2014/main" id="{24825866-ED90-4B28-87E1-E15FD3AD312F}"/>
              </a:ext>
            </a:extLst>
          </p:cNvPr>
          <p:cNvPicPr>
            <a:picLocks noChangeAspect="1"/>
          </p:cNvPicPr>
          <p:nvPr/>
        </p:nvPicPr>
        <p:blipFill>
          <a:blip r:embed="rId2"/>
          <a:stretch>
            <a:fillRect/>
          </a:stretch>
        </p:blipFill>
        <p:spPr>
          <a:xfrm>
            <a:off x="1117218" y="1124744"/>
            <a:ext cx="6983173" cy="5266903"/>
          </a:xfrm>
          <a:prstGeom prst="rect">
            <a:avLst/>
          </a:prstGeom>
        </p:spPr>
      </p:pic>
    </p:spTree>
    <p:extLst>
      <p:ext uri="{BB962C8B-B14F-4D97-AF65-F5344CB8AC3E}">
        <p14:creationId xmlns:p14="http://schemas.microsoft.com/office/powerpoint/2010/main" val="21210443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50F7DF-F740-4B82-A2DB-835A65D6E258}"/>
              </a:ext>
            </a:extLst>
          </p:cNvPr>
          <p:cNvSpPr>
            <a:spLocks noGrp="1"/>
          </p:cNvSpPr>
          <p:nvPr>
            <p:ph type="title"/>
          </p:nvPr>
        </p:nvSpPr>
        <p:spPr>
          <a:xfrm>
            <a:off x="539552" y="620688"/>
            <a:ext cx="7467904" cy="649164"/>
          </a:xfrm>
        </p:spPr>
        <p:txBody>
          <a:bodyPr/>
          <a:lstStyle/>
          <a:p>
            <a:r>
              <a:rPr lang="es-CL" sz="2800" dirty="0"/>
              <a:t>Programa Desarrollo Proveedores: Transportistas</a:t>
            </a:r>
            <a:br>
              <a:rPr lang="es-CL" dirty="0"/>
            </a:br>
            <a:endParaRPr lang="es-ES" dirty="0"/>
          </a:p>
        </p:txBody>
      </p:sp>
      <p:pic>
        <p:nvPicPr>
          <p:cNvPr id="3" name="Imagen 2">
            <a:extLst>
              <a:ext uri="{FF2B5EF4-FFF2-40B4-BE49-F238E27FC236}">
                <a16:creationId xmlns:a16="http://schemas.microsoft.com/office/drawing/2014/main" id="{397F93A7-7133-492A-BE45-527ECCE9C5AA}"/>
              </a:ext>
            </a:extLst>
          </p:cNvPr>
          <p:cNvPicPr>
            <a:picLocks noChangeAspect="1"/>
          </p:cNvPicPr>
          <p:nvPr/>
        </p:nvPicPr>
        <p:blipFill>
          <a:blip r:embed="rId2"/>
          <a:stretch>
            <a:fillRect/>
          </a:stretch>
        </p:blipFill>
        <p:spPr>
          <a:xfrm>
            <a:off x="2576512" y="3573016"/>
            <a:ext cx="3990975" cy="3028950"/>
          </a:xfrm>
          <a:prstGeom prst="rect">
            <a:avLst/>
          </a:prstGeom>
        </p:spPr>
      </p:pic>
      <p:pic>
        <p:nvPicPr>
          <p:cNvPr id="4" name="Imagen 3">
            <a:extLst>
              <a:ext uri="{FF2B5EF4-FFF2-40B4-BE49-F238E27FC236}">
                <a16:creationId xmlns:a16="http://schemas.microsoft.com/office/drawing/2014/main" id="{80CAE088-2929-422A-ABCC-BF5692C316FD}"/>
              </a:ext>
            </a:extLst>
          </p:cNvPr>
          <p:cNvPicPr>
            <a:picLocks noChangeAspect="1"/>
          </p:cNvPicPr>
          <p:nvPr/>
        </p:nvPicPr>
        <p:blipFill>
          <a:blip r:embed="rId3"/>
          <a:stretch>
            <a:fillRect/>
          </a:stretch>
        </p:blipFill>
        <p:spPr>
          <a:xfrm>
            <a:off x="2557462" y="1590675"/>
            <a:ext cx="4010025" cy="1838325"/>
          </a:xfrm>
          <a:prstGeom prst="rect">
            <a:avLst/>
          </a:prstGeom>
        </p:spPr>
      </p:pic>
    </p:spTree>
    <p:extLst>
      <p:ext uri="{BB962C8B-B14F-4D97-AF65-F5344CB8AC3E}">
        <p14:creationId xmlns:p14="http://schemas.microsoft.com/office/powerpoint/2010/main" val="23809741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3534C67B-8659-496D-ABB3-B919ED8D76EC}"/>
              </a:ext>
            </a:extLst>
          </p:cNvPr>
          <p:cNvPicPr>
            <a:picLocks noChangeAspect="1"/>
          </p:cNvPicPr>
          <p:nvPr/>
        </p:nvPicPr>
        <p:blipFill>
          <a:blip r:embed="rId2"/>
          <a:stretch>
            <a:fillRect/>
          </a:stretch>
        </p:blipFill>
        <p:spPr>
          <a:xfrm>
            <a:off x="179512" y="1098341"/>
            <a:ext cx="8757637" cy="4952137"/>
          </a:xfrm>
          <a:prstGeom prst="rect">
            <a:avLst/>
          </a:prstGeom>
        </p:spPr>
      </p:pic>
      <p:sp>
        <p:nvSpPr>
          <p:cNvPr id="2" name="Título 1">
            <a:extLst>
              <a:ext uri="{FF2B5EF4-FFF2-40B4-BE49-F238E27FC236}">
                <a16:creationId xmlns:a16="http://schemas.microsoft.com/office/drawing/2014/main" id="{D950F7DF-F740-4B82-A2DB-835A65D6E258}"/>
              </a:ext>
            </a:extLst>
          </p:cNvPr>
          <p:cNvSpPr>
            <a:spLocks noGrp="1"/>
          </p:cNvSpPr>
          <p:nvPr>
            <p:ph type="title"/>
          </p:nvPr>
        </p:nvSpPr>
        <p:spPr>
          <a:xfrm>
            <a:off x="539552" y="620688"/>
            <a:ext cx="7467904" cy="649164"/>
          </a:xfrm>
        </p:spPr>
        <p:txBody>
          <a:bodyPr/>
          <a:lstStyle/>
          <a:p>
            <a:r>
              <a:rPr lang="es-CL" sz="2800" dirty="0"/>
              <a:t>Puerto Exterior San Antonio</a:t>
            </a:r>
            <a:br>
              <a:rPr lang="es-CL" dirty="0"/>
            </a:br>
            <a:endParaRPr lang="es-ES" dirty="0"/>
          </a:p>
        </p:txBody>
      </p:sp>
      <p:sp>
        <p:nvSpPr>
          <p:cNvPr id="5" name="Marcador de número de diapositiva 5">
            <a:extLst>
              <a:ext uri="{FF2B5EF4-FFF2-40B4-BE49-F238E27FC236}">
                <a16:creationId xmlns:a16="http://schemas.microsoft.com/office/drawing/2014/main" id="{1FCC8BC5-E59D-413A-86A4-BEEF53D22BF6}"/>
              </a:ext>
            </a:extLst>
          </p:cNvPr>
          <p:cNvSpPr txBox="1">
            <a:spLocks/>
          </p:cNvSpPr>
          <p:nvPr/>
        </p:nvSpPr>
        <p:spPr>
          <a:xfrm>
            <a:off x="6963036" y="5594909"/>
            <a:ext cx="2080540" cy="308868"/>
          </a:xfrm>
          <a:prstGeom prst="rect">
            <a:avLst/>
          </a:prstGeom>
        </p:spPr>
        <p:txBody>
          <a:bodyPr vert="horz" lIns="71312" tIns="35655" rIns="71312" bIns="35655" rtlCol="0" anchor="ctr"/>
          <a:lstStyle>
            <a:defPPr>
              <a:defRPr lang="es-CL"/>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defRPr/>
            </a:pPr>
            <a:fld id="{2F8AECD5-AE4A-421D-A385-FC2AF91320ED}" type="slidenum">
              <a:rPr lang="es-CL" kern="0" smtClean="0">
                <a:solidFill>
                  <a:prstClr val="black"/>
                </a:solidFill>
              </a:rPr>
              <a:pPr defTabSz="914378">
                <a:defRPr/>
              </a:pPr>
              <a:t>77</a:t>
            </a:fld>
            <a:endParaRPr lang="es-CL" kern="0" dirty="0">
              <a:solidFill>
                <a:prstClr val="black"/>
              </a:solidFill>
            </a:endParaRPr>
          </a:p>
        </p:txBody>
      </p:sp>
      <p:sp>
        <p:nvSpPr>
          <p:cNvPr id="6" name="CuadroTexto 5">
            <a:extLst>
              <a:ext uri="{FF2B5EF4-FFF2-40B4-BE49-F238E27FC236}">
                <a16:creationId xmlns:a16="http://schemas.microsoft.com/office/drawing/2014/main" id="{D493BA10-ACAD-4D6F-90CE-4300AC38BB50}"/>
              </a:ext>
            </a:extLst>
          </p:cNvPr>
          <p:cNvSpPr txBox="1"/>
          <p:nvPr/>
        </p:nvSpPr>
        <p:spPr>
          <a:xfrm>
            <a:off x="41066" y="4203256"/>
            <a:ext cx="2346720" cy="630928"/>
          </a:xfrm>
          <a:prstGeom prst="rect">
            <a:avLst/>
          </a:prstGeom>
          <a:noFill/>
        </p:spPr>
        <p:txBody>
          <a:bodyPr wrap="square" lIns="91426" tIns="45713" rIns="91426" bIns="45713" rtlCol="0">
            <a:spAutoFit/>
          </a:bodyPr>
          <a:lstStyle/>
          <a:p>
            <a:pPr algn="ctr" defTabSz="914378"/>
            <a:r>
              <a:rPr lang="es-ES_tradnl" sz="3500" b="1" kern="0" dirty="0">
                <a:solidFill>
                  <a:srgbClr val="29B5E3"/>
                </a:solidFill>
                <a:latin typeface="Arial"/>
                <a:cs typeface="Arial"/>
              </a:rPr>
              <a:t>6.000.000</a:t>
            </a:r>
            <a:endParaRPr lang="es-ES" sz="3500" b="1" kern="0" dirty="0">
              <a:solidFill>
                <a:srgbClr val="29B5E3"/>
              </a:solidFill>
              <a:latin typeface="Arial"/>
              <a:cs typeface="Arial"/>
            </a:endParaRPr>
          </a:p>
        </p:txBody>
      </p:sp>
      <p:sp>
        <p:nvSpPr>
          <p:cNvPr id="7" name="CuadroTexto 6">
            <a:extLst>
              <a:ext uri="{FF2B5EF4-FFF2-40B4-BE49-F238E27FC236}">
                <a16:creationId xmlns:a16="http://schemas.microsoft.com/office/drawing/2014/main" id="{EAA042D5-E725-42F5-9F88-99E975E21409}"/>
              </a:ext>
            </a:extLst>
          </p:cNvPr>
          <p:cNvSpPr txBox="1"/>
          <p:nvPr/>
        </p:nvSpPr>
        <p:spPr>
          <a:xfrm>
            <a:off x="54835" y="4093509"/>
            <a:ext cx="1692918" cy="261596"/>
          </a:xfrm>
          <a:prstGeom prst="rect">
            <a:avLst/>
          </a:prstGeom>
          <a:noFill/>
        </p:spPr>
        <p:txBody>
          <a:bodyPr wrap="square" lIns="91426" tIns="45713" rIns="91426" bIns="45713" rtlCol="0">
            <a:spAutoFit/>
          </a:bodyPr>
          <a:lstStyle/>
          <a:p>
            <a:pPr algn="ctr" defTabSz="914378"/>
            <a:r>
              <a:rPr lang="es-ES_tradnl" sz="1100" b="1" kern="0" dirty="0">
                <a:solidFill>
                  <a:schemeClr val="bg1"/>
                </a:solidFill>
                <a:latin typeface="Arial"/>
                <a:cs typeface="Arial"/>
              </a:rPr>
              <a:t>Capacidad total de:</a:t>
            </a:r>
            <a:endParaRPr lang="es-ES_tradnl" sz="1100" kern="0" dirty="0">
              <a:solidFill>
                <a:schemeClr val="bg1"/>
              </a:solidFill>
              <a:latin typeface="Arial"/>
              <a:cs typeface="Arial"/>
            </a:endParaRPr>
          </a:p>
        </p:txBody>
      </p:sp>
      <p:sp>
        <p:nvSpPr>
          <p:cNvPr id="8" name="CuadroTexto 7">
            <a:extLst>
              <a:ext uri="{FF2B5EF4-FFF2-40B4-BE49-F238E27FC236}">
                <a16:creationId xmlns:a16="http://schemas.microsoft.com/office/drawing/2014/main" id="{307CA957-3AA7-46A3-86C7-46FE7D5DBB10}"/>
              </a:ext>
            </a:extLst>
          </p:cNvPr>
          <p:cNvSpPr txBox="1"/>
          <p:nvPr/>
        </p:nvSpPr>
        <p:spPr>
          <a:xfrm>
            <a:off x="917891" y="4738573"/>
            <a:ext cx="1458776" cy="276985"/>
          </a:xfrm>
          <a:prstGeom prst="rect">
            <a:avLst/>
          </a:prstGeom>
          <a:noFill/>
        </p:spPr>
        <p:txBody>
          <a:bodyPr wrap="square" lIns="91426" tIns="45713" rIns="91426" bIns="45713" rtlCol="0">
            <a:spAutoFit/>
          </a:bodyPr>
          <a:lstStyle/>
          <a:p>
            <a:pPr algn="ctr" defTabSz="914378"/>
            <a:r>
              <a:rPr lang="es-ES_tradnl" sz="1200" kern="0" dirty="0">
                <a:solidFill>
                  <a:schemeClr val="bg1"/>
                </a:solidFill>
                <a:latin typeface="Arial"/>
                <a:cs typeface="Arial"/>
              </a:rPr>
              <a:t>de TEU anuales</a:t>
            </a:r>
          </a:p>
        </p:txBody>
      </p:sp>
      <p:sp>
        <p:nvSpPr>
          <p:cNvPr id="9" name="CuadroTexto 8">
            <a:extLst>
              <a:ext uri="{FF2B5EF4-FFF2-40B4-BE49-F238E27FC236}">
                <a16:creationId xmlns:a16="http://schemas.microsoft.com/office/drawing/2014/main" id="{AE8D7DF8-67A4-4DCA-87F4-F88A41A23E95}"/>
              </a:ext>
            </a:extLst>
          </p:cNvPr>
          <p:cNvSpPr txBox="1"/>
          <p:nvPr/>
        </p:nvSpPr>
        <p:spPr>
          <a:xfrm>
            <a:off x="5261359" y="4752036"/>
            <a:ext cx="652610" cy="861760"/>
          </a:xfrm>
          <a:prstGeom prst="rect">
            <a:avLst/>
          </a:prstGeom>
          <a:noFill/>
        </p:spPr>
        <p:txBody>
          <a:bodyPr wrap="square" lIns="91426" tIns="45713" rIns="91426" bIns="45713" rtlCol="0">
            <a:spAutoFit/>
          </a:bodyPr>
          <a:lstStyle/>
          <a:p>
            <a:pPr algn="ctr" defTabSz="914378"/>
            <a:r>
              <a:rPr lang="es-ES_tradnl" sz="5000" b="1" kern="0" dirty="0">
                <a:solidFill>
                  <a:srgbClr val="29B5E3"/>
                </a:solidFill>
                <a:latin typeface="Arial"/>
                <a:cs typeface="Arial"/>
              </a:rPr>
              <a:t>2</a:t>
            </a:r>
            <a:endParaRPr lang="es-ES" sz="5000" b="1" kern="0" dirty="0">
              <a:solidFill>
                <a:srgbClr val="29B5E3"/>
              </a:solidFill>
              <a:latin typeface="Arial"/>
              <a:cs typeface="Arial"/>
            </a:endParaRPr>
          </a:p>
        </p:txBody>
      </p:sp>
      <p:sp>
        <p:nvSpPr>
          <p:cNvPr id="10" name="CuadroTexto 9">
            <a:extLst>
              <a:ext uri="{FF2B5EF4-FFF2-40B4-BE49-F238E27FC236}">
                <a16:creationId xmlns:a16="http://schemas.microsoft.com/office/drawing/2014/main" id="{ACA5F555-EE99-41C9-BD78-DC9EA5B5078C}"/>
              </a:ext>
            </a:extLst>
          </p:cNvPr>
          <p:cNvSpPr txBox="1"/>
          <p:nvPr/>
        </p:nvSpPr>
        <p:spPr>
          <a:xfrm>
            <a:off x="5755782" y="5072048"/>
            <a:ext cx="888466" cy="438567"/>
          </a:xfrm>
          <a:prstGeom prst="rect">
            <a:avLst/>
          </a:prstGeom>
          <a:noFill/>
        </p:spPr>
        <p:txBody>
          <a:bodyPr wrap="square" lIns="91426" tIns="45713" rIns="91426" bIns="45713" rtlCol="0">
            <a:spAutoFit/>
          </a:bodyPr>
          <a:lstStyle/>
          <a:p>
            <a:pPr defTabSz="914378"/>
            <a:r>
              <a:rPr lang="es-ES_tradnl" sz="1125" kern="0" dirty="0">
                <a:solidFill>
                  <a:schemeClr val="bg1"/>
                </a:solidFill>
                <a:latin typeface="Arial"/>
                <a:cs typeface="Arial"/>
              </a:rPr>
              <a:t>Frentes de </a:t>
            </a:r>
            <a:br>
              <a:rPr lang="es-ES_tradnl" sz="1125" kern="0" dirty="0">
                <a:solidFill>
                  <a:schemeClr val="bg1"/>
                </a:solidFill>
                <a:latin typeface="Arial"/>
                <a:cs typeface="Arial"/>
              </a:rPr>
            </a:br>
            <a:r>
              <a:rPr lang="es-ES_tradnl" sz="1125" kern="0" dirty="0">
                <a:solidFill>
                  <a:schemeClr val="bg1"/>
                </a:solidFill>
                <a:latin typeface="Arial"/>
                <a:cs typeface="Arial"/>
              </a:rPr>
              <a:t>atraque de</a:t>
            </a:r>
          </a:p>
        </p:txBody>
      </p:sp>
      <p:sp>
        <p:nvSpPr>
          <p:cNvPr id="11" name="CuadroTexto 10">
            <a:extLst>
              <a:ext uri="{FF2B5EF4-FFF2-40B4-BE49-F238E27FC236}">
                <a16:creationId xmlns:a16="http://schemas.microsoft.com/office/drawing/2014/main" id="{9E300839-C1A8-43F8-9713-1A0F67D84201}"/>
              </a:ext>
            </a:extLst>
          </p:cNvPr>
          <p:cNvSpPr txBox="1"/>
          <p:nvPr/>
        </p:nvSpPr>
        <p:spPr>
          <a:xfrm>
            <a:off x="4997816" y="5396258"/>
            <a:ext cx="2031702" cy="630928"/>
          </a:xfrm>
          <a:prstGeom prst="rect">
            <a:avLst/>
          </a:prstGeom>
          <a:noFill/>
        </p:spPr>
        <p:txBody>
          <a:bodyPr wrap="square" lIns="91426" tIns="45713" rIns="91426" bIns="45713" rtlCol="0">
            <a:spAutoFit/>
          </a:bodyPr>
          <a:lstStyle/>
          <a:p>
            <a:pPr algn="ctr" defTabSz="914378"/>
            <a:r>
              <a:rPr lang="es-ES_tradnl" sz="3500" b="1" kern="0" dirty="0">
                <a:solidFill>
                  <a:srgbClr val="29B5E3"/>
                </a:solidFill>
                <a:latin typeface="Arial"/>
                <a:cs typeface="Arial"/>
              </a:rPr>
              <a:t>1.730</a:t>
            </a:r>
            <a:endParaRPr lang="es-ES" sz="3500" b="1" kern="0" dirty="0">
              <a:solidFill>
                <a:srgbClr val="29B5E3"/>
              </a:solidFill>
              <a:latin typeface="Arial"/>
              <a:cs typeface="Arial"/>
            </a:endParaRPr>
          </a:p>
        </p:txBody>
      </p:sp>
      <p:sp>
        <p:nvSpPr>
          <p:cNvPr id="12" name="CuadroTexto 11">
            <a:extLst>
              <a:ext uri="{FF2B5EF4-FFF2-40B4-BE49-F238E27FC236}">
                <a16:creationId xmlns:a16="http://schemas.microsoft.com/office/drawing/2014/main" id="{F528791F-8DE6-4D20-8540-1319584F2B56}"/>
              </a:ext>
            </a:extLst>
          </p:cNvPr>
          <p:cNvSpPr txBox="1"/>
          <p:nvPr/>
        </p:nvSpPr>
        <p:spPr>
          <a:xfrm>
            <a:off x="6518278" y="5616718"/>
            <a:ext cx="888466" cy="369318"/>
          </a:xfrm>
          <a:prstGeom prst="rect">
            <a:avLst/>
          </a:prstGeom>
          <a:noFill/>
        </p:spPr>
        <p:txBody>
          <a:bodyPr wrap="square" lIns="91426" tIns="45713" rIns="91426" bIns="45713" rtlCol="0">
            <a:spAutoFit/>
          </a:bodyPr>
          <a:lstStyle/>
          <a:p>
            <a:pPr defTabSz="914378"/>
            <a:r>
              <a:rPr lang="es-ES_tradnl" kern="0" dirty="0" err="1">
                <a:solidFill>
                  <a:srgbClr val="29B4EF"/>
                </a:solidFill>
                <a:latin typeface="Arial"/>
                <a:cs typeface="Arial"/>
              </a:rPr>
              <a:t>mts</a:t>
            </a:r>
            <a:endParaRPr lang="es-ES_tradnl" kern="0" dirty="0">
              <a:solidFill>
                <a:srgbClr val="29B4EF"/>
              </a:solidFill>
              <a:latin typeface="Arial"/>
              <a:cs typeface="Arial"/>
            </a:endParaRPr>
          </a:p>
        </p:txBody>
      </p:sp>
      <p:grpSp>
        <p:nvGrpSpPr>
          <p:cNvPr id="13" name="Grupo 12">
            <a:extLst>
              <a:ext uri="{FF2B5EF4-FFF2-40B4-BE49-F238E27FC236}">
                <a16:creationId xmlns:a16="http://schemas.microsoft.com/office/drawing/2014/main" id="{D433C615-573A-45E8-A90E-1A6B106B86F2}"/>
              </a:ext>
            </a:extLst>
          </p:cNvPr>
          <p:cNvGrpSpPr/>
          <p:nvPr/>
        </p:nvGrpSpPr>
        <p:grpSpPr>
          <a:xfrm>
            <a:off x="2690363" y="4624322"/>
            <a:ext cx="2913504" cy="1409188"/>
            <a:chOff x="1828561" y="1637258"/>
            <a:chExt cx="5198084" cy="1665856"/>
          </a:xfrm>
        </p:grpSpPr>
        <p:sp>
          <p:nvSpPr>
            <p:cNvPr id="14" name="CuadroTexto 13">
              <a:extLst>
                <a:ext uri="{FF2B5EF4-FFF2-40B4-BE49-F238E27FC236}">
                  <a16:creationId xmlns:a16="http://schemas.microsoft.com/office/drawing/2014/main" id="{9C56C9AB-9E65-4C68-9026-8C6AA81250D0}"/>
                </a:ext>
              </a:extLst>
            </p:cNvPr>
            <p:cNvSpPr txBox="1"/>
            <p:nvPr/>
          </p:nvSpPr>
          <p:spPr>
            <a:xfrm>
              <a:off x="1828561" y="1637258"/>
              <a:ext cx="5162507" cy="446257"/>
            </a:xfrm>
            <a:prstGeom prst="rect">
              <a:avLst/>
            </a:prstGeom>
            <a:noFill/>
          </p:spPr>
          <p:txBody>
            <a:bodyPr wrap="square" lIns="91426" tIns="45713" rIns="91426" bIns="45713" rtlCol="0">
              <a:spAutoFit/>
            </a:bodyPr>
            <a:lstStyle/>
            <a:p>
              <a:pPr defTabSz="914378"/>
              <a:r>
                <a:rPr lang="es-ES_tradnl" sz="1575" b="1" kern="0" dirty="0">
                  <a:solidFill>
                    <a:srgbClr val="29B5E3"/>
                  </a:solidFill>
                  <a:latin typeface="Arial"/>
                  <a:cs typeface="Arial"/>
                </a:rPr>
                <a:t>Nave de diseño:</a:t>
              </a:r>
              <a:endParaRPr lang="es-ES" sz="1575" b="1" kern="0" dirty="0">
                <a:solidFill>
                  <a:srgbClr val="29B5E3"/>
                </a:solidFill>
                <a:latin typeface="Arial"/>
                <a:cs typeface="Arial"/>
              </a:endParaRPr>
            </a:p>
          </p:txBody>
        </p:sp>
        <p:sp>
          <p:nvSpPr>
            <p:cNvPr id="15" name="CuadroTexto 14">
              <a:extLst>
                <a:ext uri="{FF2B5EF4-FFF2-40B4-BE49-F238E27FC236}">
                  <a16:creationId xmlns:a16="http://schemas.microsoft.com/office/drawing/2014/main" id="{519D26ED-613A-4C61-9406-0B00CDBD000B}"/>
                </a:ext>
              </a:extLst>
            </p:cNvPr>
            <p:cNvSpPr txBox="1"/>
            <p:nvPr/>
          </p:nvSpPr>
          <p:spPr>
            <a:xfrm>
              <a:off x="1828561" y="1990430"/>
              <a:ext cx="5162507" cy="338536"/>
            </a:xfrm>
            <a:prstGeom prst="rect">
              <a:avLst/>
            </a:prstGeom>
            <a:noFill/>
          </p:spPr>
          <p:txBody>
            <a:bodyPr wrap="square" lIns="91426" tIns="45713" rIns="91426" bIns="45713" rtlCol="0">
              <a:spAutoFit/>
            </a:bodyPr>
            <a:lstStyle/>
            <a:p>
              <a:pPr defTabSz="914378"/>
              <a:r>
                <a:rPr lang="es-ES_tradnl" sz="1050" b="1" kern="0" dirty="0">
                  <a:solidFill>
                    <a:srgbClr val="29B5E3"/>
                  </a:solidFill>
                  <a:latin typeface="Arial"/>
                  <a:cs typeface="Arial"/>
                </a:rPr>
                <a:t>Portacontenedores Clase E</a:t>
              </a:r>
              <a:endParaRPr lang="es-ES" sz="1050" b="1" kern="0" dirty="0">
                <a:solidFill>
                  <a:srgbClr val="29B5E3"/>
                </a:solidFill>
                <a:latin typeface="Arial"/>
                <a:cs typeface="Arial"/>
              </a:endParaRPr>
            </a:p>
          </p:txBody>
        </p:sp>
        <p:sp>
          <p:nvSpPr>
            <p:cNvPr id="16" name="CuadroTexto 15">
              <a:extLst>
                <a:ext uri="{FF2B5EF4-FFF2-40B4-BE49-F238E27FC236}">
                  <a16:creationId xmlns:a16="http://schemas.microsoft.com/office/drawing/2014/main" id="{B99C3E9E-EDFF-41B1-A243-E9E7972D72E8}"/>
                </a:ext>
              </a:extLst>
            </p:cNvPr>
            <p:cNvSpPr txBox="1"/>
            <p:nvPr/>
          </p:nvSpPr>
          <p:spPr>
            <a:xfrm>
              <a:off x="1864138" y="2349025"/>
              <a:ext cx="5162507" cy="954089"/>
            </a:xfrm>
            <a:prstGeom prst="rect">
              <a:avLst/>
            </a:prstGeom>
            <a:noFill/>
          </p:spPr>
          <p:txBody>
            <a:bodyPr wrap="square" lIns="91426" tIns="45713" rIns="91426" bIns="45713" numCol="2" rtlCol="0">
              <a:spAutoFit/>
            </a:bodyPr>
            <a:lstStyle/>
            <a:p>
              <a:pPr defTabSz="914378"/>
              <a:r>
                <a:rPr lang="es-ES_tradnl" sz="900" b="1" kern="0" dirty="0">
                  <a:solidFill>
                    <a:schemeClr val="bg1"/>
                  </a:solidFill>
                  <a:latin typeface="Arial"/>
                  <a:cs typeface="Arial"/>
                </a:rPr>
                <a:t>Eslora: 397.7 M</a:t>
              </a:r>
            </a:p>
            <a:p>
              <a:pPr defTabSz="914378"/>
              <a:r>
                <a:rPr lang="es-ES_tradnl" sz="900" b="1" kern="0" dirty="0">
                  <a:solidFill>
                    <a:schemeClr val="bg1"/>
                  </a:solidFill>
                  <a:latin typeface="Arial"/>
                  <a:cs typeface="Arial"/>
                </a:rPr>
                <a:t>Manga: 56,4 M</a:t>
              </a:r>
            </a:p>
            <a:p>
              <a:pPr defTabSz="914378"/>
              <a:r>
                <a:rPr lang="es-ES_tradnl" sz="900" b="1" kern="0" dirty="0">
                  <a:solidFill>
                    <a:schemeClr val="bg1"/>
                  </a:solidFill>
                  <a:latin typeface="Arial"/>
                  <a:cs typeface="Arial"/>
                </a:rPr>
                <a:t>Calado: 15,5 M</a:t>
              </a:r>
            </a:p>
            <a:p>
              <a:pPr defTabSz="914378"/>
              <a:r>
                <a:rPr lang="es-ES_tradnl" sz="900" b="1" kern="0" dirty="0">
                  <a:solidFill>
                    <a:schemeClr val="bg1"/>
                  </a:solidFill>
                  <a:latin typeface="Arial"/>
                  <a:cs typeface="Arial"/>
                </a:rPr>
                <a:t>Capacidad: 14.700 TEUS</a:t>
              </a:r>
            </a:p>
            <a:p>
              <a:pPr defTabSz="914378"/>
              <a:endParaRPr lang="es-ES_tradnl" sz="900" b="1" kern="0" dirty="0">
                <a:solidFill>
                  <a:schemeClr val="tx1">
                    <a:lumMod val="50000"/>
                    <a:lumOff val="50000"/>
                  </a:schemeClr>
                </a:solidFill>
                <a:latin typeface="Arial"/>
                <a:cs typeface="Arial"/>
              </a:endParaRPr>
            </a:p>
            <a:p>
              <a:pPr defTabSz="914378"/>
              <a:endParaRPr lang="es-ES_tradnl" sz="900" b="1" kern="0" dirty="0">
                <a:solidFill>
                  <a:schemeClr val="tx1">
                    <a:lumMod val="50000"/>
                    <a:lumOff val="50000"/>
                  </a:schemeClr>
                </a:solidFill>
                <a:latin typeface="Arial"/>
                <a:cs typeface="Arial"/>
              </a:endParaRPr>
            </a:p>
            <a:p>
              <a:pPr defTabSz="914378"/>
              <a:endParaRPr lang="es-ES_tradnl" sz="900" b="1" kern="0" dirty="0">
                <a:solidFill>
                  <a:schemeClr val="tx1">
                    <a:lumMod val="50000"/>
                    <a:lumOff val="50000"/>
                  </a:schemeClr>
                </a:solidFill>
                <a:latin typeface="Arial"/>
                <a:cs typeface="Arial"/>
              </a:endParaRPr>
            </a:p>
            <a:p>
              <a:pPr defTabSz="914378"/>
              <a:endParaRPr lang="es-ES" sz="1350" b="1" kern="0" dirty="0">
                <a:solidFill>
                  <a:srgbClr val="29B5E3"/>
                </a:solidFill>
                <a:latin typeface="Arial"/>
                <a:cs typeface="Arial"/>
              </a:endParaRPr>
            </a:p>
          </p:txBody>
        </p:sp>
      </p:grpSp>
    </p:spTree>
    <p:extLst>
      <p:ext uri="{BB962C8B-B14F-4D97-AF65-F5344CB8AC3E}">
        <p14:creationId xmlns:p14="http://schemas.microsoft.com/office/powerpoint/2010/main" val="6003182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4">
            <a:extLst>
              <a:ext uri="{FF2B5EF4-FFF2-40B4-BE49-F238E27FC236}">
                <a16:creationId xmlns:a16="http://schemas.microsoft.com/office/drawing/2014/main" id="{35B6290C-40E6-4D16-A095-E5646A26FC50}"/>
              </a:ext>
            </a:extLst>
          </p:cNvPr>
          <p:cNvSpPr>
            <a:spLocks noGrp="1"/>
          </p:cNvSpPr>
          <p:nvPr/>
        </p:nvSpPr>
        <p:spPr>
          <a:xfrm>
            <a:off x="7440597" y="5726907"/>
            <a:ext cx="1600200" cy="273844"/>
          </a:xfrm>
          <a:prstGeom prst="rect">
            <a:avLst/>
          </a:prstGeom>
        </p:spPr>
        <p:txBody>
          <a:bodyPr/>
          <a:lstStyle>
            <a:defPPr>
              <a:defRPr lang="es-CL"/>
            </a:defPPr>
            <a:lvl1pPr marL="0" algn="l" defTabSz="914400" rtl="0" eaLnBrk="1" latinLnBrk="0" hangingPunct="1">
              <a:defRPr sz="1050" kern="1200" smtClean="0">
                <a:solidFill>
                  <a:schemeClr val="tx1"/>
                </a:solidFill>
                <a:latin typeface="Verdana" pitchFamily="34" charset="0"/>
                <a:ea typeface="Verdana" pitchFamily="34" charset="0"/>
                <a:cs typeface="Verdan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48B0BDFA-15BB-4463-8EEF-DF8C146BEBC5}" type="slidenum">
              <a:rPr lang="es-ES_tradnl" sz="750">
                <a:solidFill>
                  <a:schemeClr val="bg1"/>
                </a:solidFill>
              </a:rPr>
              <a:pPr algn="r">
                <a:defRPr/>
              </a:pPr>
              <a:t>78</a:t>
            </a:fld>
            <a:endParaRPr lang="es-ES_tradnl" sz="750" dirty="0">
              <a:solidFill>
                <a:schemeClr val="bg1"/>
              </a:solidFill>
            </a:endParaRPr>
          </a:p>
        </p:txBody>
      </p:sp>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94384" y="1382336"/>
            <a:ext cx="904875" cy="466725"/>
          </a:xfrm>
          <a:prstGeom prst="rect">
            <a:avLst/>
          </a:prstGeom>
        </p:spPr>
      </p:pic>
      <p:sp>
        <p:nvSpPr>
          <p:cNvPr id="6" name="CuadroTexto 5">
            <a:extLst>
              <a:ext uri="{FF2B5EF4-FFF2-40B4-BE49-F238E27FC236}">
                <a16:creationId xmlns:a16="http://schemas.microsoft.com/office/drawing/2014/main" id="{CFBE5D41-A1F5-4D92-A3F9-5801DE6BFECF}"/>
              </a:ext>
            </a:extLst>
          </p:cNvPr>
          <p:cNvSpPr txBox="1"/>
          <p:nvPr/>
        </p:nvSpPr>
        <p:spPr>
          <a:xfrm>
            <a:off x="1250576" y="1440785"/>
            <a:ext cx="6640830" cy="360091"/>
          </a:xfrm>
          <a:prstGeom prst="rect">
            <a:avLst/>
          </a:prstGeom>
          <a:noFill/>
        </p:spPr>
        <p:txBody>
          <a:bodyPr vert="horz" wrap="square" lIns="68543" tIns="34286" rIns="68543" bIns="34286" rtlCol="0" anchor="ctr">
            <a:spAutoFit/>
          </a:bodyPr>
          <a:lstStyle>
            <a:defPPr>
              <a:defRPr lang="es-ES"/>
            </a:defPPr>
            <a:lvl1pPr>
              <a:lnSpc>
                <a:spcPct val="90000"/>
              </a:lnSpc>
              <a:spcBef>
                <a:spcPct val="0"/>
              </a:spcBef>
              <a:buNone/>
              <a:defRPr sz="3200" b="1">
                <a:solidFill>
                  <a:srgbClr val="29B5E3"/>
                </a:solidFill>
                <a:latin typeface="Arial"/>
                <a:cs typeface="Arial"/>
              </a:defRPr>
            </a:lvl1pPr>
          </a:lstStyle>
          <a:p>
            <a:r>
              <a:rPr lang="es-CL" sz="2100" dirty="0">
                <a:solidFill>
                  <a:schemeClr val="bg1"/>
                </a:solidFill>
                <a:latin typeface="Arial" charset="0"/>
                <a:ea typeface="Arial" charset="0"/>
                <a:cs typeface="Arial" charset="0"/>
              </a:rPr>
              <a:t>Puerto Exterior en San Antonio</a:t>
            </a:r>
          </a:p>
        </p:txBody>
      </p:sp>
      <p:sp>
        <p:nvSpPr>
          <p:cNvPr id="9" name="CuadroTexto 8">
            <a:extLst>
              <a:ext uri="{FF2B5EF4-FFF2-40B4-BE49-F238E27FC236}">
                <a16:creationId xmlns:a16="http://schemas.microsoft.com/office/drawing/2014/main" id="{BC209150-7EFC-474A-99A2-89199B8128B3}"/>
              </a:ext>
            </a:extLst>
          </p:cNvPr>
          <p:cNvSpPr txBox="1"/>
          <p:nvPr/>
        </p:nvSpPr>
        <p:spPr>
          <a:xfrm>
            <a:off x="298091" y="1394104"/>
            <a:ext cx="638735" cy="443190"/>
          </a:xfrm>
          <a:prstGeom prst="rect">
            <a:avLst/>
          </a:prstGeom>
          <a:noFill/>
        </p:spPr>
        <p:txBody>
          <a:bodyPr vert="horz" wrap="square" lIns="68543" tIns="34286" rIns="68543" bIns="34286" rtlCol="0" anchor="ctr">
            <a:spAutoFit/>
          </a:bodyPr>
          <a:lstStyle>
            <a:defPPr>
              <a:defRPr lang="es-ES"/>
            </a:defPPr>
            <a:lvl1pPr>
              <a:lnSpc>
                <a:spcPct val="90000"/>
              </a:lnSpc>
              <a:spcBef>
                <a:spcPct val="0"/>
              </a:spcBef>
              <a:buNone/>
              <a:defRPr sz="3200" b="1">
                <a:solidFill>
                  <a:srgbClr val="29B5E3"/>
                </a:solidFill>
                <a:latin typeface="Arial"/>
                <a:cs typeface="Arial"/>
              </a:defRPr>
            </a:lvl1pPr>
          </a:lstStyle>
          <a:p>
            <a:r>
              <a:rPr lang="es-CL" sz="2700" dirty="0">
                <a:solidFill>
                  <a:schemeClr val="bg1"/>
                </a:solidFill>
                <a:latin typeface="Arial" charset="0"/>
                <a:ea typeface="Arial" charset="0"/>
                <a:cs typeface="Arial" charset="0"/>
              </a:rPr>
              <a:t>3,0</a:t>
            </a:r>
          </a:p>
        </p:txBody>
      </p:sp>
      <p:sp>
        <p:nvSpPr>
          <p:cNvPr id="14" name="CuadroTexto 13">
            <a:extLst>
              <a:ext uri="{FF2B5EF4-FFF2-40B4-BE49-F238E27FC236}">
                <a16:creationId xmlns:a16="http://schemas.microsoft.com/office/drawing/2014/main" id="{CB5AC536-F525-476B-B8B8-9E8016F7E942}"/>
              </a:ext>
            </a:extLst>
          </p:cNvPr>
          <p:cNvSpPr txBox="1"/>
          <p:nvPr/>
        </p:nvSpPr>
        <p:spPr>
          <a:xfrm>
            <a:off x="844965" y="3660595"/>
            <a:ext cx="2297407" cy="664781"/>
          </a:xfrm>
          <a:prstGeom prst="rect">
            <a:avLst/>
          </a:prstGeom>
          <a:noFill/>
        </p:spPr>
        <p:txBody>
          <a:bodyPr wrap="square" lIns="109711" tIns="54856" rIns="109711" bIns="54856" rtlCol="0">
            <a:spAutoFit/>
          </a:bodyPr>
          <a:lstStyle/>
          <a:p>
            <a:pPr algn="ctr" defTabSz="1097253"/>
            <a:r>
              <a:rPr lang="es-ES_tradnl" sz="3600" b="1" kern="0" dirty="0">
                <a:solidFill>
                  <a:srgbClr val="29B5E3"/>
                </a:solidFill>
                <a:latin typeface="Arial"/>
                <a:cs typeface="Arial"/>
              </a:rPr>
              <a:t>6.000.000</a:t>
            </a:r>
            <a:endParaRPr lang="es-ES" sz="3600" b="1" kern="0" dirty="0">
              <a:solidFill>
                <a:srgbClr val="29B5E3"/>
              </a:solidFill>
              <a:latin typeface="Arial"/>
              <a:cs typeface="Arial"/>
            </a:endParaRPr>
          </a:p>
        </p:txBody>
      </p:sp>
      <p:sp>
        <p:nvSpPr>
          <p:cNvPr id="15" name="CuadroTexto 14">
            <a:extLst>
              <a:ext uri="{FF2B5EF4-FFF2-40B4-BE49-F238E27FC236}">
                <a16:creationId xmlns:a16="http://schemas.microsoft.com/office/drawing/2014/main" id="{4C937ACA-73B0-4B68-A2C6-09069A3F9D1B}"/>
              </a:ext>
            </a:extLst>
          </p:cNvPr>
          <p:cNvSpPr txBox="1"/>
          <p:nvPr/>
        </p:nvSpPr>
        <p:spPr>
          <a:xfrm>
            <a:off x="1127414" y="3500557"/>
            <a:ext cx="1732508" cy="304683"/>
          </a:xfrm>
          <a:prstGeom prst="rect">
            <a:avLst/>
          </a:prstGeom>
          <a:noFill/>
        </p:spPr>
        <p:txBody>
          <a:bodyPr wrap="square" lIns="109711" tIns="54856" rIns="109711" bIns="54856" rtlCol="0">
            <a:spAutoFit/>
          </a:bodyPr>
          <a:lstStyle/>
          <a:p>
            <a:pPr algn="ctr" defTabSz="1097253"/>
            <a:r>
              <a:rPr lang="es-ES_tradnl" sz="1260" b="1" kern="0" dirty="0">
                <a:solidFill>
                  <a:srgbClr val="7F7F7F"/>
                </a:solidFill>
                <a:latin typeface="Arial"/>
                <a:cs typeface="Arial"/>
              </a:rPr>
              <a:t>Capacidad total de:</a:t>
            </a:r>
            <a:endParaRPr lang="es-ES_tradnl" sz="1260" kern="0" dirty="0">
              <a:solidFill>
                <a:srgbClr val="7F7F7F"/>
              </a:solidFill>
              <a:latin typeface="Arial"/>
              <a:cs typeface="Arial"/>
            </a:endParaRPr>
          </a:p>
        </p:txBody>
      </p:sp>
      <p:sp>
        <p:nvSpPr>
          <p:cNvPr id="16" name="CuadroTexto 15">
            <a:extLst>
              <a:ext uri="{FF2B5EF4-FFF2-40B4-BE49-F238E27FC236}">
                <a16:creationId xmlns:a16="http://schemas.microsoft.com/office/drawing/2014/main" id="{9DEED6E7-D5EA-4EEC-8DE2-23B3EF1CEAF2}"/>
              </a:ext>
            </a:extLst>
          </p:cNvPr>
          <p:cNvSpPr txBox="1"/>
          <p:nvPr/>
        </p:nvSpPr>
        <p:spPr>
          <a:xfrm>
            <a:off x="1222059" y="4181910"/>
            <a:ext cx="1543217" cy="332383"/>
          </a:xfrm>
          <a:prstGeom prst="rect">
            <a:avLst/>
          </a:prstGeom>
          <a:noFill/>
        </p:spPr>
        <p:txBody>
          <a:bodyPr wrap="square" lIns="109711" tIns="54856" rIns="109711" bIns="54856" rtlCol="0">
            <a:spAutoFit/>
          </a:bodyPr>
          <a:lstStyle/>
          <a:p>
            <a:pPr algn="ctr" defTabSz="1097253"/>
            <a:r>
              <a:rPr lang="es-ES_tradnl" sz="1440" kern="0" dirty="0">
                <a:solidFill>
                  <a:srgbClr val="29B4EF"/>
                </a:solidFill>
                <a:latin typeface="Arial"/>
                <a:cs typeface="Arial"/>
              </a:rPr>
              <a:t>de TEU anuales</a:t>
            </a:r>
          </a:p>
        </p:txBody>
      </p:sp>
      <p:sp>
        <p:nvSpPr>
          <p:cNvPr id="17" name="CuadroTexto 16">
            <a:extLst>
              <a:ext uri="{FF2B5EF4-FFF2-40B4-BE49-F238E27FC236}">
                <a16:creationId xmlns:a16="http://schemas.microsoft.com/office/drawing/2014/main" id="{8BB7BA12-077D-4A06-93F7-09F4F6DFFFBE}"/>
              </a:ext>
            </a:extLst>
          </p:cNvPr>
          <p:cNvSpPr txBox="1"/>
          <p:nvPr/>
        </p:nvSpPr>
        <p:spPr>
          <a:xfrm>
            <a:off x="717788" y="4529497"/>
            <a:ext cx="2551758" cy="443182"/>
          </a:xfrm>
          <a:prstGeom prst="rect">
            <a:avLst/>
          </a:prstGeom>
          <a:noFill/>
        </p:spPr>
        <p:txBody>
          <a:bodyPr wrap="square" lIns="109711" tIns="54856" rIns="109711" bIns="54856" rtlCol="0">
            <a:spAutoFit/>
          </a:bodyPr>
          <a:lstStyle/>
          <a:p>
            <a:pPr algn="ctr" defTabSz="1097253"/>
            <a:r>
              <a:rPr lang="es-ES_tradnl" sz="1080" b="1" kern="0" dirty="0">
                <a:solidFill>
                  <a:srgbClr val="7F7F7F"/>
                </a:solidFill>
                <a:latin typeface="Arial"/>
                <a:cs typeface="Arial"/>
              </a:rPr>
              <a:t>TERMINALES SEMIAUTOMÁTICOS </a:t>
            </a:r>
          </a:p>
          <a:p>
            <a:pPr algn="ctr" defTabSz="1097253"/>
            <a:r>
              <a:rPr lang="es-ES_tradnl" sz="1080" kern="0" dirty="0">
                <a:solidFill>
                  <a:srgbClr val="7F7F7F"/>
                </a:solidFill>
                <a:latin typeface="Arial"/>
                <a:cs typeface="Arial"/>
              </a:rPr>
              <a:t>3 millones de TEU de capacidad c/u</a:t>
            </a:r>
          </a:p>
        </p:txBody>
      </p:sp>
      <p:pic>
        <p:nvPicPr>
          <p:cNvPr id="18" name="Imagen 17" descr="containers.psd">
            <a:extLst>
              <a:ext uri="{FF2B5EF4-FFF2-40B4-BE49-F238E27FC236}">
                <a16:creationId xmlns:a16="http://schemas.microsoft.com/office/drawing/2014/main" id="{8673BBF4-F01D-405A-87A9-D20FAD352C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0313" y="2294335"/>
            <a:ext cx="1526708" cy="1173204"/>
          </a:xfrm>
          <a:prstGeom prst="rect">
            <a:avLst/>
          </a:prstGeom>
        </p:spPr>
      </p:pic>
      <p:pic>
        <p:nvPicPr>
          <p:cNvPr id="19" name="Imagen 18" descr="containers.psd">
            <a:extLst>
              <a:ext uri="{FF2B5EF4-FFF2-40B4-BE49-F238E27FC236}">
                <a16:creationId xmlns:a16="http://schemas.microsoft.com/office/drawing/2014/main" id="{6575BB17-8879-4481-A5C6-D08E3DED9F9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92416" y="5019385"/>
            <a:ext cx="1602505" cy="600656"/>
          </a:xfrm>
          <a:prstGeom prst="rect">
            <a:avLst/>
          </a:prstGeom>
        </p:spPr>
      </p:pic>
      <p:cxnSp>
        <p:nvCxnSpPr>
          <p:cNvPr id="20" name="Conector recto 19">
            <a:extLst>
              <a:ext uri="{FF2B5EF4-FFF2-40B4-BE49-F238E27FC236}">
                <a16:creationId xmlns:a16="http://schemas.microsoft.com/office/drawing/2014/main" id="{F14764D5-1CCA-4556-8297-BF025315BCAB}"/>
              </a:ext>
            </a:extLst>
          </p:cNvPr>
          <p:cNvCxnSpPr>
            <a:cxnSpLocks/>
          </p:cNvCxnSpPr>
          <p:nvPr/>
        </p:nvCxnSpPr>
        <p:spPr>
          <a:xfrm flipH="1" flipV="1">
            <a:off x="3360423" y="2294335"/>
            <a:ext cx="1" cy="3444769"/>
          </a:xfrm>
          <a:prstGeom prst="line">
            <a:avLst/>
          </a:prstGeom>
          <a:ln w="9525" cmpd="sng">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pic>
        <p:nvPicPr>
          <p:cNvPr id="21" name="Imagen 20">
            <a:extLst>
              <a:ext uri="{FF2B5EF4-FFF2-40B4-BE49-F238E27FC236}">
                <a16:creationId xmlns:a16="http://schemas.microsoft.com/office/drawing/2014/main" id="{1DB84130-4EDE-4910-8AD0-A5500E751F1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21249" y="4885120"/>
            <a:ext cx="4260151" cy="699602"/>
          </a:xfrm>
          <a:prstGeom prst="rect">
            <a:avLst/>
          </a:prstGeom>
        </p:spPr>
      </p:pic>
      <p:pic>
        <p:nvPicPr>
          <p:cNvPr id="22" name="Imagen 21">
            <a:extLst>
              <a:ext uri="{FF2B5EF4-FFF2-40B4-BE49-F238E27FC236}">
                <a16:creationId xmlns:a16="http://schemas.microsoft.com/office/drawing/2014/main" id="{6FDDE2A8-D01D-4C4C-9FF2-C3F432561EC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638186" y="2243110"/>
            <a:ext cx="3641073" cy="1605415"/>
          </a:xfrm>
          <a:prstGeom prst="rect">
            <a:avLst/>
          </a:prstGeom>
        </p:spPr>
      </p:pic>
      <p:cxnSp>
        <p:nvCxnSpPr>
          <p:cNvPr id="23" name="Conector recto 22">
            <a:extLst>
              <a:ext uri="{FF2B5EF4-FFF2-40B4-BE49-F238E27FC236}">
                <a16:creationId xmlns:a16="http://schemas.microsoft.com/office/drawing/2014/main" id="{F12E5A6F-9B87-4173-82C6-149D16C7207E}"/>
              </a:ext>
            </a:extLst>
          </p:cNvPr>
          <p:cNvCxnSpPr/>
          <p:nvPr/>
        </p:nvCxnSpPr>
        <p:spPr>
          <a:xfrm flipH="1">
            <a:off x="4142517" y="4675946"/>
            <a:ext cx="16190" cy="0"/>
          </a:xfrm>
          <a:prstGeom prst="line">
            <a:avLst/>
          </a:prstGeom>
          <a:ln w="9525" cmpd="sng">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24" name="CuadroTexto 23">
            <a:extLst>
              <a:ext uri="{FF2B5EF4-FFF2-40B4-BE49-F238E27FC236}">
                <a16:creationId xmlns:a16="http://schemas.microsoft.com/office/drawing/2014/main" id="{A2A37E39-52FA-4A24-A0F1-2B3E12C32E21}"/>
              </a:ext>
            </a:extLst>
          </p:cNvPr>
          <p:cNvSpPr txBox="1"/>
          <p:nvPr/>
        </p:nvSpPr>
        <p:spPr>
          <a:xfrm>
            <a:off x="6101920" y="2287040"/>
            <a:ext cx="457424" cy="1024880"/>
          </a:xfrm>
          <a:prstGeom prst="rect">
            <a:avLst/>
          </a:prstGeom>
          <a:noFill/>
        </p:spPr>
        <p:txBody>
          <a:bodyPr wrap="square" lIns="109711" tIns="54856" rIns="109711" bIns="54856" rtlCol="0">
            <a:spAutoFit/>
          </a:bodyPr>
          <a:lstStyle/>
          <a:p>
            <a:pPr algn="ctr" defTabSz="1097253"/>
            <a:r>
              <a:rPr lang="es-ES_tradnl" sz="5940" b="1" kern="0" dirty="0">
                <a:solidFill>
                  <a:srgbClr val="29B5E3"/>
                </a:solidFill>
                <a:latin typeface="Arial"/>
                <a:cs typeface="Arial"/>
              </a:rPr>
              <a:t>2</a:t>
            </a:r>
            <a:endParaRPr lang="es-ES" sz="5940" b="1" kern="0" dirty="0">
              <a:solidFill>
                <a:srgbClr val="29B5E3"/>
              </a:solidFill>
              <a:latin typeface="Arial"/>
              <a:cs typeface="Arial"/>
            </a:endParaRPr>
          </a:p>
        </p:txBody>
      </p:sp>
      <p:sp>
        <p:nvSpPr>
          <p:cNvPr id="25" name="CuadroTexto 24">
            <a:extLst>
              <a:ext uri="{FF2B5EF4-FFF2-40B4-BE49-F238E27FC236}">
                <a16:creationId xmlns:a16="http://schemas.microsoft.com/office/drawing/2014/main" id="{E2FD452B-257E-41CD-92A5-F4D6F3C8A56A}"/>
              </a:ext>
            </a:extLst>
          </p:cNvPr>
          <p:cNvSpPr txBox="1"/>
          <p:nvPr/>
        </p:nvSpPr>
        <p:spPr>
          <a:xfrm>
            <a:off x="6508761" y="2550090"/>
            <a:ext cx="1001855" cy="498582"/>
          </a:xfrm>
          <a:prstGeom prst="rect">
            <a:avLst/>
          </a:prstGeom>
          <a:noFill/>
        </p:spPr>
        <p:txBody>
          <a:bodyPr wrap="square" lIns="109711" tIns="54856" rIns="109711" bIns="54856" rtlCol="0">
            <a:spAutoFit/>
          </a:bodyPr>
          <a:lstStyle/>
          <a:p>
            <a:pPr defTabSz="1097253"/>
            <a:r>
              <a:rPr lang="es-ES_tradnl" sz="1260" kern="0" dirty="0">
                <a:solidFill>
                  <a:srgbClr val="7F7F7F"/>
                </a:solidFill>
                <a:latin typeface="Arial"/>
                <a:cs typeface="Arial"/>
              </a:rPr>
              <a:t>Frentes de </a:t>
            </a:r>
            <a:br>
              <a:rPr lang="es-ES_tradnl" sz="1260" kern="0" dirty="0">
                <a:solidFill>
                  <a:srgbClr val="7F7F7F"/>
                </a:solidFill>
                <a:latin typeface="Arial"/>
                <a:cs typeface="Arial"/>
              </a:rPr>
            </a:br>
            <a:r>
              <a:rPr lang="es-ES_tradnl" sz="1260" kern="0" dirty="0">
                <a:solidFill>
                  <a:srgbClr val="7F7F7F"/>
                </a:solidFill>
                <a:latin typeface="Arial"/>
                <a:cs typeface="Arial"/>
              </a:rPr>
              <a:t>atraque de</a:t>
            </a:r>
          </a:p>
        </p:txBody>
      </p:sp>
      <p:sp>
        <p:nvSpPr>
          <p:cNvPr id="26" name="CuadroTexto 25">
            <a:extLst>
              <a:ext uri="{FF2B5EF4-FFF2-40B4-BE49-F238E27FC236}">
                <a16:creationId xmlns:a16="http://schemas.microsoft.com/office/drawing/2014/main" id="{3FE8F5F1-5680-4F32-8FDF-263CD30284A8}"/>
              </a:ext>
            </a:extLst>
          </p:cNvPr>
          <p:cNvSpPr txBox="1"/>
          <p:nvPr/>
        </p:nvSpPr>
        <p:spPr>
          <a:xfrm>
            <a:off x="5962005" y="3240423"/>
            <a:ext cx="1891510" cy="553982"/>
          </a:xfrm>
          <a:prstGeom prst="rect">
            <a:avLst/>
          </a:prstGeom>
          <a:noFill/>
        </p:spPr>
        <p:txBody>
          <a:bodyPr wrap="square" lIns="109711" tIns="54856" rIns="109711" bIns="54856" rtlCol="0">
            <a:spAutoFit/>
          </a:bodyPr>
          <a:lstStyle/>
          <a:p>
            <a:pPr algn="ctr" defTabSz="1097253"/>
            <a:r>
              <a:rPr lang="es-ES_tradnl" sz="2880" b="1" kern="0" dirty="0">
                <a:solidFill>
                  <a:srgbClr val="29B5E3"/>
                </a:solidFill>
                <a:latin typeface="Arial"/>
                <a:cs typeface="Arial"/>
              </a:rPr>
              <a:t>1.730 mts</a:t>
            </a:r>
            <a:endParaRPr lang="es-ES" sz="2880" b="1" kern="0" dirty="0">
              <a:solidFill>
                <a:srgbClr val="29B5E3"/>
              </a:solidFill>
              <a:latin typeface="Arial"/>
              <a:cs typeface="Arial"/>
            </a:endParaRPr>
          </a:p>
        </p:txBody>
      </p:sp>
      <p:cxnSp>
        <p:nvCxnSpPr>
          <p:cNvPr id="27" name="Conector recto 26">
            <a:extLst>
              <a:ext uri="{FF2B5EF4-FFF2-40B4-BE49-F238E27FC236}">
                <a16:creationId xmlns:a16="http://schemas.microsoft.com/office/drawing/2014/main" id="{08A362F6-2353-40BD-9551-79BDD3F1E6C3}"/>
              </a:ext>
            </a:extLst>
          </p:cNvPr>
          <p:cNvCxnSpPr/>
          <p:nvPr/>
        </p:nvCxnSpPr>
        <p:spPr>
          <a:xfrm>
            <a:off x="3595021" y="3950417"/>
            <a:ext cx="4237435" cy="24255"/>
          </a:xfrm>
          <a:prstGeom prst="line">
            <a:avLst/>
          </a:prstGeom>
          <a:ln w="9525" cmpd="sng">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28" name="CuadroTexto 27">
            <a:extLst>
              <a:ext uri="{FF2B5EF4-FFF2-40B4-BE49-F238E27FC236}">
                <a16:creationId xmlns:a16="http://schemas.microsoft.com/office/drawing/2014/main" id="{89812E26-C547-434D-A0E0-541281434331}"/>
              </a:ext>
            </a:extLst>
          </p:cNvPr>
          <p:cNvSpPr txBox="1"/>
          <p:nvPr/>
        </p:nvSpPr>
        <p:spPr>
          <a:xfrm>
            <a:off x="5817262" y="4065055"/>
            <a:ext cx="3164506" cy="720181"/>
          </a:xfrm>
          <a:prstGeom prst="rect">
            <a:avLst/>
          </a:prstGeom>
          <a:noFill/>
        </p:spPr>
        <p:txBody>
          <a:bodyPr wrap="square" lIns="109711" tIns="54856" rIns="109711" bIns="54856" numCol="2" rtlCol="0">
            <a:spAutoFit/>
          </a:bodyPr>
          <a:lstStyle/>
          <a:p>
            <a:pPr defTabSz="1097253"/>
            <a:r>
              <a:rPr lang="es-ES_tradnl" sz="990" b="1" kern="0" dirty="0">
                <a:solidFill>
                  <a:prstClr val="black">
                    <a:lumMod val="50000"/>
                    <a:lumOff val="50000"/>
                  </a:prstClr>
                </a:solidFill>
                <a:latin typeface="Arial"/>
                <a:cs typeface="Arial"/>
              </a:rPr>
              <a:t>Eslora: 397.7 M</a:t>
            </a:r>
          </a:p>
          <a:p>
            <a:pPr defTabSz="1097253"/>
            <a:r>
              <a:rPr lang="es-ES_tradnl" sz="990" b="1" kern="0" dirty="0">
                <a:solidFill>
                  <a:prstClr val="black">
                    <a:lumMod val="50000"/>
                    <a:lumOff val="50000"/>
                  </a:prstClr>
                </a:solidFill>
                <a:latin typeface="Arial"/>
                <a:cs typeface="Arial"/>
              </a:rPr>
              <a:t>Manga: 56,4 M</a:t>
            </a:r>
          </a:p>
          <a:p>
            <a:pPr defTabSz="1097253"/>
            <a:r>
              <a:rPr lang="es-ES_tradnl" sz="990" b="1" kern="0" dirty="0">
                <a:solidFill>
                  <a:prstClr val="black">
                    <a:lumMod val="50000"/>
                    <a:lumOff val="50000"/>
                  </a:prstClr>
                </a:solidFill>
                <a:latin typeface="Arial"/>
                <a:cs typeface="Arial"/>
              </a:rPr>
              <a:t>Calado: 15,5 M</a:t>
            </a:r>
          </a:p>
          <a:p>
            <a:pPr defTabSz="1097253"/>
            <a:r>
              <a:rPr lang="es-ES_tradnl" sz="990" b="1" kern="0" dirty="0">
                <a:solidFill>
                  <a:prstClr val="black">
                    <a:lumMod val="50000"/>
                    <a:lumOff val="50000"/>
                  </a:prstClr>
                </a:solidFill>
                <a:latin typeface="Arial"/>
                <a:cs typeface="Arial"/>
              </a:rPr>
              <a:t>Capacidad: 14.700 TEUS</a:t>
            </a:r>
          </a:p>
          <a:p>
            <a:pPr defTabSz="1097253"/>
            <a:endParaRPr lang="es-ES" sz="1260" b="1" kern="0" dirty="0">
              <a:solidFill>
                <a:srgbClr val="29B5E3"/>
              </a:solidFill>
              <a:latin typeface="Arial"/>
              <a:cs typeface="Arial"/>
            </a:endParaRPr>
          </a:p>
        </p:txBody>
      </p:sp>
      <p:sp>
        <p:nvSpPr>
          <p:cNvPr id="29" name="CuadroTexto 28">
            <a:extLst>
              <a:ext uri="{FF2B5EF4-FFF2-40B4-BE49-F238E27FC236}">
                <a16:creationId xmlns:a16="http://schemas.microsoft.com/office/drawing/2014/main" id="{A1E0A36B-F994-434C-BAF9-8E1F784F1B64}"/>
              </a:ext>
            </a:extLst>
          </p:cNvPr>
          <p:cNvSpPr txBox="1"/>
          <p:nvPr/>
        </p:nvSpPr>
        <p:spPr>
          <a:xfrm>
            <a:off x="3538636" y="4070977"/>
            <a:ext cx="2135807" cy="387782"/>
          </a:xfrm>
          <a:prstGeom prst="rect">
            <a:avLst/>
          </a:prstGeom>
          <a:noFill/>
        </p:spPr>
        <p:txBody>
          <a:bodyPr wrap="square" lIns="109711" tIns="54856" rIns="109711" bIns="54856" rtlCol="0">
            <a:spAutoFit/>
          </a:bodyPr>
          <a:lstStyle/>
          <a:p>
            <a:pPr defTabSz="1097253"/>
            <a:r>
              <a:rPr lang="es-ES_tradnl" b="1" kern="0" dirty="0">
                <a:solidFill>
                  <a:srgbClr val="29B5E3"/>
                </a:solidFill>
                <a:latin typeface="Arial"/>
                <a:cs typeface="Arial"/>
              </a:rPr>
              <a:t>Nave de diseño:</a:t>
            </a:r>
            <a:endParaRPr lang="es-ES" b="1" kern="0" dirty="0">
              <a:solidFill>
                <a:srgbClr val="29B5E3"/>
              </a:solidFill>
              <a:latin typeface="Arial"/>
              <a:cs typeface="Arial"/>
            </a:endParaRPr>
          </a:p>
        </p:txBody>
      </p:sp>
      <p:sp>
        <p:nvSpPr>
          <p:cNvPr id="30" name="CuadroTexto 29">
            <a:extLst>
              <a:ext uri="{FF2B5EF4-FFF2-40B4-BE49-F238E27FC236}">
                <a16:creationId xmlns:a16="http://schemas.microsoft.com/office/drawing/2014/main" id="{49DD1C89-9B9E-4BB6-A39A-128D5CCFC1E4}"/>
              </a:ext>
            </a:extLst>
          </p:cNvPr>
          <p:cNvSpPr txBox="1"/>
          <p:nvPr/>
        </p:nvSpPr>
        <p:spPr>
          <a:xfrm>
            <a:off x="3538637" y="4309965"/>
            <a:ext cx="2368094" cy="304683"/>
          </a:xfrm>
          <a:prstGeom prst="rect">
            <a:avLst/>
          </a:prstGeom>
          <a:noFill/>
        </p:spPr>
        <p:txBody>
          <a:bodyPr wrap="square" lIns="109711" tIns="54856" rIns="109711" bIns="54856" rtlCol="0">
            <a:spAutoFit/>
          </a:bodyPr>
          <a:lstStyle/>
          <a:p>
            <a:pPr defTabSz="1097253"/>
            <a:r>
              <a:rPr lang="es-ES_tradnl" sz="1260" b="1" kern="0" dirty="0">
                <a:solidFill>
                  <a:srgbClr val="29B5E3"/>
                </a:solidFill>
                <a:latin typeface="Arial"/>
                <a:cs typeface="Arial"/>
              </a:rPr>
              <a:t>Portacontenedores Clase E</a:t>
            </a:r>
            <a:endParaRPr lang="es-ES" sz="1260" b="1" kern="0" dirty="0">
              <a:solidFill>
                <a:srgbClr val="29B5E3"/>
              </a:solidFill>
              <a:latin typeface="Arial"/>
              <a:cs typeface="Arial"/>
            </a:endParaRPr>
          </a:p>
        </p:txBody>
      </p:sp>
      <p:sp>
        <p:nvSpPr>
          <p:cNvPr id="31" name="Título 1">
            <a:extLst>
              <a:ext uri="{FF2B5EF4-FFF2-40B4-BE49-F238E27FC236}">
                <a16:creationId xmlns:a16="http://schemas.microsoft.com/office/drawing/2014/main" id="{5A102A72-B31F-4DCC-A38B-6DDE31499E23}"/>
              </a:ext>
            </a:extLst>
          </p:cNvPr>
          <p:cNvSpPr txBox="1">
            <a:spLocks/>
          </p:cNvSpPr>
          <p:nvPr/>
        </p:nvSpPr>
        <p:spPr>
          <a:xfrm>
            <a:off x="402237" y="310587"/>
            <a:ext cx="7467904" cy="649164"/>
          </a:xfrm>
          <a:prstGeom prst="rect">
            <a:avLst/>
          </a:prstGeom>
        </p:spPr>
        <p:txBody>
          <a:bodyPr/>
          <a:lstStyle>
            <a:lvl1pPr algn="ctr" defTabSz="914400" rtl="0" eaLnBrk="1" latinLnBrk="0" hangingPunct="1">
              <a:spcBef>
                <a:spcPct val="0"/>
              </a:spcBef>
              <a:buNone/>
              <a:defRPr sz="4000" b="1" kern="1200">
                <a:solidFill>
                  <a:srgbClr val="0066FF"/>
                </a:solidFill>
                <a:latin typeface="+mj-lt"/>
                <a:ea typeface="+mj-ea"/>
                <a:cs typeface="+mj-cs"/>
              </a:defRPr>
            </a:lvl1pPr>
          </a:lstStyle>
          <a:p>
            <a:r>
              <a:rPr lang="es-CL" sz="3200" dirty="0"/>
              <a:t>Puerto Exterior en San Antonio</a:t>
            </a:r>
            <a:br>
              <a:rPr lang="es-CL" sz="3200" dirty="0"/>
            </a:br>
            <a:endParaRPr lang="es-ES" sz="3200" dirty="0"/>
          </a:p>
        </p:txBody>
      </p:sp>
    </p:spTree>
    <p:extLst>
      <p:ext uri="{BB962C8B-B14F-4D97-AF65-F5344CB8AC3E}">
        <p14:creationId xmlns:p14="http://schemas.microsoft.com/office/powerpoint/2010/main" val="21672951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4">
            <a:extLst>
              <a:ext uri="{FF2B5EF4-FFF2-40B4-BE49-F238E27FC236}">
                <a16:creationId xmlns:a16="http://schemas.microsoft.com/office/drawing/2014/main" id="{35B6290C-40E6-4D16-A095-E5646A26FC50}"/>
              </a:ext>
            </a:extLst>
          </p:cNvPr>
          <p:cNvSpPr>
            <a:spLocks noGrp="1"/>
          </p:cNvSpPr>
          <p:nvPr/>
        </p:nvSpPr>
        <p:spPr>
          <a:xfrm>
            <a:off x="7440597" y="5726907"/>
            <a:ext cx="1600200" cy="273844"/>
          </a:xfrm>
          <a:prstGeom prst="rect">
            <a:avLst/>
          </a:prstGeom>
        </p:spPr>
        <p:txBody>
          <a:bodyPr/>
          <a:lstStyle>
            <a:defPPr>
              <a:defRPr lang="es-CL"/>
            </a:defPPr>
            <a:lvl1pPr marL="0" algn="l" defTabSz="914400" rtl="0" eaLnBrk="1" latinLnBrk="0" hangingPunct="1">
              <a:defRPr sz="1050" kern="1200" smtClean="0">
                <a:solidFill>
                  <a:schemeClr val="tx1"/>
                </a:solidFill>
                <a:latin typeface="Verdana" pitchFamily="34" charset="0"/>
                <a:ea typeface="Verdana" pitchFamily="34" charset="0"/>
                <a:cs typeface="Verdan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48B0BDFA-15BB-4463-8EEF-DF8C146BEBC5}" type="slidenum">
              <a:rPr lang="es-ES_tradnl" sz="750">
                <a:solidFill>
                  <a:schemeClr val="bg1"/>
                </a:solidFill>
              </a:rPr>
              <a:pPr algn="r">
                <a:defRPr/>
              </a:pPr>
              <a:t>79</a:t>
            </a:fld>
            <a:endParaRPr lang="es-ES_tradnl" sz="750" dirty="0">
              <a:solidFill>
                <a:schemeClr val="bg1"/>
              </a:solidFill>
            </a:endParaRPr>
          </a:p>
        </p:txBody>
      </p:sp>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94384" y="1382336"/>
            <a:ext cx="904875" cy="466725"/>
          </a:xfrm>
          <a:prstGeom prst="rect">
            <a:avLst/>
          </a:prstGeom>
        </p:spPr>
      </p:pic>
      <p:sp>
        <p:nvSpPr>
          <p:cNvPr id="9" name="CuadroTexto 8">
            <a:extLst>
              <a:ext uri="{FF2B5EF4-FFF2-40B4-BE49-F238E27FC236}">
                <a16:creationId xmlns:a16="http://schemas.microsoft.com/office/drawing/2014/main" id="{BC209150-7EFC-474A-99A2-89199B8128B3}"/>
              </a:ext>
            </a:extLst>
          </p:cNvPr>
          <p:cNvSpPr txBox="1"/>
          <p:nvPr/>
        </p:nvSpPr>
        <p:spPr>
          <a:xfrm>
            <a:off x="6801862" y="5739104"/>
            <a:ext cx="638735" cy="443190"/>
          </a:xfrm>
          <a:prstGeom prst="rect">
            <a:avLst/>
          </a:prstGeom>
          <a:noFill/>
        </p:spPr>
        <p:txBody>
          <a:bodyPr vert="horz" wrap="square" lIns="68543" tIns="34286" rIns="68543" bIns="34286" rtlCol="0" anchor="ctr">
            <a:spAutoFit/>
          </a:bodyPr>
          <a:lstStyle>
            <a:defPPr>
              <a:defRPr lang="es-ES"/>
            </a:defPPr>
            <a:lvl1pPr>
              <a:lnSpc>
                <a:spcPct val="90000"/>
              </a:lnSpc>
              <a:spcBef>
                <a:spcPct val="0"/>
              </a:spcBef>
              <a:buNone/>
              <a:defRPr sz="3200" b="1">
                <a:solidFill>
                  <a:srgbClr val="29B5E3"/>
                </a:solidFill>
                <a:latin typeface="Arial"/>
                <a:cs typeface="Arial"/>
              </a:defRPr>
            </a:lvl1pPr>
          </a:lstStyle>
          <a:p>
            <a:r>
              <a:rPr lang="es-CL" sz="2700" dirty="0">
                <a:solidFill>
                  <a:schemeClr val="bg1"/>
                </a:solidFill>
                <a:latin typeface="Arial" charset="0"/>
                <a:ea typeface="Arial" charset="0"/>
                <a:cs typeface="Arial" charset="0"/>
              </a:rPr>
              <a:t>3,0</a:t>
            </a:r>
          </a:p>
        </p:txBody>
      </p:sp>
      <p:cxnSp>
        <p:nvCxnSpPr>
          <p:cNvPr id="23" name="Conector recto 22">
            <a:extLst>
              <a:ext uri="{FF2B5EF4-FFF2-40B4-BE49-F238E27FC236}">
                <a16:creationId xmlns:a16="http://schemas.microsoft.com/office/drawing/2014/main" id="{F12E5A6F-9B87-4173-82C6-149D16C7207E}"/>
              </a:ext>
            </a:extLst>
          </p:cNvPr>
          <p:cNvCxnSpPr/>
          <p:nvPr/>
        </p:nvCxnSpPr>
        <p:spPr>
          <a:xfrm flipH="1">
            <a:off x="4142517" y="4675946"/>
            <a:ext cx="16190" cy="0"/>
          </a:xfrm>
          <a:prstGeom prst="line">
            <a:avLst/>
          </a:prstGeom>
          <a:ln w="9525" cmpd="sng">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31" name="Título 1">
            <a:extLst>
              <a:ext uri="{FF2B5EF4-FFF2-40B4-BE49-F238E27FC236}">
                <a16:creationId xmlns:a16="http://schemas.microsoft.com/office/drawing/2014/main" id="{5A102A72-B31F-4DCC-A38B-6DDE31499E23}"/>
              </a:ext>
            </a:extLst>
          </p:cNvPr>
          <p:cNvSpPr txBox="1">
            <a:spLocks/>
          </p:cNvSpPr>
          <p:nvPr/>
        </p:nvSpPr>
        <p:spPr>
          <a:xfrm>
            <a:off x="402237" y="310587"/>
            <a:ext cx="7467904" cy="649164"/>
          </a:xfrm>
          <a:prstGeom prst="rect">
            <a:avLst/>
          </a:prstGeom>
        </p:spPr>
        <p:txBody>
          <a:bodyPr/>
          <a:lstStyle>
            <a:lvl1pPr algn="ctr" defTabSz="914400" rtl="0" eaLnBrk="1" latinLnBrk="0" hangingPunct="1">
              <a:spcBef>
                <a:spcPct val="0"/>
              </a:spcBef>
              <a:buNone/>
              <a:defRPr sz="4000" b="1" kern="1200">
                <a:solidFill>
                  <a:srgbClr val="0066FF"/>
                </a:solidFill>
                <a:latin typeface="+mj-lt"/>
                <a:ea typeface="+mj-ea"/>
                <a:cs typeface="+mj-cs"/>
              </a:defRPr>
            </a:lvl1pPr>
          </a:lstStyle>
          <a:p>
            <a:r>
              <a:rPr lang="es-CL" sz="3200" dirty="0"/>
              <a:t>Puerto Exterior en San Antonio</a:t>
            </a:r>
            <a:br>
              <a:rPr lang="es-CL" sz="3200" dirty="0"/>
            </a:br>
            <a:endParaRPr lang="es-ES" sz="3200" dirty="0"/>
          </a:p>
        </p:txBody>
      </p:sp>
      <p:pic>
        <p:nvPicPr>
          <p:cNvPr id="32" name="Imagen 31">
            <a:extLst>
              <a:ext uri="{FF2B5EF4-FFF2-40B4-BE49-F238E27FC236}">
                <a16:creationId xmlns:a16="http://schemas.microsoft.com/office/drawing/2014/main" id="{4BA9FA75-963D-473B-A5BD-55ACFF1406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4761" y="1772816"/>
            <a:ext cx="8294051" cy="4753959"/>
          </a:xfrm>
          <a:prstGeom prst="rect">
            <a:avLst/>
          </a:prstGeom>
        </p:spPr>
      </p:pic>
      <p:sp>
        <p:nvSpPr>
          <p:cNvPr id="33" name="Rectángulo 32">
            <a:extLst>
              <a:ext uri="{FF2B5EF4-FFF2-40B4-BE49-F238E27FC236}">
                <a16:creationId xmlns:a16="http://schemas.microsoft.com/office/drawing/2014/main" id="{D51178E6-4A50-439E-9856-2F2A97334204}"/>
              </a:ext>
            </a:extLst>
          </p:cNvPr>
          <p:cNvSpPr/>
          <p:nvPr/>
        </p:nvSpPr>
        <p:spPr>
          <a:xfrm>
            <a:off x="107504" y="1122281"/>
            <a:ext cx="2431473" cy="1082583"/>
          </a:xfrm>
          <a:prstGeom prst="rect">
            <a:avLst/>
          </a:prstGeom>
          <a:solidFill>
            <a:srgbClr val="26A9E0"/>
          </a:solidFill>
          <a:ln>
            <a:solidFill>
              <a:srgbClr val="26A9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350"/>
          </a:p>
        </p:txBody>
      </p:sp>
      <p:sp>
        <p:nvSpPr>
          <p:cNvPr id="34" name="CuadroTexto 33">
            <a:extLst>
              <a:ext uri="{FF2B5EF4-FFF2-40B4-BE49-F238E27FC236}">
                <a16:creationId xmlns:a16="http://schemas.microsoft.com/office/drawing/2014/main" id="{A2B1DB8E-5344-4F6D-805B-34DD018B8894}"/>
              </a:ext>
            </a:extLst>
          </p:cNvPr>
          <p:cNvSpPr txBox="1"/>
          <p:nvPr/>
        </p:nvSpPr>
        <p:spPr>
          <a:xfrm>
            <a:off x="288657" y="1122282"/>
            <a:ext cx="2115416" cy="968018"/>
          </a:xfrm>
          <a:prstGeom prst="rect">
            <a:avLst/>
          </a:prstGeom>
          <a:noFill/>
        </p:spPr>
        <p:txBody>
          <a:bodyPr wrap="square" lIns="68576" tIns="34288" rIns="68576" bIns="34288" rtlCol="0">
            <a:spAutoFit/>
          </a:bodyPr>
          <a:lstStyle/>
          <a:p>
            <a:pPr>
              <a:lnSpc>
                <a:spcPct val="120000"/>
              </a:lnSpc>
            </a:pPr>
            <a:r>
              <a:rPr lang="es-CL" sz="1350" b="1" dirty="0">
                <a:solidFill>
                  <a:srgbClr val="FFFFFF"/>
                </a:solidFill>
                <a:latin typeface="Arial"/>
                <a:cs typeface="Arial"/>
              </a:rPr>
              <a:t>Aspectos relevantes</a:t>
            </a:r>
          </a:p>
          <a:p>
            <a:pPr marL="129779" lvl="1" indent="-129779">
              <a:lnSpc>
                <a:spcPct val="120000"/>
              </a:lnSpc>
              <a:buFont typeface="Arial" panose="020B0604020202020204" pitchFamily="34" charset="0"/>
              <a:buChar char="•"/>
            </a:pPr>
            <a:r>
              <a:rPr lang="es-CL" sz="900" dirty="0">
                <a:solidFill>
                  <a:srgbClr val="FFFFFF"/>
                </a:solidFill>
                <a:latin typeface="Arial"/>
                <a:cs typeface="Arial"/>
              </a:rPr>
              <a:t>Terminales especializados</a:t>
            </a:r>
          </a:p>
          <a:p>
            <a:pPr marL="129779" lvl="1" indent="-129779">
              <a:lnSpc>
                <a:spcPct val="120000"/>
              </a:lnSpc>
              <a:buFont typeface="Arial" panose="020B0604020202020204" pitchFamily="34" charset="0"/>
              <a:buChar char="•"/>
            </a:pPr>
            <a:r>
              <a:rPr lang="es-CL" sz="900" dirty="0">
                <a:solidFill>
                  <a:srgbClr val="FFFFFF"/>
                </a:solidFill>
                <a:latin typeface="Arial"/>
                <a:cs typeface="Arial"/>
              </a:rPr>
              <a:t>En fase de optimización del diseño</a:t>
            </a:r>
          </a:p>
          <a:p>
            <a:pPr marL="129779" lvl="1" indent="-129779">
              <a:lnSpc>
                <a:spcPct val="120000"/>
              </a:lnSpc>
              <a:buFont typeface="Arial" panose="020B0604020202020204" pitchFamily="34" charset="0"/>
              <a:buChar char="•"/>
            </a:pPr>
            <a:r>
              <a:rPr lang="es-CL" sz="900" dirty="0">
                <a:solidFill>
                  <a:srgbClr val="FFFFFF"/>
                </a:solidFill>
                <a:latin typeface="Arial"/>
                <a:cs typeface="Arial"/>
              </a:rPr>
              <a:t>EIA integral para todo el proyecto</a:t>
            </a:r>
          </a:p>
          <a:p>
            <a:pPr marL="129779" lvl="1" indent="-129779">
              <a:lnSpc>
                <a:spcPct val="120000"/>
              </a:lnSpc>
              <a:buFont typeface="Arial" panose="020B0604020202020204" pitchFamily="34" charset="0"/>
              <a:buChar char="•"/>
            </a:pPr>
            <a:r>
              <a:rPr lang="es-CL" sz="900" dirty="0">
                <a:solidFill>
                  <a:srgbClr val="FFFFFF"/>
                </a:solidFill>
                <a:latin typeface="Arial"/>
                <a:cs typeface="Arial"/>
              </a:rPr>
              <a:t>Capacidad Intermodal</a:t>
            </a:r>
          </a:p>
        </p:txBody>
      </p:sp>
    </p:spTree>
    <p:extLst>
      <p:ext uri="{BB962C8B-B14F-4D97-AF65-F5344CB8AC3E}">
        <p14:creationId xmlns:p14="http://schemas.microsoft.com/office/powerpoint/2010/main" val="3511999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A13B1390-752D-4756-92E8-458BF4483275}"/>
              </a:ext>
            </a:extLst>
          </p:cNvPr>
          <p:cNvSpPr txBox="1">
            <a:spLocks noChangeArrowheads="1"/>
          </p:cNvSpPr>
          <p:nvPr/>
        </p:nvSpPr>
        <p:spPr bwMode="auto">
          <a:xfrm>
            <a:off x="827584" y="332656"/>
            <a:ext cx="6314065" cy="584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8" tIns="45630" rIns="91258" bIns="4563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_tradnl" altLang="es-CL" b="1" dirty="0">
                <a:solidFill>
                  <a:srgbClr val="0066FF"/>
                </a:solidFill>
                <a:latin typeface="+mj-lt"/>
                <a:ea typeface="+mj-ea"/>
                <a:cs typeface="+mj-cs"/>
              </a:rPr>
              <a:t>Accesos actuales y futuros</a:t>
            </a:r>
          </a:p>
        </p:txBody>
      </p:sp>
      <p:pic>
        <p:nvPicPr>
          <p:cNvPr id="8" name="Imagen 7" descr="Imagen que contiene texto, mapa&#10;&#10;Descripción generada con confianza muy alta">
            <a:extLst>
              <a:ext uri="{FF2B5EF4-FFF2-40B4-BE49-F238E27FC236}">
                <a16:creationId xmlns:a16="http://schemas.microsoft.com/office/drawing/2014/main" id="{4AD1979A-927D-4803-99A7-391A0A8617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1101208"/>
            <a:ext cx="8280920" cy="5853266"/>
          </a:xfrm>
          <a:prstGeom prst="rect">
            <a:avLst/>
          </a:prstGeom>
        </p:spPr>
      </p:pic>
    </p:spTree>
    <p:extLst>
      <p:ext uri="{BB962C8B-B14F-4D97-AF65-F5344CB8AC3E}">
        <p14:creationId xmlns:p14="http://schemas.microsoft.com/office/powerpoint/2010/main" val="21162712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2F7B9C46-53E6-4C08-8DCF-89D72F8230E3}"/>
              </a:ext>
            </a:extLst>
          </p:cNvPr>
          <p:cNvSpPr txBox="1">
            <a:spLocks/>
          </p:cNvSpPr>
          <p:nvPr/>
        </p:nvSpPr>
        <p:spPr>
          <a:xfrm>
            <a:off x="402237" y="310587"/>
            <a:ext cx="7467904" cy="649164"/>
          </a:xfrm>
          <a:prstGeom prst="rect">
            <a:avLst/>
          </a:prstGeom>
        </p:spPr>
        <p:txBody>
          <a:bodyPr/>
          <a:lstStyle>
            <a:lvl1pPr algn="ctr" defTabSz="914400" rtl="0" eaLnBrk="1" latinLnBrk="0" hangingPunct="1">
              <a:spcBef>
                <a:spcPct val="0"/>
              </a:spcBef>
              <a:buNone/>
              <a:defRPr sz="4000" b="1" kern="1200">
                <a:solidFill>
                  <a:srgbClr val="0066FF"/>
                </a:solidFill>
                <a:latin typeface="+mj-lt"/>
                <a:ea typeface="+mj-ea"/>
                <a:cs typeface="+mj-cs"/>
              </a:defRPr>
            </a:lvl1pPr>
          </a:lstStyle>
          <a:p>
            <a:r>
              <a:rPr lang="es-CL" sz="3200" dirty="0"/>
              <a:t>Puerto Exterior en San Antonio</a:t>
            </a:r>
            <a:br>
              <a:rPr lang="es-CL" sz="3200" dirty="0"/>
            </a:br>
            <a:endParaRPr lang="es-ES" sz="3200" dirty="0"/>
          </a:p>
        </p:txBody>
      </p:sp>
      <p:sp>
        <p:nvSpPr>
          <p:cNvPr id="6" name="CuadroTexto 5">
            <a:extLst>
              <a:ext uri="{FF2B5EF4-FFF2-40B4-BE49-F238E27FC236}">
                <a16:creationId xmlns:a16="http://schemas.microsoft.com/office/drawing/2014/main" id="{FB3A65F7-5EC3-4137-86A5-18F2185C2422}"/>
              </a:ext>
            </a:extLst>
          </p:cNvPr>
          <p:cNvSpPr txBox="1"/>
          <p:nvPr/>
        </p:nvSpPr>
        <p:spPr>
          <a:xfrm>
            <a:off x="4067944" y="4980328"/>
            <a:ext cx="4805741" cy="1200321"/>
          </a:xfrm>
          <a:prstGeom prst="rect">
            <a:avLst/>
          </a:prstGeom>
          <a:noFill/>
          <a:ln>
            <a:solidFill>
              <a:schemeClr val="accent1">
                <a:shade val="50000"/>
              </a:schemeClr>
            </a:solidFill>
          </a:ln>
        </p:spPr>
        <p:txBody>
          <a:bodyPr wrap="square" lIns="91432" tIns="45716" rIns="91432" bIns="45716" rtlCol="0">
            <a:spAutoFit/>
          </a:bodyPr>
          <a:lstStyle>
            <a:defPPr>
              <a:defRPr lang="es-CL"/>
            </a:defPPr>
            <a:lvl1pPr defTabSz="1219170">
              <a:defRPr sz="1467" b="1" kern="0">
                <a:solidFill>
                  <a:srgbClr val="29B5E4"/>
                </a:solidFill>
                <a:latin typeface="Arial"/>
                <a:cs typeface="Arial"/>
              </a:defRPr>
            </a:lvl1pPr>
          </a:lstStyle>
          <a:p>
            <a:pPr defTabSz="914378">
              <a:defRPr/>
            </a:pPr>
            <a:r>
              <a:rPr lang="es-ES_tradnl" sz="2100" dirty="0">
                <a:solidFill>
                  <a:srgbClr val="29B5E3"/>
                </a:solidFill>
              </a:rPr>
              <a:t>INVERSIÓN: USD $ 3.366 MM</a:t>
            </a:r>
          </a:p>
          <a:p>
            <a:pPr defTabSz="914378">
              <a:defRPr/>
            </a:pPr>
            <a:endParaRPr lang="es-ES_tradnl" sz="1200" dirty="0">
              <a:solidFill>
                <a:srgbClr val="29B5E3"/>
              </a:solidFill>
            </a:endParaRPr>
          </a:p>
          <a:p>
            <a:pPr defTabSz="914378">
              <a:defRPr/>
            </a:pPr>
            <a:r>
              <a:rPr lang="es-CL" sz="975" dirty="0"/>
              <a:t>Evaluación social Puerto Exterior + Accesos + Corredor Multimodal:</a:t>
            </a:r>
          </a:p>
          <a:p>
            <a:pPr defTabSz="404813">
              <a:defRPr/>
            </a:pPr>
            <a:r>
              <a:rPr lang="es-CL" sz="975" dirty="0"/>
              <a:t>	Inversión: 	US$ 4.590 MM</a:t>
            </a:r>
          </a:p>
          <a:p>
            <a:pPr defTabSz="404813">
              <a:defRPr/>
            </a:pPr>
            <a:r>
              <a:rPr lang="es-CL" sz="975" dirty="0"/>
              <a:t>	VAN: 		US$ 3.006 MM</a:t>
            </a:r>
          </a:p>
          <a:p>
            <a:pPr defTabSz="404813">
              <a:defRPr/>
            </a:pPr>
            <a:r>
              <a:rPr lang="es-CL" sz="975" dirty="0"/>
              <a:t>	TIR:		42%</a:t>
            </a:r>
            <a:endParaRPr lang="es-ES_tradnl" sz="975" dirty="0">
              <a:solidFill>
                <a:srgbClr val="29B5E3"/>
              </a:solidFill>
            </a:endParaRPr>
          </a:p>
        </p:txBody>
      </p:sp>
      <p:sp>
        <p:nvSpPr>
          <p:cNvPr id="7" name="CuadroTexto 6">
            <a:extLst>
              <a:ext uri="{FF2B5EF4-FFF2-40B4-BE49-F238E27FC236}">
                <a16:creationId xmlns:a16="http://schemas.microsoft.com/office/drawing/2014/main" id="{47312346-DF1F-4609-BCD7-633E6E08B6E3}"/>
              </a:ext>
            </a:extLst>
          </p:cNvPr>
          <p:cNvSpPr txBox="1"/>
          <p:nvPr/>
        </p:nvSpPr>
        <p:spPr>
          <a:xfrm>
            <a:off x="366697" y="3127852"/>
            <a:ext cx="2901364" cy="1179037"/>
          </a:xfrm>
          <a:prstGeom prst="rect">
            <a:avLst/>
          </a:prstGeom>
          <a:noFill/>
          <a:ln>
            <a:solidFill>
              <a:schemeClr val="accent1">
                <a:shade val="50000"/>
              </a:schemeClr>
            </a:solidFill>
          </a:ln>
        </p:spPr>
        <p:txBody>
          <a:bodyPr wrap="square" lIns="68576" tIns="34288" rIns="68576" bIns="34288" rtlCol="0">
            <a:spAutoFit/>
          </a:bodyPr>
          <a:lstStyle/>
          <a:p>
            <a:pPr defTabSz="685800">
              <a:lnSpc>
                <a:spcPct val="140000"/>
              </a:lnSpc>
              <a:defRPr/>
            </a:pPr>
            <a:r>
              <a:rPr lang="es-CL" sz="2100" b="1" dirty="0">
                <a:solidFill>
                  <a:srgbClr val="29B4EF"/>
                </a:solidFill>
                <a:latin typeface="Arial"/>
                <a:cs typeface="Arial"/>
              </a:rPr>
              <a:t>OBRAS DE ABRIGO</a:t>
            </a:r>
          </a:p>
          <a:p>
            <a:pPr marL="0" lvl="1" defTabSz="685800">
              <a:lnSpc>
                <a:spcPct val="140000"/>
              </a:lnSpc>
              <a:defRPr/>
            </a:pPr>
            <a:r>
              <a:rPr lang="es-CL" sz="1600" dirty="0">
                <a:solidFill>
                  <a:srgbClr val="34393B"/>
                </a:solidFill>
                <a:latin typeface="Calibri"/>
              </a:rPr>
              <a:t>Rompeolas y dragado </a:t>
            </a:r>
          </a:p>
          <a:p>
            <a:pPr marL="0" lvl="1" defTabSz="685800">
              <a:lnSpc>
                <a:spcPct val="140000"/>
              </a:lnSpc>
              <a:defRPr/>
            </a:pPr>
            <a:r>
              <a:rPr lang="es-CL" sz="1600" dirty="0">
                <a:solidFill>
                  <a:srgbClr val="34393B"/>
                </a:solidFill>
                <a:latin typeface="Calibri"/>
              </a:rPr>
              <a:t>Se financia con cargo a la TUP</a:t>
            </a:r>
            <a:endParaRPr lang="es-CL" sz="1200" dirty="0">
              <a:solidFill>
                <a:srgbClr val="34393B"/>
              </a:solidFill>
              <a:latin typeface="Calibri"/>
            </a:endParaRPr>
          </a:p>
        </p:txBody>
      </p:sp>
      <p:sp>
        <p:nvSpPr>
          <p:cNvPr id="8" name="CuadroTexto 7">
            <a:extLst>
              <a:ext uri="{FF2B5EF4-FFF2-40B4-BE49-F238E27FC236}">
                <a16:creationId xmlns:a16="http://schemas.microsoft.com/office/drawing/2014/main" id="{26F8396B-AC00-4CDC-9A2A-F6B70A3C0E4A}"/>
              </a:ext>
            </a:extLst>
          </p:cNvPr>
          <p:cNvSpPr txBox="1"/>
          <p:nvPr/>
        </p:nvSpPr>
        <p:spPr>
          <a:xfrm>
            <a:off x="539552" y="5001612"/>
            <a:ext cx="2901364" cy="1179037"/>
          </a:xfrm>
          <a:prstGeom prst="rect">
            <a:avLst/>
          </a:prstGeom>
          <a:noFill/>
          <a:ln>
            <a:solidFill>
              <a:schemeClr val="accent1">
                <a:shade val="50000"/>
              </a:schemeClr>
            </a:solidFill>
          </a:ln>
        </p:spPr>
        <p:txBody>
          <a:bodyPr wrap="square" lIns="68576" tIns="34288" rIns="68576" bIns="34288" rtlCol="0">
            <a:spAutoFit/>
          </a:bodyPr>
          <a:lstStyle/>
          <a:p>
            <a:pPr algn="ctr" defTabSz="685800">
              <a:lnSpc>
                <a:spcPct val="140000"/>
              </a:lnSpc>
              <a:defRPr/>
            </a:pPr>
            <a:r>
              <a:rPr lang="es-CL" sz="2100" b="1" dirty="0">
                <a:solidFill>
                  <a:srgbClr val="29B4EF"/>
                </a:solidFill>
                <a:latin typeface="Arial"/>
                <a:cs typeface="Arial"/>
              </a:rPr>
              <a:t>ACCESOS </a:t>
            </a:r>
          </a:p>
          <a:p>
            <a:pPr marL="0" lvl="1" algn="ctr" defTabSz="685800">
              <a:lnSpc>
                <a:spcPct val="140000"/>
              </a:lnSpc>
              <a:defRPr/>
            </a:pPr>
            <a:r>
              <a:rPr lang="es-CL" sz="1600" dirty="0">
                <a:solidFill>
                  <a:srgbClr val="34393B"/>
                </a:solidFill>
                <a:latin typeface="Calibri"/>
              </a:rPr>
              <a:t>Desarrollo coordinado con EFE y MOP</a:t>
            </a:r>
          </a:p>
        </p:txBody>
      </p:sp>
      <p:pic>
        <p:nvPicPr>
          <p:cNvPr id="9" name="Imagen 8" descr="Rompeolas_Enrocados.jpg">
            <a:extLst>
              <a:ext uri="{FF2B5EF4-FFF2-40B4-BE49-F238E27FC236}">
                <a16:creationId xmlns:a16="http://schemas.microsoft.com/office/drawing/2014/main" id="{F9E902AF-615E-4FE2-8C69-03A975E5F70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40381" y="1186584"/>
            <a:ext cx="2466668" cy="1735037"/>
          </a:xfrm>
          <a:prstGeom prst="rect">
            <a:avLst/>
          </a:prstGeom>
        </p:spPr>
      </p:pic>
      <p:pic>
        <p:nvPicPr>
          <p:cNvPr id="10" name="Imagen 9">
            <a:extLst>
              <a:ext uri="{FF2B5EF4-FFF2-40B4-BE49-F238E27FC236}">
                <a16:creationId xmlns:a16="http://schemas.microsoft.com/office/drawing/2014/main" id="{CA59E5C0-6455-479A-A705-5B5C02280D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78361" y="1184394"/>
            <a:ext cx="2549688" cy="1737227"/>
          </a:xfrm>
          <a:prstGeom prst="rect">
            <a:avLst/>
          </a:prstGeom>
        </p:spPr>
      </p:pic>
      <p:pic>
        <p:nvPicPr>
          <p:cNvPr id="11" name="Imagen 10">
            <a:extLst>
              <a:ext uri="{FF2B5EF4-FFF2-40B4-BE49-F238E27FC236}">
                <a16:creationId xmlns:a16="http://schemas.microsoft.com/office/drawing/2014/main" id="{14B90566-041A-481E-AA2C-81A43952BA9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84850" y="1190621"/>
            <a:ext cx="2614487" cy="1767350"/>
          </a:xfrm>
          <a:prstGeom prst="rect">
            <a:avLst/>
          </a:prstGeom>
        </p:spPr>
      </p:pic>
      <p:sp>
        <p:nvSpPr>
          <p:cNvPr id="12" name="CuadroTexto 11">
            <a:extLst>
              <a:ext uri="{FF2B5EF4-FFF2-40B4-BE49-F238E27FC236}">
                <a16:creationId xmlns:a16="http://schemas.microsoft.com/office/drawing/2014/main" id="{28F4FFFF-93F6-4522-BFA8-08BA702D955F}"/>
              </a:ext>
            </a:extLst>
          </p:cNvPr>
          <p:cNvSpPr txBox="1"/>
          <p:nvPr/>
        </p:nvSpPr>
        <p:spPr>
          <a:xfrm>
            <a:off x="4679638" y="3127851"/>
            <a:ext cx="4194047" cy="1179037"/>
          </a:xfrm>
          <a:prstGeom prst="rect">
            <a:avLst/>
          </a:prstGeom>
          <a:noFill/>
          <a:ln>
            <a:solidFill>
              <a:schemeClr val="accent1">
                <a:shade val="50000"/>
              </a:schemeClr>
            </a:solidFill>
          </a:ln>
        </p:spPr>
        <p:txBody>
          <a:bodyPr wrap="square" lIns="68576" tIns="34288" rIns="68576" bIns="34288" rtlCol="0">
            <a:spAutoFit/>
          </a:bodyPr>
          <a:lstStyle/>
          <a:p>
            <a:pPr defTabSz="685800">
              <a:lnSpc>
                <a:spcPct val="140000"/>
              </a:lnSpc>
              <a:defRPr/>
            </a:pPr>
            <a:r>
              <a:rPr lang="es-CL" sz="2100" b="1" dirty="0">
                <a:solidFill>
                  <a:srgbClr val="29B4EF"/>
                </a:solidFill>
                <a:latin typeface="Arial"/>
                <a:cs typeface="Arial"/>
              </a:rPr>
              <a:t>TERMINALES PORTUARIOS</a:t>
            </a:r>
          </a:p>
          <a:p>
            <a:pPr marL="0" lvl="1" defTabSz="685800">
              <a:lnSpc>
                <a:spcPct val="140000"/>
              </a:lnSpc>
              <a:defRPr/>
            </a:pPr>
            <a:r>
              <a:rPr lang="es-CL" sz="1600" dirty="0">
                <a:solidFill>
                  <a:srgbClr val="34393B"/>
                </a:solidFill>
                <a:latin typeface="Calibri"/>
              </a:rPr>
              <a:t>2 concesionarios </a:t>
            </a:r>
          </a:p>
          <a:p>
            <a:pPr marL="0" lvl="1" defTabSz="685800">
              <a:lnSpc>
                <a:spcPct val="140000"/>
              </a:lnSpc>
              <a:defRPr/>
            </a:pPr>
            <a:r>
              <a:rPr lang="es-CL" sz="1600" dirty="0">
                <a:solidFill>
                  <a:srgbClr val="34393B"/>
                </a:solidFill>
                <a:latin typeface="Calibri"/>
              </a:rPr>
              <a:t>3 MM TEU/año c/u (1,5 MM TEU c/5 años)</a:t>
            </a:r>
            <a:endParaRPr lang="es-CL" sz="1200" dirty="0">
              <a:solidFill>
                <a:srgbClr val="34393B"/>
              </a:solidFill>
              <a:latin typeface="Calibri"/>
            </a:endParaRPr>
          </a:p>
        </p:txBody>
      </p:sp>
    </p:spTree>
    <p:extLst>
      <p:ext uri="{BB962C8B-B14F-4D97-AF65-F5344CB8AC3E}">
        <p14:creationId xmlns:p14="http://schemas.microsoft.com/office/powerpoint/2010/main" val="10565547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CL" dirty="0"/>
              <a:t>Consejo de Coordinación Ciudad Puerto San Antonio</a:t>
            </a:r>
            <a:br>
              <a:rPr lang="es-CL" dirty="0"/>
            </a:br>
            <a:endParaRPr lang="es-CL" dirty="0"/>
          </a:p>
        </p:txBody>
      </p:sp>
    </p:spTree>
    <p:extLst>
      <p:ext uri="{BB962C8B-B14F-4D97-AF65-F5344CB8AC3E}">
        <p14:creationId xmlns:p14="http://schemas.microsoft.com/office/powerpoint/2010/main" val="112244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66DAA1E-ECBE-4125-BE5D-29DA48555252}"/>
              </a:ext>
            </a:extLst>
          </p:cNvPr>
          <p:cNvPicPr>
            <a:picLocks noChangeAspect="1"/>
          </p:cNvPicPr>
          <p:nvPr/>
        </p:nvPicPr>
        <p:blipFill rotWithShape="1">
          <a:blip r:embed="rId2"/>
          <a:srcRect l="12988" t="3778" r="12988"/>
          <a:stretch/>
        </p:blipFill>
        <p:spPr>
          <a:xfrm>
            <a:off x="899592" y="1052736"/>
            <a:ext cx="7783874" cy="5688632"/>
          </a:xfrm>
          <a:prstGeom prst="rect">
            <a:avLst/>
          </a:prstGeom>
        </p:spPr>
      </p:pic>
      <p:sp>
        <p:nvSpPr>
          <p:cNvPr id="3" name="Título 1">
            <a:extLst>
              <a:ext uri="{FF2B5EF4-FFF2-40B4-BE49-F238E27FC236}">
                <a16:creationId xmlns:a16="http://schemas.microsoft.com/office/drawing/2014/main" id="{BA9E463E-E930-47BE-8851-ACF9772C95AE}"/>
              </a:ext>
            </a:extLst>
          </p:cNvPr>
          <p:cNvSpPr txBox="1">
            <a:spLocks/>
          </p:cNvSpPr>
          <p:nvPr/>
        </p:nvSpPr>
        <p:spPr>
          <a:xfrm>
            <a:off x="452869" y="260648"/>
            <a:ext cx="7467904" cy="649164"/>
          </a:xfrm>
          <a:prstGeom prst="rect">
            <a:avLst/>
          </a:prstGeom>
        </p:spPr>
        <p:txBody>
          <a:bodyPr/>
          <a:lstStyle>
            <a:lvl1pPr algn="ctr" defTabSz="914400" rtl="0" eaLnBrk="1" latinLnBrk="0" hangingPunct="1">
              <a:spcBef>
                <a:spcPct val="0"/>
              </a:spcBef>
              <a:buNone/>
              <a:defRPr sz="4000" b="1" kern="1200">
                <a:solidFill>
                  <a:srgbClr val="0066FF"/>
                </a:solidFill>
                <a:latin typeface="+mj-lt"/>
                <a:ea typeface="+mj-ea"/>
                <a:cs typeface="+mj-cs"/>
              </a:defRPr>
            </a:lvl1pPr>
          </a:lstStyle>
          <a:p>
            <a:r>
              <a:rPr lang="es-ES" altLang="es-CL" sz="3200"/>
              <a:t>Ruta 66 de la fruta: trazado y ajustes</a:t>
            </a:r>
            <a:endParaRPr lang="es-ES" sz="3200" dirty="0"/>
          </a:p>
        </p:txBody>
      </p:sp>
    </p:spTree>
    <p:extLst>
      <p:ext uri="{BB962C8B-B14F-4D97-AF65-F5344CB8AC3E}">
        <p14:creationId xmlns:p14="http://schemas.microsoft.com/office/powerpoint/2010/main" val="335838560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EPSA Red</Template>
  <TotalTime>9311</TotalTime>
  <Words>3876</Words>
  <Application>Microsoft Office PowerPoint</Application>
  <PresentationFormat>Presentación en pantalla (4:3)</PresentationFormat>
  <Paragraphs>698</Paragraphs>
  <Slides>81</Slides>
  <Notes>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81</vt:i4>
      </vt:variant>
    </vt:vector>
  </HeadingPairs>
  <TitlesOfParts>
    <vt:vector size="88" baseType="lpstr">
      <vt:lpstr>MS PGothic</vt:lpstr>
      <vt:lpstr>Arial</vt:lpstr>
      <vt:lpstr>Calibri</vt:lpstr>
      <vt:lpstr>Times New Roman</vt:lpstr>
      <vt:lpstr>Verdana</vt:lpstr>
      <vt:lpstr>Wingdings</vt:lpstr>
      <vt:lpstr>Tema de Office</vt:lpstr>
      <vt:lpstr>Consejo de Coordinación  Ciudad Puerto San Antonio </vt:lpstr>
      <vt:lpstr>Presentación de PowerPoint</vt:lpstr>
      <vt:lpstr>Los Consejos de Coordinación Ciudad Puerto</vt:lpstr>
      <vt:lpstr>Materias a tratar recomendadas por MTT Programa Desarrollo Logístico</vt:lpstr>
      <vt:lpstr>Situación actual</vt:lpstr>
      <vt:lpstr>DESARROLLO DE LAS MATERIAS</vt:lpstr>
      <vt:lpstr>1.ConectividaD: Infraestructura</vt:lpstr>
      <vt:lpstr>Presentación de PowerPoint</vt:lpstr>
      <vt:lpstr>Presentación de PowerPoint</vt:lpstr>
      <vt:lpstr>Presentación de PowerPoint</vt:lpstr>
      <vt:lpstr>Autopista del Sol</vt:lpstr>
      <vt:lpstr>Autopista del Sol: necesidades</vt:lpstr>
      <vt:lpstr>Acceso norte</vt:lpstr>
      <vt:lpstr>Puente Lo Gallardo:  Reposición Fundamental</vt:lpstr>
      <vt:lpstr>Presentación de PowerPoint</vt:lpstr>
      <vt:lpstr>Presentación de PowerPoint</vt:lpstr>
      <vt:lpstr>Accesos Proyectados Puerto Actual </vt:lpstr>
      <vt:lpstr>Presentación de PowerPoint</vt:lpstr>
      <vt:lpstr>Corredor Multimodal Santiago – San Antonio </vt:lpstr>
      <vt:lpstr>2. Urbanos Multimodales: Logística</vt:lpstr>
      <vt:lpstr>Congestión en el Puerto de San Antonio</vt:lpstr>
      <vt:lpstr>Congestión en el Puerto de San Antonio</vt:lpstr>
      <vt:lpstr>Presentación de PowerPoint</vt:lpstr>
      <vt:lpstr>Regulador de Frecuencia en Alto San Antonio</vt:lpstr>
      <vt:lpstr>Beneficios Nuevo Sistema Logístico para San Antonio</vt:lpstr>
      <vt:lpstr>3. y 4. Espacios Portuarios compartidos: borde costero</vt:lpstr>
      <vt:lpstr>Presentación de PowerPoint</vt:lpstr>
      <vt:lpstr>Presentación de PowerPoint</vt:lpstr>
      <vt:lpstr>Presentación de PowerPoint</vt:lpstr>
      <vt:lpstr>Sector  Plaza del Mar año 2030 en adelante </vt:lpstr>
      <vt:lpstr>Presentación de PowerPoint</vt:lpstr>
      <vt:lpstr>Presentación de PowerPoint</vt:lpstr>
      <vt:lpstr>Presentación de PowerPoint</vt:lpstr>
      <vt:lpstr>Presentación de PowerPoint</vt:lpstr>
      <vt:lpstr>Presentación de PowerPoint</vt:lpstr>
      <vt:lpstr>Presentación de PowerPoint</vt:lpstr>
      <vt:lpstr>5. Renovación Urbana:  Edificio epsa en Camanchaca, paseo costero y borde río</vt:lpstr>
      <vt:lpstr>Construcción de edificio corporativo</vt:lpstr>
      <vt:lpstr>Nuevo edificio institucional: PCE</vt:lpstr>
      <vt:lpstr>Borde Costero: Estero El Sauce actual</vt:lpstr>
      <vt:lpstr>Borde Costero: Proyecto Estero El Sauce</vt:lpstr>
      <vt:lpstr>6. Plan regulador comunal: sector nuevo acceso.</vt:lpstr>
      <vt:lpstr>Plan Regulador Comunal</vt:lpstr>
      <vt:lpstr>7. Diálogo con LA comunidad</vt:lpstr>
      <vt:lpstr>Diálogo con la Comunidad</vt:lpstr>
      <vt:lpstr>8. Turismo y cruceros</vt:lpstr>
      <vt:lpstr>Presentación de PowerPoint</vt:lpstr>
      <vt:lpstr>9. Impacto económico del sector logístico portuario</vt:lpstr>
      <vt:lpstr>Se estima casi 33% aporte directo es indirecto al PIB Comunal. </vt:lpstr>
      <vt:lpstr>Presentación de PowerPoint</vt:lpstr>
      <vt:lpstr>Presentación de PowerPoint</vt:lpstr>
      <vt:lpstr>Colsa en Economía Local</vt:lpstr>
      <vt:lpstr>10. Proyectos estratégicos</vt:lpstr>
      <vt:lpstr>Proyectos o Iniciativas Estratégicas</vt:lpstr>
      <vt:lpstr>Acuerdo de Producción Limpia COLSA </vt:lpstr>
      <vt:lpstr>Centro Formación Técnica San Antonio CFT </vt:lpstr>
      <vt:lpstr>Consolidado Puerto San Antonio Octubre 2018</vt:lpstr>
      <vt:lpstr>Presentación de PowerPoint</vt:lpstr>
      <vt:lpstr>Tarea 1) Inspección Conjunta a Transportistas Nodo Logístico</vt:lpstr>
      <vt:lpstr>Tarea 2) Sensibilización a la Comunidad Marítimo-Portuaria de San Antonio respecto de la Realidad Regional del Narcotráfico Marítimo </vt:lpstr>
      <vt:lpstr>Tarea 3) Inspección Conjunta a los Terminales Marítimos</vt:lpstr>
      <vt:lpstr>Tarea 4) Mejorar indicadores de eficiencia en la atención de las naves en los Procesos de Recepción y Despacho de Naves  </vt:lpstr>
      <vt:lpstr>Tarea 5) Curso de Gases Fumigantes</vt:lpstr>
      <vt:lpstr>Tarea 6) Ejecutar un Simulacro Anual, con la participación de los Organismos Públicos </vt:lpstr>
      <vt:lpstr>Presentación de PowerPoint</vt:lpstr>
      <vt:lpstr>Tareas propuestas por el CCOP para el 2018  </vt:lpstr>
      <vt:lpstr>Presentación de PowerPoint</vt:lpstr>
      <vt:lpstr>Presentación de PowerPoint</vt:lpstr>
      <vt:lpstr>Presentación de PowerPoint</vt:lpstr>
      <vt:lpstr>Presentación de PowerPoint</vt:lpstr>
      <vt:lpstr>Convenio IMSA EPSA </vt:lpstr>
      <vt:lpstr>Hospital</vt:lpstr>
      <vt:lpstr>Hospital de Sistema de Mutualidad para Trabajadores Portuarios </vt:lpstr>
      <vt:lpstr>Modelamiento Transporte Urbano STU San Antonio </vt:lpstr>
      <vt:lpstr>Lugares de estacionamiento cercanos al puerto y transporte público de acercamiento </vt:lpstr>
      <vt:lpstr>Programa Desarrollo Proveedores: Transportistas </vt:lpstr>
      <vt:lpstr>Puerto Exterior San Antonio </vt:lpstr>
      <vt:lpstr>Presentación de PowerPoint</vt:lpstr>
      <vt:lpstr>Presentación de PowerPoint</vt:lpstr>
      <vt:lpstr>Presentación de PowerPoint</vt:lpstr>
      <vt:lpstr>Consejo de Coordinación Ciudad Puerto San Antonio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Consejo de Coordinación Ciudad Puerto San Antonio</dc:title>
  <dc:creator>Aldo Signorelli</dc:creator>
  <cp:lastModifiedBy>Hector Marchant</cp:lastModifiedBy>
  <cp:revision>135</cp:revision>
  <dcterms:created xsi:type="dcterms:W3CDTF">2018-08-28T19:10:01Z</dcterms:created>
  <dcterms:modified xsi:type="dcterms:W3CDTF">2019-03-19T18:00:56Z</dcterms:modified>
</cp:coreProperties>
</file>