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14"/>
  </p:notesMasterIdLst>
  <p:sldIdLst>
    <p:sldId id="310" r:id="rId4"/>
    <p:sldId id="1549" r:id="rId5"/>
    <p:sldId id="3348" r:id="rId6"/>
    <p:sldId id="3343" r:id="rId7"/>
    <p:sldId id="1534" r:id="rId8"/>
    <p:sldId id="3344" r:id="rId9"/>
    <p:sldId id="3345" r:id="rId10"/>
    <p:sldId id="3346" r:id="rId11"/>
    <p:sldId id="262" r:id="rId12"/>
    <p:sldId id="3347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A34"/>
    <a:srgbClr val="1DC4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A14A5-B3A1-41ED-873E-E3A3FAFFE9FF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6A222-F8E3-4727-A2C3-B79C25B2EA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71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48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C24D5-302A-4B4F-8258-D0F29C00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FB02AB-5B5C-41B4-B69F-D59A557E0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F85BE7-2955-432B-8470-973B2C91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6078C-3CFF-42E9-AB47-66148E4D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CFFFD2-413F-4E4B-89C5-94BCECA9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9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32344-E053-4D67-B19A-D600289B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95F2B-40B1-43E2-8543-39D856BA9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164179-16D2-40AB-A9DB-2D261F65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40024C-392F-44E2-A43D-B0A897D7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ED2FC-3772-4168-B977-C30002C8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592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42C89D-C81B-4A48-AEF8-1D4567C4E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41C7F7-3F74-497E-8F67-DB9C92EF5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F075D-563C-49CC-B419-EA12084B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B32B7-5A43-428D-BB29-2F212581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A943A-D8CC-4DB5-9959-40063C76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921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objetos" type="tx">
  <p:cSld name="5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5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879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objetos" type="tx">
  <p:cSld name="5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031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29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540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076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766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23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6EB6C-B7D7-4C46-803B-C26FD9C6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C4B41C-5F7E-4069-BFB5-423898E1B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83B717-F373-4166-9B8C-3D53AF00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8DF74F-1C08-4CAD-899A-A714646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003037-7551-4902-9EE8-EA66A3E3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0316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04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6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049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77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44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2"/>
          </p:nvPr>
        </p:nvSpPr>
        <p:spPr>
          <a:xfrm>
            <a:off x="5999990" y="6308726"/>
            <a:ext cx="5567596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>
                <a:solidFill>
                  <a:srgbClr val="3F3F3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>
                <a:solidFill>
                  <a:srgbClr val="3F3F3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>
                <a:solidFill>
                  <a:srgbClr val="3F3F3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435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479426" y="1"/>
            <a:ext cx="1119663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016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6"/>
          <p:cNvSpPr txBox="1">
            <a:spLocks noGrp="1"/>
          </p:cNvSpPr>
          <p:nvPr>
            <p:ph type="ctrTitle"/>
          </p:nvPr>
        </p:nvSpPr>
        <p:spPr>
          <a:xfrm>
            <a:off x="179294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subTitle" idx="1"/>
          </p:nvPr>
        </p:nvSpPr>
        <p:spPr>
          <a:xfrm>
            <a:off x="179294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D6DA"/>
              </a:buClr>
              <a:buSzPts val="2400"/>
              <a:buNone/>
              <a:defRPr sz="2400">
                <a:solidFill>
                  <a:srgbClr val="DAD6D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56"/>
          <p:cNvSpPr/>
          <p:nvPr/>
        </p:nvSpPr>
        <p:spPr>
          <a:xfrm>
            <a:off x="0" y="1"/>
            <a:ext cx="1183341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5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40" y="255494"/>
            <a:ext cx="844061" cy="484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305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57"/>
          <p:cNvSpPr txBox="1">
            <a:spLocks noGrp="1"/>
          </p:cNvSpPr>
          <p:nvPr>
            <p:ph type="ctrTitle"/>
          </p:nvPr>
        </p:nvSpPr>
        <p:spPr>
          <a:xfrm>
            <a:off x="179294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7"/>
          <p:cNvSpPr txBox="1">
            <a:spLocks noGrp="1"/>
          </p:cNvSpPr>
          <p:nvPr>
            <p:ph type="subTitle" idx="1"/>
          </p:nvPr>
        </p:nvSpPr>
        <p:spPr>
          <a:xfrm>
            <a:off x="179294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E6FE"/>
              </a:buClr>
              <a:buSzPts val="2400"/>
              <a:buNone/>
              <a:defRPr sz="2400">
                <a:solidFill>
                  <a:srgbClr val="B0E6F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57"/>
          <p:cNvSpPr/>
          <p:nvPr/>
        </p:nvSpPr>
        <p:spPr>
          <a:xfrm>
            <a:off x="0" y="1"/>
            <a:ext cx="1183341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5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40" y="255494"/>
            <a:ext cx="844061" cy="484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461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objetos">
  <p:cSld name="2_Título y objeto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8"/>
          <p:cNvSpPr txBox="1">
            <a:spLocks noGrp="1"/>
          </p:cNvSpPr>
          <p:nvPr>
            <p:ph type="title"/>
          </p:nvPr>
        </p:nvSpPr>
        <p:spPr>
          <a:xfrm>
            <a:off x="3755571" y="136526"/>
            <a:ext cx="7849055" cy="83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8"/>
          <p:cNvSpPr txBox="1">
            <a:spLocks noGrp="1"/>
          </p:cNvSpPr>
          <p:nvPr>
            <p:ph type="body" idx="1"/>
          </p:nvPr>
        </p:nvSpPr>
        <p:spPr>
          <a:xfrm>
            <a:off x="3755572" y="1371601"/>
            <a:ext cx="7849053" cy="455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809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5943" lvl="4" indent="-3174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8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5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3" name="Google Shape;83;p58"/>
          <p:cNvSpPr>
            <a:spLocks noGrp="1"/>
          </p:cNvSpPr>
          <p:nvPr>
            <p:ph type="pic" idx="2"/>
          </p:nvPr>
        </p:nvSpPr>
        <p:spPr>
          <a:xfrm>
            <a:off x="1" y="2"/>
            <a:ext cx="3307975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58"/>
          <p:cNvSpPr>
            <a:spLocks noGrp="1"/>
          </p:cNvSpPr>
          <p:nvPr>
            <p:ph type="pic" idx="3"/>
          </p:nvPr>
        </p:nvSpPr>
        <p:spPr>
          <a:xfrm>
            <a:off x="1" y="3429002"/>
            <a:ext cx="3307975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37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57FA3-FF42-4DE8-9CE4-2AD244E9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A788EA-D9FD-43EC-93E6-3D903AFA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456884-1F2E-408B-A19B-969C3F36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764F5-F1E1-4097-84F4-58FB92B3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A7220F-040E-44CE-89D0-A56216EA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84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9"/>
          <p:cNvSpPr/>
          <p:nvPr/>
        </p:nvSpPr>
        <p:spPr>
          <a:xfrm>
            <a:off x="0" y="1"/>
            <a:ext cx="12192000" cy="64930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9"/>
          <p:cNvSpPr txBox="1">
            <a:spLocks noGrp="1"/>
          </p:cNvSpPr>
          <p:nvPr>
            <p:ph type="title"/>
          </p:nvPr>
        </p:nvSpPr>
        <p:spPr>
          <a:xfrm>
            <a:off x="479426" y="1"/>
            <a:ext cx="1119663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7F5FF"/>
              </a:buClr>
              <a:buSzPts val="3600"/>
              <a:buFont typeface="Calibri"/>
              <a:buNone/>
              <a:defRPr>
                <a:solidFill>
                  <a:srgbClr val="C7F5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9"/>
          <p:cNvSpPr txBox="1">
            <a:spLocks noGrp="1"/>
          </p:cNvSpPr>
          <p:nvPr>
            <p:ph type="body" idx="1"/>
          </p:nvPr>
        </p:nvSpPr>
        <p:spPr>
          <a:xfrm>
            <a:off x="479426" y="1302327"/>
            <a:ext cx="11196639" cy="462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555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D6DA"/>
              </a:buClr>
              <a:buSzPts val="2000"/>
              <a:buChar char="•"/>
              <a:defRPr>
                <a:solidFill>
                  <a:srgbClr val="DAD6DA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D6DA"/>
              </a:buClr>
              <a:buSzPts val="1800"/>
              <a:buChar char="•"/>
              <a:defRPr>
                <a:solidFill>
                  <a:srgbClr val="DAD6DA"/>
                </a:solidFill>
              </a:defRPr>
            </a:lvl2pPr>
            <a:lvl3pPr marL="1371566" lvl="2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D6DA"/>
              </a:buClr>
              <a:buSzPts val="1600"/>
              <a:buChar char="•"/>
              <a:defRPr>
                <a:solidFill>
                  <a:srgbClr val="DAD6DA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D6DA"/>
              </a:buClr>
              <a:buSzPts val="1400"/>
              <a:buChar char="•"/>
              <a:defRPr>
                <a:solidFill>
                  <a:srgbClr val="DAD6DA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D6DA"/>
              </a:buClr>
              <a:buSzPts val="1400"/>
              <a:buChar char="•"/>
              <a:defRPr>
                <a:solidFill>
                  <a:srgbClr val="DAD6DA"/>
                </a:solidFill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782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091"/>
              </a:buClr>
              <a:buSzPts val="2400"/>
              <a:buNone/>
              <a:defRPr sz="2400">
                <a:solidFill>
                  <a:srgbClr val="919091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2000"/>
              <a:buNone/>
              <a:defRPr sz="2000">
                <a:solidFill>
                  <a:srgbClr val="919091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800"/>
              <a:buNone/>
              <a:defRPr sz="1800">
                <a:solidFill>
                  <a:srgbClr val="919091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60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6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6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140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1"/>
          <p:cNvSpPr txBox="1">
            <a:spLocks noGrp="1"/>
          </p:cNvSpPr>
          <p:nvPr>
            <p:ph type="title"/>
          </p:nvPr>
        </p:nvSpPr>
        <p:spPr>
          <a:xfrm>
            <a:off x="479426" y="1"/>
            <a:ext cx="1119663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1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6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4367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6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6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6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62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6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0381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4" name="Google Shape;114;p63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63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6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554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64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64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6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5200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5"/>
          <p:cNvSpPr txBox="1">
            <a:spLocks noGrp="1"/>
          </p:cNvSpPr>
          <p:nvPr>
            <p:ph type="title"/>
          </p:nvPr>
        </p:nvSpPr>
        <p:spPr>
          <a:xfrm>
            <a:off x="479426" y="1"/>
            <a:ext cx="1119663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5"/>
          <p:cNvSpPr txBox="1">
            <a:spLocks noGrp="1"/>
          </p:cNvSpPr>
          <p:nvPr>
            <p:ph type="body" idx="1"/>
          </p:nvPr>
        </p:nvSpPr>
        <p:spPr>
          <a:xfrm rot="5400000">
            <a:off x="3763831" y="-1982078"/>
            <a:ext cx="4627827" cy="1119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65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6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1275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6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66"/>
          <p:cNvSpPr txBox="1">
            <a:spLocks noGrp="1"/>
          </p:cNvSpPr>
          <p:nvPr>
            <p:ph type="dt" idx="10"/>
          </p:nvPr>
        </p:nvSpPr>
        <p:spPr>
          <a:xfrm>
            <a:off x="564775" y="63832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6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0138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68A330-DCF0-4E29-ACB3-362A4E5E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13E2-E927-4907-A210-3A97BD6A0A2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C667FB-034B-4C2A-A07C-4A3F3EE1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BC6A56-CD8D-4E11-852C-945B6C91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1E14-37E0-462E-8960-2F1B117B2D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277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1627B-6A6C-4718-B284-070F0739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E6C4F-EE7B-40A3-B1F1-79E9F872E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25C226-A6E9-4A73-9EE5-070B1DAC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B27033-EB12-4946-87A4-CF199B97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6F984A-FDED-4D55-8ED3-6AB3970F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D24A56-C76A-4985-8467-0139B567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405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F6D08-6780-4362-9B36-1FB49839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1629DF-4A6D-429E-9A37-5E33CA04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18C010-DA5D-4B88-97AB-7EA26F1A7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271272-C45D-4E2D-A60B-DE89BA865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8C3EFC-4AA5-4D3C-B213-29960BFCF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123166-52AF-4F26-AC24-E8106C5A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E4FD41-CAC3-485E-B400-EF84DA3A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9AA9A4C-B519-47E8-809C-C7D08429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035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370F2-9C4E-48F1-905D-0101F87E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DF8B55-12FA-4E40-B3CE-F888F49F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B4FF11-C0D0-4011-8864-F89C5407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156D03-B0B5-4CBF-B9FD-32E1DE3B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507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1F7690-D88A-4C56-ABB1-834C8BE7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3A7714-413F-46B6-B761-14A6DA35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05BB49-4C69-4BC4-B57A-70498896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288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A2F48-2727-4EF0-B225-815E8ED2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8CBA0-283C-4C82-A913-8CB485FE5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97F6F2-1BFF-4DCC-9BF7-6551BA9FE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F65A4D-B0D3-40E1-816E-1F98D845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480334-F176-4784-843F-557C1F20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E58A2C-FDFF-459A-B0C2-1343A9DE2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482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B05A7-6DF7-4DCA-A1C5-82C31094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551F69-71E4-4DEC-A739-4016CD705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2244F4-46F8-40A2-89D7-B0B8D334D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1AF7EE-57E5-487B-8640-D7A54578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D82948-A33E-43C0-8772-E133C1E8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11241B-86CA-4DE1-829E-5C17C71C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40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1ED259-4520-4DB8-B871-1CE15517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91BC8E-D29D-4AF7-861D-B3DF0F4A5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22CCF2-8670-413E-9E71-480EDBF69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6FEE-2E01-4CBE-ACF0-B69FE496A55C}" type="datetimeFigureOut">
              <a:rPr lang="es-CL" smtClean="0"/>
              <a:t>07-10-2022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35A640-EF6A-4748-A9E5-BD9094362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12889F-A990-4A14-8AFA-86C4764B1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32BB4-52C8-4B5E-9ED5-DAFACE4FB8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955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055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/>
          <p:nvPr/>
        </p:nvSpPr>
        <p:spPr>
          <a:xfrm>
            <a:off x="2" y="6488333"/>
            <a:ext cx="12191999" cy="36966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45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0983" y="6575437"/>
            <a:ext cx="349677" cy="195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5"/>
          <p:cNvSpPr txBox="1">
            <a:spLocks noGrp="1"/>
          </p:cNvSpPr>
          <p:nvPr>
            <p:ph type="title"/>
          </p:nvPr>
        </p:nvSpPr>
        <p:spPr>
          <a:xfrm>
            <a:off x="479426" y="1"/>
            <a:ext cx="1119663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body" idx="1"/>
          </p:nvPr>
        </p:nvSpPr>
        <p:spPr>
          <a:xfrm>
            <a:off x="479426" y="1302327"/>
            <a:ext cx="11196639" cy="462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/>
          <p:nvPr/>
        </p:nvSpPr>
        <p:spPr>
          <a:xfrm>
            <a:off x="400188" y="6575436"/>
            <a:ext cx="427072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rPr lang="es-C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2020 Puerto San Antonio. Todos los derechos reservados</a:t>
            </a:r>
            <a:endParaRPr sz="1051"/>
          </a:p>
        </p:txBody>
      </p:sp>
    </p:spTree>
    <p:extLst>
      <p:ext uri="{BB962C8B-B14F-4D97-AF65-F5344CB8AC3E}">
        <p14:creationId xmlns:p14="http://schemas.microsoft.com/office/powerpoint/2010/main" val="443447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6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27">
          <p15:clr>
            <a:srgbClr val="F26B43"/>
          </p15:clr>
        </p15:guide>
        <p15:guide id="4" orient="horz" pos="2980">
          <p15:clr>
            <a:srgbClr val="F26B43"/>
          </p15:clr>
        </p15:guide>
        <p15:guide id="5" orient="horz" pos="4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358E6EA-9389-4DEA-A710-9D325C23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 b="6986"/>
          <a:stretch/>
        </p:blipFill>
        <p:spPr>
          <a:xfrm>
            <a:off x="0" y="-74150"/>
            <a:ext cx="12207994" cy="6484472"/>
          </a:xfrm>
          <a:prstGeom prst="rect">
            <a:avLst/>
          </a:prstGeom>
        </p:spPr>
      </p:pic>
      <p:sp>
        <p:nvSpPr>
          <p:cNvPr id="157" name="Google Shape;157;p2"/>
          <p:cNvSpPr txBox="1"/>
          <p:nvPr/>
        </p:nvSpPr>
        <p:spPr>
          <a:xfrm>
            <a:off x="776691" y="1166693"/>
            <a:ext cx="10610612" cy="71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lnSpc>
                <a:spcPts val="5200"/>
              </a:lnSpc>
              <a:buClr>
                <a:srgbClr val="FFFFFF"/>
              </a:buClr>
              <a:buSzPts val="7200"/>
            </a:pPr>
            <a:r>
              <a:rPr lang="es-MX" sz="7300" b="1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Funcionamiento del CCCP</a:t>
            </a:r>
            <a:endParaRPr sz="7300" b="1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235EF63-E7C3-421B-AE44-A19921AE8480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FF8923D-F9A5-4FE0-922A-F4C6452EF5BC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A2C35DE-1FBB-4D69-AFED-656BA9737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sp>
        <p:nvSpPr>
          <p:cNvPr id="10" name="Google Shape;157;p2">
            <a:extLst>
              <a:ext uri="{FF2B5EF4-FFF2-40B4-BE49-F238E27FC236}">
                <a16:creationId xmlns:a16="http://schemas.microsoft.com/office/drawing/2014/main" id="{11D84CCA-3493-41DE-AE46-65C76ABF503F}"/>
              </a:ext>
            </a:extLst>
          </p:cNvPr>
          <p:cNvSpPr txBox="1"/>
          <p:nvPr/>
        </p:nvSpPr>
        <p:spPr>
          <a:xfrm>
            <a:off x="1217698" y="531273"/>
            <a:ext cx="9753601" cy="72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lnSpc>
                <a:spcPts val="2800"/>
              </a:lnSpc>
              <a:buClr>
                <a:srgbClr val="FFFFFF"/>
              </a:buClr>
              <a:buSzPts val="7200"/>
            </a:pPr>
            <a:r>
              <a:rPr lang="es-MX" sz="21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Consejo de Coordinación Ciudad Puerto San Antonio Primera Sesión año 2022</a:t>
            </a:r>
            <a:endParaRPr sz="2100" b="1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7;p2">
            <a:extLst>
              <a:ext uri="{FF2B5EF4-FFF2-40B4-BE49-F238E27FC236}">
                <a16:creationId xmlns:a16="http://schemas.microsoft.com/office/drawing/2014/main" id="{2D1E6B96-4701-434B-BE33-7EC90B52AD8D}"/>
              </a:ext>
            </a:extLst>
          </p:cNvPr>
          <p:cNvSpPr txBox="1"/>
          <p:nvPr/>
        </p:nvSpPr>
        <p:spPr>
          <a:xfrm>
            <a:off x="4129001" y="1424910"/>
            <a:ext cx="3599726" cy="102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lnSpc>
                <a:spcPts val="5200"/>
              </a:lnSpc>
              <a:buClr>
                <a:srgbClr val="FFFFFF"/>
              </a:buClr>
              <a:buSzPts val="7200"/>
            </a:pPr>
            <a:r>
              <a:rPr lang="es-MX" sz="37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Octubre 2022</a:t>
            </a:r>
            <a:endParaRPr sz="3700" b="1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606B4E-F731-482B-9228-2408A582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r="23142"/>
          <a:stretch/>
        </p:blipFill>
        <p:spPr>
          <a:xfrm>
            <a:off x="0" y="0"/>
            <a:ext cx="4089721" cy="639874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90FD687-5016-4731-BED3-084DA08C38CD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6DFB55B-005D-4DB3-93D7-9D69E26D840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791DCC-5B5C-4653-A26E-F6665A2D5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sp>
        <p:nvSpPr>
          <p:cNvPr id="10" name="Google Shape;162;p3">
            <a:extLst>
              <a:ext uri="{FF2B5EF4-FFF2-40B4-BE49-F238E27FC236}">
                <a16:creationId xmlns:a16="http://schemas.microsoft.com/office/drawing/2014/main" id="{A3EF0AD3-8D6F-4319-B1FE-DAA8B16CE47C}"/>
              </a:ext>
            </a:extLst>
          </p:cNvPr>
          <p:cNvSpPr txBox="1">
            <a:spLocks/>
          </p:cNvSpPr>
          <p:nvPr/>
        </p:nvSpPr>
        <p:spPr>
          <a:xfrm>
            <a:off x="4549273" y="260296"/>
            <a:ext cx="6422382" cy="203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6000"/>
              </a:lnSpc>
              <a:buSzPts val="3600"/>
            </a:pPr>
            <a:r>
              <a:rPr lang="es-E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 de </a:t>
            </a:r>
          </a:p>
          <a:p>
            <a:pPr>
              <a:lnSpc>
                <a:spcPts val="6000"/>
              </a:lnSpc>
              <a:buSzPts val="3600"/>
            </a:pPr>
            <a:r>
              <a:rPr lang="es-E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trabajo 2022 (2)</a:t>
            </a:r>
            <a:endParaRPr lang="es-MX" sz="6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0;p3">
            <a:extLst>
              <a:ext uri="{FF2B5EF4-FFF2-40B4-BE49-F238E27FC236}">
                <a16:creationId xmlns:a16="http://schemas.microsoft.com/office/drawing/2014/main" id="{22898285-6255-4638-B4E0-5ACA6182E0FD}"/>
              </a:ext>
            </a:extLst>
          </p:cNvPr>
          <p:cNvSpPr txBox="1"/>
          <p:nvPr/>
        </p:nvSpPr>
        <p:spPr>
          <a:xfrm>
            <a:off x="4549273" y="2503310"/>
            <a:ext cx="7118009" cy="375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Proyectos de la Empresa de Ferrocarriles.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Obras de Sacyr en Ruta 78 que involucran esta nueva concesión para la provincia de San Antonio y en qué plazos se ejecutarán: pavimentación caleteras, terceras pistas Nuevo Acceso al Puerto, parqueadero camiones, pantallas informativas, etc.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Proyectos acceso norte a San Antonio, Puente Lo </a:t>
            </a:r>
            <a:r>
              <a:rPr lang="es-MX" sz="2000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Gallardo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Avances de trabajos en Ruta 66.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Proyecto para Sector Pacheco Altamirano.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Informe impacto económico del Puerto.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Plan Intercomunal de la Región Valparaíso, Satélite Borde Costero Sur y avances del Proyecto Normalización y Mejoramiento de Las Rutas Peatonales San Antonio.</a:t>
            </a: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;p3">
            <a:extLst>
              <a:ext uri="{FF2B5EF4-FFF2-40B4-BE49-F238E27FC236}">
                <a16:creationId xmlns:a16="http://schemas.microsoft.com/office/drawing/2014/main" id="{FA1C537C-4A04-441B-BB96-E006952FFD17}"/>
              </a:ext>
            </a:extLst>
          </p:cNvPr>
          <p:cNvSpPr txBox="1"/>
          <p:nvPr/>
        </p:nvSpPr>
        <p:spPr>
          <a:xfrm>
            <a:off x="4549273" y="1989839"/>
            <a:ext cx="7118009" cy="65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es-MX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Temas que pueden tratar las comisiones:</a:t>
            </a:r>
          </a:p>
          <a:p>
            <a:pPr defTabSz="1219170">
              <a:lnSpc>
                <a:spcPts val="2200"/>
              </a:lnSpc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72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>
            <a:spLocks noGrp="1"/>
          </p:cNvSpPr>
          <p:nvPr>
            <p:ph type="title"/>
          </p:nvPr>
        </p:nvSpPr>
        <p:spPr>
          <a:xfrm>
            <a:off x="545576" y="1022315"/>
            <a:ext cx="10969043" cy="234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ts val="6000"/>
              </a:lnSpc>
              <a:buSzPts val="3600"/>
            </a:pPr>
            <a:r>
              <a:rPr lang="es-MX" sz="6700" dirty="0">
                <a:solidFill>
                  <a:schemeClr val="bg1"/>
                </a:solidFill>
              </a:rPr>
              <a:t>TABLA </a:t>
            </a:r>
            <a:br>
              <a:rPr lang="es-MX" sz="6700" dirty="0">
                <a:solidFill>
                  <a:schemeClr val="bg1"/>
                </a:solidFill>
              </a:rPr>
            </a:br>
            <a:br>
              <a:rPr lang="es-CL" dirty="0"/>
            </a:br>
            <a:endParaRPr dirty="0"/>
          </a:p>
        </p:txBody>
      </p:sp>
      <p:sp>
        <p:nvSpPr>
          <p:cNvPr id="169" name="Google Shape;169;p3"/>
          <p:cNvSpPr txBox="1"/>
          <p:nvPr/>
        </p:nvSpPr>
        <p:spPr>
          <a:xfrm>
            <a:off x="7172325" y="-742951"/>
            <a:ext cx="1847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41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98991E1-3CA0-4392-B849-FF730CCFA122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3C46C16-765F-4F7D-ADC2-0301ECF8A32B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EACA62B-A6D4-4A7B-852C-8BE8FF10F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A677CB1-4D26-7847-8F33-478355B234AA}"/>
              </a:ext>
            </a:extLst>
          </p:cNvPr>
          <p:cNvSpPr txBox="1"/>
          <p:nvPr/>
        </p:nvSpPr>
        <p:spPr>
          <a:xfrm>
            <a:off x="819150" y="2324100"/>
            <a:ext cx="77628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La Tabla a tratar será: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1.- Palabras de bienvenida del Gobernador Regional.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2.- Funcionamiento del CCCP San Antonio. Actualización                del Reglamento Interno.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3.- Situación proyecto Alto San Antonio Transitorio. (ASAT)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4.- Adenda 1 Puerto Exterior.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5.- Varios. </a:t>
            </a:r>
            <a:endParaRPr lang="es-C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C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>
            <a:spLocks noGrp="1"/>
          </p:cNvSpPr>
          <p:nvPr>
            <p:ph type="title"/>
          </p:nvPr>
        </p:nvSpPr>
        <p:spPr>
          <a:xfrm>
            <a:off x="545576" y="1022315"/>
            <a:ext cx="10969043" cy="234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ts val="6000"/>
              </a:lnSpc>
              <a:buSzPts val="3600"/>
            </a:pPr>
            <a:r>
              <a:rPr lang="es-MX" sz="6700" dirty="0">
                <a:solidFill>
                  <a:schemeClr val="bg1"/>
                </a:solidFill>
              </a:rPr>
              <a:t>Los Consejos de </a:t>
            </a:r>
            <a:br>
              <a:rPr lang="es-MX" sz="6700" dirty="0">
                <a:solidFill>
                  <a:schemeClr val="bg1"/>
                </a:solidFill>
              </a:rPr>
            </a:br>
            <a:r>
              <a:rPr lang="es-MX" sz="6700" dirty="0">
                <a:solidFill>
                  <a:schemeClr val="bg1"/>
                </a:solidFill>
              </a:rPr>
              <a:t>Coordinación Ciudad Puerto</a:t>
            </a:r>
            <a:br>
              <a:rPr lang="es-MX" sz="6700" dirty="0">
                <a:solidFill>
                  <a:schemeClr val="bg1"/>
                </a:solidFill>
              </a:rPr>
            </a:br>
            <a:br>
              <a:rPr lang="es-CL" dirty="0"/>
            </a:br>
            <a:endParaRPr dirty="0"/>
          </a:p>
        </p:txBody>
      </p:sp>
      <p:sp>
        <p:nvSpPr>
          <p:cNvPr id="169" name="Google Shape;169;p3"/>
          <p:cNvSpPr txBox="1"/>
          <p:nvPr/>
        </p:nvSpPr>
        <p:spPr>
          <a:xfrm>
            <a:off x="7172325" y="-742951"/>
            <a:ext cx="1847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414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"/>
          <p:cNvSpPr txBox="1"/>
          <p:nvPr/>
        </p:nvSpPr>
        <p:spPr>
          <a:xfrm>
            <a:off x="1629880" y="2645737"/>
            <a:ext cx="911432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Como señala la Ley 19.542, los Consejos de Coordinación Ciudad-Puerto se configuran como la instancia que procuran un desarrollo armónico entre el puerto y la ciudad. </a:t>
            </a:r>
          </a:p>
          <a:p>
            <a:pPr defTabSz="1219170"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El año 2018 se dicta el Decreto Supremo 87 que define los integrantes y la orgánica de estos Consejos.</a:t>
            </a:r>
          </a:p>
          <a:p>
            <a:pPr defTabSz="1219170"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 su articulado define las funciones y atribuciones del Presidente y del Secretario Ejecutivo.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98991E1-3CA0-4392-B849-FF730CCFA122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3C46C16-765F-4F7D-ADC2-0301ECF8A32B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EACA62B-A6D4-4A7B-852C-8BE8FF10F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D92723C4-36D6-45A9-A59D-27CA4BC5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6" y="3789538"/>
            <a:ext cx="821439" cy="8223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185BC0-23CF-4E07-85B6-FC6FBD6D7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5049982"/>
            <a:ext cx="696195" cy="7602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D76922-F88B-4CCB-855D-3700784E9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5" y="2565161"/>
            <a:ext cx="833736" cy="8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8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8A2843-9153-407A-9577-5413F314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-821203"/>
            <a:ext cx="4962525" cy="762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2A65A4-9501-A944-98E0-33CDD61D9E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841" y="602943"/>
            <a:ext cx="6869834" cy="1882341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s-CL" sz="6000" dirty="0">
                <a:solidFill>
                  <a:schemeClr val="bg1"/>
                </a:solidFill>
              </a:rPr>
              <a:t>Materias a tratar recomendadas </a:t>
            </a:r>
            <a:br>
              <a:rPr lang="es-CL" sz="6000" dirty="0">
                <a:solidFill>
                  <a:schemeClr val="bg1"/>
                </a:solidFill>
              </a:rPr>
            </a:br>
            <a:r>
              <a:rPr lang="es-CL" sz="6000" dirty="0">
                <a:solidFill>
                  <a:schemeClr val="bg1"/>
                </a:solidFill>
              </a:rPr>
              <a:t>por el DS87</a:t>
            </a:r>
            <a:endParaRPr lang="es-CL" sz="1733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29583E-88A2-E348-BAEC-10BC0ACAE761}"/>
              </a:ext>
            </a:extLst>
          </p:cNvPr>
          <p:cNvSpPr txBox="1"/>
          <p:nvPr/>
        </p:nvSpPr>
        <p:spPr>
          <a:xfrm>
            <a:off x="435840" y="3842118"/>
            <a:ext cx="5993535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/>
              </a:buClr>
              <a:buFont typeface="+mj-lt"/>
              <a:buAutoNum type="arabicPeriod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Conectividad y accesibilidad portuaria urbana y regional.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Conflictos urbanos multimodales e intermodales.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Espacios portuarios obsoletos para la actividad portuaria. </a:t>
            </a:r>
            <a:endParaRPr lang="es-CL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90FD687-5016-4731-BED3-084DA08C38CD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6DFB55B-005D-4DB3-93D7-9D69E26D840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791DCC-5B5C-4653-A26E-F6665A2D5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32A2C0-E425-46F4-916E-1BAB98FB8DF1}"/>
              </a:ext>
            </a:extLst>
          </p:cNvPr>
          <p:cNvSpPr txBox="1"/>
          <p:nvPr/>
        </p:nvSpPr>
        <p:spPr>
          <a:xfrm>
            <a:off x="461097" y="2813555"/>
            <a:ext cx="64064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Artículo 13º.- Para cumplir con su objeto el Consejo podrá conocer materias tales como:</a:t>
            </a:r>
          </a:p>
        </p:txBody>
      </p:sp>
    </p:spTree>
    <p:extLst>
      <p:ext uri="{BB962C8B-B14F-4D97-AF65-F5344CB8AC3E}">
        <p14:creationId xmlns:p14="http://schemas.microsoft.com/office/powerpoint/2010/main" val="73152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58D793C-5119-4CDA-9277-76B1B2467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r="37380"/>
          <a:stretch/>
        </p:blipFill>
        <p:spPr>
          <a:xfrm>
            <a:off x="0" y="0"/>
            <a:ext cx="4810125" cy="63987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29583E-88A2-E348-BAEC-10BC0ACAE761}"/>
              </a:ext>
            </a:extLst>
          </p:cNvPr>
          <p:cNvSpPr txBox="1"/>
          <p:nvPr/>
        </p:nvSpPr>
        <p:spPr>
          <a:xfrm>
            <a:off x="5274539" y="1266825"/>
            <a:ext cx="6298336" cy="403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/>
              </a:buClr>
              <a:buFont typeface="+mj-lt"/>
              <a:buAutoNum type="arabicPeriod" startAt="4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Integración de espacios compartidos y flexibles para el puerto y la ciudad, tratamiento del espacio de interfaz. 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4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Mitigación de los impactos portuarios a través de proyectos de renovación urbana.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4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Divergencias entre el Plan Maestro del Puerto y los Instrumentos de Planificación Territorial de carácter regional, intercomunal y comunal, Macro zonificación del Borde Costero, Plan Nacional de Ordenamiento Territorial y planes seccionales.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4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Mecanismos fluidos de información y diálogo con la comunidad.</a:t>
            </a:r>
            <a:endParaRPr lang="es-CL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90FD687-5016-4731-BED3-084DA08C38CD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6DFB55B-005D-4DB3-93D7-9D69E26D840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791DCC-5B5C-4653-A26E-F6665A2D5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75EE11-7CC5-4183-8401-91749A501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4210" y="1537663"/>
            <a:ext cx="7885452" cy="481012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29583E-88A2-E348-BAEC-10BC0ACAE761}"/>
              </a:ext>
            </a:extLst>
          </p:cNvPr>
          <p:cNvSpPr txBox="1"/>
          <p:nvPr/>
        </p:nvSpPr>
        <p:spPr>
          <a:xfrm>
            <a:off x="360795" y="825963"/>
            <a:ext cx="5487555" cy="567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/>
              </a:buClr>
              <a:buFont typeface="+mj-lt"/>
              <a:buAutoNum type="arabicPeriod" startAt="8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la contribución a la ciudad de las actividades turísticas asociadas a las naves de cruceros.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8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Estudios del impacto generado por el puerto sobre la creación de empleo como impulsor de actividad económica, de ocupación directa o indirecta e inducida o atracción de inversiones para el mejoramiento de servicios. 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8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estratégicos impulsados por las diferentes instituciones públicas o privadas.</a:t>
            </a:r>
          </a:p>
          <a:p>
            <a:pPr marL="457200" indent="-457200">
              <a:buClr>
                <a:schemeClr val="bg2"/>
              </a:buClr>
              <a:buFont typeface="+mj-lt"/>
              <a:buAutoNum type="arabicPeriod" startAt="8"/>
            </a:pPr>
            <a:r>
              <a:rPr lang="es-MX" sz="21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Todas aquellas materias que resuelvan tratar los miembros del Consejo por unanimidad, dentro de sus competencias.</a:t>
            </a:r>
          </a:p>
          <a:p>
            <a:pPr marL="457200" indent="-457200">
              <a:buFont typeface="+mj-lt"/>
              <a:buAutoNum type="arabicPeriod" startAt="8"/>
            </a:pPr>
            <a:endParaRPr lang="es-MX" sz="21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s-MX" sz="21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s-CL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90FD687-5016-4731-BED3-084DA08C38CD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6DFB55B-005D-4DB3-93D7-9D69E26D840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791DCC-5B5C-4653-A26E-F6665A2D5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88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5FE980A-DC43-466F-9637-68127BCFDD74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n 19" descr="Vista de una ciudad&#10;&#10;Descripción generada automáticamente">
            <a:extLst>
              <a:ext uri="{FF2B5EF4-FFF2-40B4-BE49-F238E27FC236}">
                <a16:creationId xmlns:a16="http://schemas.microsoft.com/office/drawing/2014/main" id="{D3388BC2-7C8E-448A-9058-1656C73D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9"/>
          <a:stretch/>
        </p:blipFill>
        <p:spPr>
          <a:xfrm>
            <a:off x="8017254" y="0"/>
            <a:ext cx="4174745" cy="63987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29583E-88A2-E348-BAEC-10BC0ACAE761}"/>
              </a:ext>
            </a:extLst>
          </p:cNvPr>
          <p:cNvSpPr txBox="1"/>
          <p:nvPr/>
        </p:nvSpPr>
        <p:spPr>
          <a:xfrm>
            <a:off x="2161019" y="2287105"/>
            <a:ext cx="5497081" cy="619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1DC4FF"/>
              </a:buClr>
            </a:pPr>
            <a:r>
              <a:rPr lang="es-MX" sz="213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Consejo se creó el 3 de octubre de 2018 y ese año sesionó una vez.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2328383-D593-4AE1-ABD7-76C3B4A3AB07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62EF5AB-B576-449E-802A-A516FFAF00A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rgbClr val="1DC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241885E-23C8-418A-BBF8-FC1DC1D2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797" y="6475274"/>
              <a:ext cx="588947" cy="305875"/>
            </a:xfrm>
            <a:prstGeom prst="rect">
              <a:avLst/>
            </a:prstGeom>
          </p:spPr>
        </p:pic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90B005F8-8BFE-4929-9BEE-AB26461EBAFD}"/>
              </a:ext>
            </a:extLst>
          </p:cNvPr>
          <p:cNvSpPr txBox="1">
            <a:spLocks/>
          </p:cNvSpPr>
          <p:nvPr/>
        </p:nvSpPr>
        <p:spPr>
          <a:xfrm>
            <a:off x="359640" y="499687"/>
            <a:ext cx="7488959" cy="146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chemeClr val="bg1"/>
                </a:solidFill>
              </a:rPr>
              <a:t>Funcionamiento </a:t>
            </a:r>
          </a:p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chemeClr val="bg1"/>
                </a:solidFill>
              </a:rPr>
              <a:t>desde 2018 a la fecha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0921AF8-B051-42FD-B602-ABFE66A0067D}"/>
              </a:ext>
            </a:extLst>
          </p:cNvPr>
          <p:cNvSpPr txBox="1">
            <a:spLocks/>
          </p:cNvSpPr>
          <p:nvPr/>
        </p:nvSpPr>
        <p:spPr>
          <a:xfrm>
            <a:off x="426315" y="2221831"/>
            <a:ext cx="1878735" cy="77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rgbClr val="1DC4FF"/>
                </a:solidFill>
              </a:rPr>
              <a:t>2018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7A645F-B002-4AC7-8428-166C99575744}"/>
              </a:ext>
            </a:extLst>
          </p:cNvPr>
          <p:cNvSpPr txBox="1"/>
          <p:nvPr/>
        </p:nvSpPr>
        <p:spPr>
          <a:xfrm>
            <a:off x="2161019" y="3097580"/>
            <a:ext cx="5497081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1DC4FF"/>
              </a:buClr>
            </a:pPr>
            <a:r>
              <a:rPr lang="es-MX" sz="213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año 2019 se aprobó el Reglamento del CCCP San Antonio y sesionó el 22 de abril y 29 de julio.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D827FFC-29E9-4417-89DD-15CCF8DC5FEF}"/>
              </a:ext>
            </a:extLst>
          </p:cNvPr>
          <p:cNvSpPr txBox="1">
            <a:spLocks/>
          </p:cNvSpPr>
          <p:nvPr/>
        </p:nvSpPr>
        <p:spPr>
          <a:xfrm>
            <a:off x="426315" y="3048996"/>
            <a:ext cx="1878735" cy="77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rgbClr val="1DC4FF"/>
                </a:solidFill>
              </a:rPr>
              <a:t>2019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5F4A5A24-D2A8-412C-AC8E-13AA260A1818}"/>
              </a:ext>
            </a:extLst>
          </p:cNvPr>
          <p:cNvSpPr txBox="1">
            <a:spLocks/>
          </p:cNvSpPr>
          <p:nvPr/>
        </p:nvSpPr>
        <p:spPr>
          <a:xfrm>
            <a:off x="426314" y="3831855"/>
            <a:ext cx="1878735" cy="77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rgbClr val="1DC4FF"/>
                </a:solidFill>
              </a:rPr>
              <a:t>2020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6167380-97A2-42CD-B4A1-41EA9C66A62A}"/>
              </a:ext>
            </a:extLst>
          </p:cNvPr>
          <p:cNvSpPr txBox="1"/>
          <p:nvPr/>
        </p:nvSpPr>
        <p:spPr>
          <a:xfrm>
            <a:off x="2161019" y="3876163"/>
            <a:ext cx="5497081" cy="619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1DC4FF"/>
              </a:buClr>
            </a:pPr>
            <a:r>
              <a:rPr lang="es-MX" sz="213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2020 sesionó el 12 de mayo, el 3 de septiembre y el 20 de noviembre.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5121A9B-FCB9-4458-82B5-0B2A0FF49820}"/>
              </a:ext>
            </a:extLst>
          </p:cNvPr>
          <p:cNvSpPr txBox="1">
            <a:spLocks/>
          </p:cNvSpPr>
          <p:nvPr/>
        </p:nvSpPr>
        <p:spPr>
          <a:xfrm>
            <a:off x="426314" y="4610438"/>
            <a:ext cx="1878735" cy="77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5500"/>
              </a:lnSpc>
            </a:pPr>
            <a:r>
              <a:rPr lang="es-MX" sz="6000" b="1" kern="0" dirty="0">
                <a:solidFill>
                  <a:srgbClr val="1DC4FF"/>
                </a:solidFill>
              </a:rPr>
              <a:t>2021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CAD75E-3A8E-488C-84CD-517B0E5B5C16}"/>
              </a:ext>
            </a:extLst>
          </p:cNvPr>
          <p:cNvSpPr txBox="1"/>
          <p:nvPr/>
        </p:nvSpPr>
        <p:spPr>
          <a:xfrm>
            <a:off x="2161019" y="4654746"/>
            <a:ext cx="5763781" cy="619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Clr>
                <a:srgbClr val="1DC4FF"/>
              </a:buClr>
            </a:pPr>
            <a:r>
              <a:rPr lang="es-MX" sz="213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Durante el año 2021 no hubo sesiones por temas administrativos</a:t>
            </a:r>
            <a:endParaRPr lang="es-MX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A8DBC6B-3D79-4454-B5B4-0A0AD5B4BE77}"/>
              </a:ext>
            </a:extLst>
          </p:cNvPr>
          <p:cNvSpPr txBox="1"/>
          <p:nvPr/>
        </p:nvSpPr>
        <p:spPr>
          <a:xfrm>
            <a:off x="2161018" y="5180881"/>
            <a:ext cx="5763781" cy="89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Clr>
                <a:srgbClr val="1DC4FF"/>
              </a:buClr>
            </a:pP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(9 de marzo de 2022 a través del Oficio 5893/2022 CDL del Ministerio de Transportes se dictamina que corresponde que los Gobernadores Regionales presidan los Consejos de Coordinación Ciudad Puerto.)</a:t>
            </a:r>
          </a:p>
          <a:p>
            <a:pPr>
              <a:lnSpc>
                <a:spcPts val="1500"/>
              </a:lnSpc>
              <a:buClr>
                <a:srgbClr val="1DC4FF"/>
              </a:buClr>
            </a:pPr>
            <a:r>
              <a:rPr lang="es-MX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MX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4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0AC359-6CF1-444C-9536-5E7ED4C9D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3298" r="41816"/>
          <a:stretch/>
        </p:blipFill>
        <p:spPr>
          <a:xfrm>
            <a:off x="8102279" y="0"/>
            <a:ext cx="4089722" cy="6551404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90FD687-5016-4731-BED3-084DA08C38CD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6DFB55B-005D-4DB3-93D7-9D69E26D8409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5791DCC-5B5C-4653-A26E-F6665A2D5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sp>
        <p:nvSpPr>
          <p:cNvPr id="10" name="Google Shape;162;p3">
            <a:extLst>
              <a:ext uri="{FF2B5EF4-FFF2-40B4-BE49-F238E27FC236}">
                <a16:creationId xmlns:a16="http://schemas.microsoft.com/office/drawing/2014/main" id="{A3EF0AD3-8D6F-4319-B1FE-DAA8B16CE47C}"/>
              </a:ext>
            </a:extLst>
          </p:cNvPr>
          <p:cNvSpPr txBox="1">
            <a:spLocks/>
          </p:cNvSpPr>
          <p:nvPr/>
        </p:nvSpPr>
        <p:spPr>
          <a:xfrm>
            <a:off x="486558" y="306596"/>
            <a:ext cx="6422382" cy="203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6000"/>
              </a:lnSpc>
              <a:buSzPts val="3600"/>
            </a:pPr>
            <a:r>
              <a:rPr lang="es-E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 de </a:t>
            </a:r>
          </a:p>
          <a:p>
            <a:pPr>
              <a:lnSpc>
                <a:spcPts val="6000"/>
              </a:lnSpc>
              <a:buSzPts val="3600"/>
            </a:pPr>
            <a:r>
              <a:rPr lang="es-E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trabajo 2022 (1)</a:t>
            </a:r>
            <a:endParaRPr lang="es-MX" sz="6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0;p3">
            <a:extLst>
              <a:ext uri="{FF2B5EF4-FFF2-40B4-BE49-F238E27FC236}">
                <a16:creationId xmlns:a16="http://schemas.microsoft.com/office/drawing/2014/main" id="{22898285-6255-4638-B4E0-5ACA6182E0FD}"/>
              </a:ext>
            </a:extLst>
          </p:cNvPr>
          <p:cNvSpPr txBox="1"/>
          <p:nvPr/>
        </p:nvSpPr>
        <p:spPr>
          <a:xfrm>
            <a:off x="486558" y="2318114"/>
            <a:ext cx="1056612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 base a los 11 materias que el DS 87 propone trabajar, </a:t>
            </a:r>
          </a:p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proponemos una estructura de trabajo de comisiones que </a:t>
            </a:r>
          </a:p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acojan dichas materias:</a:t>
            </a:r>
          </a:p>
          <a:p>
            <a:pPr defTabSz="1219170">
              <a:lnSpc>
                <a:spcPts val="2200"/>
              </a:lnSpc>
              <a:buClr>
                <a:srgbClr val="000000"/>
              </a:buClr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b="1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COMISIÓN DE TRANSPORTES</a:t>
            </a:r>
            <a:r>
              <a:rPr lang="es-MX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materias 1 y 2 </a:t>
            </a:r>
            <a:b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Propuesta: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Preside Seremi de Transportes</a:t>
            </a:r>
          </a:p>
          <a:p>
            <a:pPr marL="342900" indent="-342900" defTabSz="1219170">
              <a:lnSpc>
                <a:spcPts val="22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b="1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COMISION DE ORDENAMIENTO TERRITORIAL: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materias 3, 4, 5 y 6</a:t>
            </a:r>
            <a:b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Propuesta: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Preside Seremi de MINVU</a:t>
            </a:r>
          </a:p>
          <a:p>
            <a:pPr marL="342900" indent="-342900" defTabSz="1219170">
              <a:lnSpc>
                <a:spcPts val="22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s-MX" sz="2000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defTabSz="1219170">
              <a:lnSpc>
                <a:spcPts val="22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MX" sz="2000" b="1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COMISION DE DIFUSION Y COMUNIDAD: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7, 8 y 9.</a:t>
            </a:r>
            <a:b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Propuesta: </a:t>
            </a:r>
            <a:r>
              <a:rPr lang="es-MX" sz="20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Preside COLSA</a:t>
            </a:r>
          </a:p>
        </p:txBody>
      </p:sp>
    </p:spTree>
    <p:extLst>
      <p:ext uri="{BB962C8B-B14F-4D97-AF65-F5344CB8AC3E}">
        <p14:creationId xmlns:p14="http://schemas.microsoft.com/office/powerpoint/2010/main" val="421548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11E147E-7823-4539-9C63-2DB0C350BF09}"/>
              </a:ext>
            </a:extLst>
          </p:cNvPr>
          <p:cNvGrpSpPr/>
          <p:nvPr/>
        </p:nvGrpSpPr>
        <p:grpSpPr>
          <a:xfrm>
            <a:off x="0" y="6398747"/>
            <a:ext cx="12192000" cy="459253"/>
            <a:chOff x="0" y="6398747"/>
            <a:chExt cx="12192000" cy="45925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7BF0A61-2D38-45E2-8BA7-4598A95322AF}"/>
                </a:ext>
              </a:extLst>
            </p:cNvPr>
            <p:cNvSpPr/>
            <p:nvPr/>
          </p:nvSpPr>
          <p:spPr>
            <a:xfrm>
              <a:off x="0" y="6398747"/>
              <a:ext cx="12192000" cy="4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3975DBE-77B0-4133-B695-D45683597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88" t="11430" r="4243" b="11232"/>
            <a:stretch/>
          </p:blipFill>
          <p:spPr>
            <a:xfrm>
              <a:off x="5705744" y="6435857"/>
              <a:ext cx="648708" cy="385032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69AD685C-6538-46F7-858F-A3654C879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4" y="2298902"/>
            <a:ext cx="3334844" cy="17319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Personalizados 1">
      <a:dk1>
        <a:srgbClr val="414041"/>
      </a:dk1>
      <a:lt1>
        <a:srgbClr val="FFFFFF"/>
      </a:lt1>
      <a:dk2>
        <a:srgbClr val="00C1EA"/>
      </a:dk2>
      <a:lt2>
        <a:srgbClr val="0088BC"/>
      </a:lt2>
      <a:accent1>
        <a:srgbClr val="005074"/>
      </a:accent1>
      <a:accent2>
        <a:srgbClr val="28B1BC"/>
      </a:accent2>
      <a:accent3>
        <a:srgbClr val="78C693"/>
      </a:accent3>
      <a:accent4>
        <a:srgbClr val="A9E56E"/>
      </a:accent4>
      <a:accent5>
        <a:srgbClr val="FDC25D"/>
      </a:accent5>
      <a:accent6>
        <a:srgbClr val="FB993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660</Words>
  <Application>Microsoft Office PowerPoint</Application>
  <PresentationFormat>Panorámica</PresentationFormat>
  <Paragraphs>65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Tema de Office</vt:lpstr>
      <vt:lpstr>1_Tema de Office</vt:lpstr>
      <vt:lpstr>2_Tema de Office</vt:lpstr>
      <vt:lpstr>Presentación de PowerPoint</vt:lpstr>
      <vt:lpstr>TABLA   </vt:lpstr>
      <vt:lpstr>Los Consejos de  Coordinación Ciudad Puerto  </vt:lpstr>
      <vt:lpstr>Materias a tratar recomendadas  por el DS87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Ogalde, Rodrigo</dc:creator>
  <cp:lastModifiedBy>Marchant, Hector</cp:lastModifiedBy>
  <cp:revision>118</cp:revision>
  <dcterms:created xsi:type="dcterms:W3CDTF">2022-09-03T11:29:30Z</dcterms:created>
  <dcterms:modified xsi:type="dcterms:W3CDTF">2022-10-07T12:03:57Z</dcterms:modified>
</cp:coreProperties>
</file>