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89" r:id="rId4"/>
    <p:sldId id="287" r:id="rId5"/>
    <p:sldId id="288" r:id="rId6"/>
    <p:sldId id="260" r:id="rId7"/>
    <p:sldId id="261" r:id="rId8"/>
    <p:sldId id="267" r:id="rId9"/>
    <p:sldId id="285" r:id="rId10"/>
    <p:sldId id="258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DB2E2D"/>
    <a:srgbClr val="066998"/>
    <a:srgbClr val="94AED8"/>
    <a:srgbClr val="E3EAF5"/>
    <a:srgbClr val="D3DEEF"/>
    <a:srgbClr val="D74F51"/>
    <a:srgbClr val="F6EEE6"/>
    <a:srgbClr val="F1E6D9"/>
    <a:srgbClr val="F7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0693" autoAdjust="0"/>
  </p:normalViewPr>
  <p:slideViewPr>
    <p:cSldViewPr snapToGrid="0" snapToObjects="1">
      <p:cViewPr varScale="1">
        <p:scale>
          <a:sx n="76" d="100"/>
          <a:sy n="76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6BA4-2DBC-47EF-9835-2FC7A1014DAD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6A77-71A4-4108-A3EB-41F6BD3A68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5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Faltaron: Asociación Gremial Empresarios Camioneros (AGEC);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Cámara de Comercio Detallista y Turismo de San Antonio</a:t>
            </a:r>
          </a:p>
          <a:p>
            <a:pPr rtl="0" eaLnBrk="1" fontAlgn="t" latinLnBrk="0" hangingPunct="1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AIEP, jefe de escuela de construcción e ingeniería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6A77-71A4-4108-A3EB-41F6BD3A684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38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Faltaron: Asociación Gremial Empresarios Camioneros (AGEC);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Cámara de Comercio Detallista y Turismo de San Antonio</a:t>
            </a:r>
          </a:p>
          <a:p>
            <a:pPr rtl="0" eaLnBrk="1" fontAlgn="t" latinLnBrk="0" hangingPunct="1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AIEP, jefe de escuela de construcción e ingeniería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6A77-71A4-4108-A3EB-41F6BD3A684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93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A161-C4F1-3D44-8A81-A5BF2363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C29D05-0138-8A45-92D0-DB568A0C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2BAF8-B2E8-F144-9819-B4E8CA5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5065C-B7B7-1E4A-831C-7B586F15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DB506-A91E-934C-9EEC-E0105CD2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27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7CF20-44EF-E84C-B059-D117FCAC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3F56A-389B-9046-9B09-BC3F05F4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EAE47-1881-A940-B3FE-BB91FF6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E84C8-B1E6-1E49-91B2-D9503271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EFE21-6E31-3B48-B836-9AF310A4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6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08086-01E8-4D43-A306-DA7ADAA8A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9B480-8E59-6340-91A1-322496019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AC823-AF05-D041-A1EA-69D72ABF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4535E-9305-5042-B312-1BA10087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75FC0-7C2B-2D4F-9C1B-359D28AD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3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344BB-908C-0B4A-97CF-9E355865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C290E-5E88-474A-ADDD-2EBA0FD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A658E-A413-BC4B-BE59-BE2F719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5F4D7-3458-4946-AEC7-2B19EB55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1122-3AD1-3D40-A350-D810D071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6BAFC-724A-6F4C-86ED-A7B59B32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1AED1-B92B-6E4B-88E3-FF411A8A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56BC7-E78D-274C-8832-A9FDC9AC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3FBA9-5732-0D49-99C4-9EE6E36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14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13ECE-256C-C044-B18A-17424D1D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8698B-9742-E04E-8E8E-A809B698E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78ED0-B69D-CA4F-ADDF-6AEBF7BB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0C0D2-3B93-D944-BEE2-652516F3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2E5D3-CF12-FD45-A0AF-801E21B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0BA88-461D-874B-BFAA-5E874F08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4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C945-780C-634D-96A5-F4E0A09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2F737-9345-CD40-8FB0-D8BF1A54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02929-88CF-5441-ABAA-143F815E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CBA2CD-22D9-5D42-8E6B-7C22598D7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AC623D-87AE-7241-8092-2D5C99DA1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963534-0286-D845-99A9-A31E7ED7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6F7B99-888F-2446-BB1F-8AC35D4D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E672B-6A63-4146-9186-DB1E75CF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5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3CE6-0F00-0E45-AFA0-88C7B8FC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149A32-E966-FF4C-937F-79B5F9B9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22680A-80AB-EE4B-9705-E22B7FF9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9B6106-0401-A944-A70C-24DECCDB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0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99B3AC-CD3C-BC40-8107-01A2919F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FCED3-F550-564D-9074-D12773EF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99E08-E673-574B-86B1-DFB0AF2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9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E04DC-36EF-B145-96F8-DF4C35CC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8C1EF-C3A9-BD4B-B4A9-AD70CC0D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77A8E-A2F1-0342-9576-CC940798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DD616-DF02-5245-AA3C-009DD74F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FE3C0D-99E4-0948-A169-7878975F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948AD-ECF3-084E-BD7F-BC79B730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54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6506E-F451-F240-94AF-9EA401D5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CD6A37-958C-7F45-B891-C5CB5CF85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E8D2D-EB0C-E846-9ECA-059C6901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BA056-B5F4-ED42-B5FE-0C5DE0CD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D8319-908C-1343-84E0-C92F8CBC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E96485-FC35-B74B-9066-140A47C7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51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188014-5831-7B43-972A-636BF05B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A290D-D179-A849-937F-F0453C66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25FFF-AF91-C14D-9807-0A44D51D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756-A832-6946-8293-694AA9BB0A1E}" type="datetimeFigureOut">
              <a:rPr lang="es-CL" smtClean="0"/>
              <a:t>11-05-2023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E25BD-8CB2-ED40-8DC7-5B1CE4AD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12EE4-3193-F541-8679-F97C19758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" y="5260858"/>
            <a:ext cx="1766047" cy="1600877"/>
          </a:xfrm>
          <a:prstGeom prst="rect">
            <a:avLst/>
          </a:prstGeom>
        </p:spPr>
      </p:pic>
      <p:pic>
        <p:nvPicPr>
          <p:cNvPr id="7" name="Google Shape;84;p1" descr="Map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1270"/>
          <a:stretch/>
        </p:blipFill>
        <p:spPr>
          <a:xfrm>
            <a:off x="6047760" y="0"/>
            <a:ext cx="61237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;p1"/>
          <p:cNvSpPr txBox="1"/>
          <p:nvPr/>
        </p:nvSpPr>
        <p:spPr>
          <a:xfrm>
            <a:off x="192024" y="438387"/>
            <a:ext cx="315468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Impact"/>
                <a:cs typeface="Impact"/>
                <a:sym typeface="Impact"/>
              </a:rPr>
              <a:t>12</a:t>
            </a:r>
            <a:r>
              <a:rPr lang="es-CL" sz="14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Impact"/>
                <a:cs typeface="Impact"/>
                <a:sym typeface="Impact"/>
              </a:rPr>
              <a:t> DE MAYO, 2023</a:t>
            </a:r>
            <a:endParaRPr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Google Shape;87;p1"/>
          <p:cNvSpPr txBox="1"/>
          <p:nvPr/>
        </p:nvSpPr>
        <p:spPr>
          <a:xfrm>
            <a:off x="209702" y="1074753"/>
            <a:ext cx="569977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DE TRABAJO </a:t>
            </a:r>
            <a:r>
              <a:rPr lang="es-CL" sz="3200" b="1" u="sng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MESA ORDENAMIENTO TERRITORIAL </a:t>
            </a:r>
          </a:p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Y ESTADO DE AVANCE </a:t>
            </a:r>
          </a:p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MODIFICACIÓN AL </a:t>
            </a:r>
            <a:r>
              <a:rPr lang="es-CL" sz="3200" b="1" u="sng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REGULADOR METROPOLITANO DE VALPARAÍSO SBCS</a:t>
            </a:r>
            <a:endParaRPr lang="es-CL" sz="3200" b="1" u="sng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  <a:sym typeface="Impact"/>
            </a:endParaRPr>
          </a:p>
        </p:txBody>
      </p:sp>
      <p:sp>
        <p:nvSpPr>
          <p:cNvPr id="12" name="Google Shape;88;p1"/>
          <p:cNvSpPr txBox="1"/>
          <p:nvPr/>
        </p:nvSpPr>
        <p:spPr>
          <a:xfrm>
            <a:off x="1907643" y="5461152"/>
            <a:ext cx="3953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CONSEJO COORDINACIÓN CIUDAD PUERTO SAN ANTONIO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2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029" y="2410692"/>
            <a:ext cx="2286709" cy="20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4800" y="139184"/>
            <a:ext cx="217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CONTENIDOS</a:t>
            </a:r>
            <a:endParaRPr lang="es-CL" sz="2800" dirty="0"/>
          </a:p>
        </p:txBody>
      </p:sp>
      <p:sp>
        <p:nvSpPr>
          <p:cNvPr id="5" name="Rectángulo 4"/>
          <p:cNvSpPr/>
          <p:nvPr/>
        </p:nvSpPr>
        <p:spPr>
          <a:xfrm>
            <a:off x="1472886" y="1541264"/>
            <a:ext cx="858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DE TRABAJO MESA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ORDENAMIENTO TERRITORIAL </a:t>
            </a:r>
            <a:endParaRPr lang="es-CL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1472886" y="2943344"/>
            <a:ext cx="963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ESTUDIO Modificación PREMVAL SBCS </a:t>
            </a:r>
            <a:endParaRPr lang="es-CL" sz="28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26720" y="1388174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</a:t>
            </a:r>
            <a:endParaRPr lang="es-CL" sz="3600" b="1" dirty="0"/>
          </a:p>
        </p:txBody>
      </p:sp>
      <p:sp>
        <p:nvSpPr>
          <p:cNvPr id="9" name="Elipse 8"/>
          <p:cNvSpPr/>
          <p:nvPr/>
        </p:nvSpPr>
        <p:spPr>
          <a:xfrm>
            <a:off x="426720" y="2790254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2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354368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73480" y="345077"/>
            <a:ext cx="858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DE TRABAJO MESA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ORDENAMIENTO TERRITORIAL </a:t>
            </a:r>
            <a:endParaRPr lang="es-CL" sz="2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73831"/>
              </p:ext>
            </p:extLst>
          </p:nvPr>
        </p:nvGraphicFramePr>
        <p:xfrm>
          <a:off x="1286189" y="2255643"/>
          <a:ext cx="10239270" cy="3332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9270">
                  <a:extLst>
                    <a:ext uri="{9D8B030D-6E8A-4147-A177-3AD203B41FA5}">
                      <a16:colId xmlns:a16="http://schemas.microsoft.com/office/drawing/2014/main" val="29322213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Institución</a:t>
                      </a:r>
                      <a:endParaRPr lang="es-CL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58492"/>
                  </a:ext>
                </a:extLst>
              </a:tr>
              <a:tr h="247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Seremi de Vivienda y Urbanismo</a:t>
                      </a:r>
                      <a:endParaRPr lang="es-CL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865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Gerente Corporación de Desarrollo</a:t>
                      </a:r>
                      <a:endParaRPr lang="es-CL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343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Unión Comunal de JJVV San Antonio (UNCOSAN)</a:t>
                      </a:r>
                      <a:endParaRPr lang="es-CL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7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s-CL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Municipalidad </a:t>
                      </a:r>
                      <a:r>
                        <a:rPr lang="es-CL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 San Antonio</a:t>
                      </a:r>
                      <a:endParaRPr lang="es-CL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305162"/>
                  </a:ext>
                </a:extLst>
              </a:tr>
              <a:tr h="5784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Cámara de Comercio Industria, Servicios y Turismo de San Antonio</a:t>
                      </a:r>
                      <a:endParaRPr lang="es-CL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706344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Empresa Portuaria San Antonio</a:t>
                      </a:r>
                      <a:endParaRPr lang="es-CL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916039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73480" y="1508406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2F5597"/>
                </a:solidFill>
              </a:rPr>
              <a:t>Participamos:</a:t>
            </a:r>
            <a:endParaRPr lang="es-CL" sz="2800" dirty="0">
              <a:solidFill>
                <a:srgbClr val="2F5597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82880" y="191988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271796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6056" y="2114836"/>
            <a:ext cx="54921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“una </a:t>
            </a:r>
            <a:r>
              <a:rPr lang="es-CL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herramienta de planificación que permite ordenar el quehacer de una ciudad de manera que las actividades comerciales/industriales puedan convivir de la mejor manera, afectando lo menos posible o nada la calidad de vida de la ciudad</a:t>
            </a:r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.” </a:t>
            </a:r>
            <a:endParaRPr lang="es-CL" sz="1600" i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4800" y="1336761"/>
            <a:ext cx="462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2F5597"/>
                </a:solidFill>
              </a:rPr>
              <a:t>ORDENAMIENTO TERRITORIAL</a:t>
            </a:r>
            <a:endParaRPr lang="es-CL" sz="2400" b="1" dirty="0">
              <a:solidFill>
                <a:srgbClr val="2F5597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60303" y="1736871"/>
            <a:ext cx="4918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“un </a:t>
            </a:r>
            <a:r>
              <a:rPr lang="es-CL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Intento de planificar cómo diversos actores se ponen de acuerdo en generar directrices que ordenen y vayan determinando el crecimiento urbano/habitacional en las ciudades para evitar el abuso que puede generarse en la medida que no haya lineamientos </a:t>
            </a:r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estratégicos”</a:t>
            </a:r>
            <a:endParaRPr lang="es-C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07747" y="5105254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“ejes </a:t>
            </a:r>
            <a:r>
              <a:rPr lang="es-CL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estratégicos sobre los cuales debiesen considerarse los distintos crecimientos urbanos y </a:t>
            </a:r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rurales”. </a:t>
            </a:r>
            <a:endParaRPr lang="es-C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16303" y="4181925"/>
            <a:ext cx="4468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“planificación </a:t>
            </a:r>
            <a:r>
              <a:rPr lang="es-CL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urbana, que tiene que ver con el ordenamiento de los usos de suelo, vialidades, riesgos, en base a los distintos ámbitos y jerarquías.  La instancia de comisión es necesaria para retroalimentar procesos de </a:t>
            </a:r>
            <a:r>
              <a:rPr lang="es-CL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planificación”</a:t>
            </a:r>
            <a:endParaRPr lang="es-C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73480" y="345077"/>
            <a:ext cx="858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DE TRABAJO MESA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ORDENAMIENTO TERRITORIAL </a:t>
            </a:r>
            <a:endParaRPr lang="es-CL" sz="2800" dirty="0"/>
          </a:p>
        </p:txBody>
      </p:sp>
      <p:sp>
        <p:nvSpPr>
          <p:cNvPr id="14" name="Elipse 13"/>
          <p:cNvSpPr/>
          <p:nvPr/>
        </p:nvSpPr>
        <p:spPr>
          <a:xfrm>
            <a:off x="182880" y="191988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4418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80460"/>
              </p:ext>
            </p:extLst>
          </p:nvPr>
        </p:nvGraphicFramePr>
        <p:xfrm>
          <a:off x="1332858" y="1465192"/>
          <a:ext cx="10117613" cy="4586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9473">
                  <a:extLst>
                    <a:ext uri="{9D8B030D-6E8A-4147-A177-3AD203B41FA5}">
                      <a16:colId xmlns:a16="http://schemas.microsoft.com/office/drawing/2014/main" val="4191809127"/>
                    </a:ext>
                  </a:extLst>
                </a:gridCol>
                <a:gridCol w="2845257">
                  <a:extLst>
                    <a:ext uri="{9D8B030D-6E8A-4147-A177-3AD203B41FA5}">
                      <a16:colId xmlns:a16="http://schemas.microsoft.com/office/drawing/2014/main" val="2125238527"/>
                    </a:ext>
                  </a:extLst>
                </a:gridCol>
                <a:gridCol w="3452883">
                  <a:extLst>
                    <a:ext uri="{9D8B030D-6E8A-4147-A177-3AD203B41FA5}">
                      <a16:colId xmlns:a16="http://schemas.microsoft.com/office/drawing/2014/main" val="2646670195"/>
                    </a:ext>
                  </a:extLst>
                </a:gridCol>
              </a:tblGrid>
              <a:tr h="8222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PLAN DE TRABAJO/PERIODICIDAD 1 VEZ AL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MES.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PRIMER SEMESTRE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CL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66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35160"/>
                  </a:ext>
                </a:extLst>
              </a:tr>
              <a:tr h="5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MAYO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JUNIO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JULIO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4A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06261"/>
                  </a:ext>
                </a:extLst>
              </a:tr>
              <a:tr h="1050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Revisión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PREMVAL, problemas</a:t>
                      </a:r>
                      <a:r>
                        <a:rPr lang="es-C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presentes </a:t>
                      </a: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 futuros (puerto)</a:t>
                      </a: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Cruce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PREMVAL /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EPSA  (evaluación </a:t>
                      </a: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 impactos vial y habitacional)</a:t>
                      </a: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Cruce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PREMVAL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/ EPSA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evaluación </a:t>
                      </a: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 impactos vial y habitacional)</a:t>
                      </a: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3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08179"/>
                  </a:ext>
                </a:extLst>
              </a:tr>
              <a:tr h="801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PRODUCTO: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Minuta. </a:t>
                      </a:r>
                      <a:endParaRPr lang="es-CL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Responsables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: SEREMI MINVU</a:t>
                      </a:r>
                      <a:endParaRPr lang="es-CL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Presentación UNCO; SECPLA</a:t>
                      </a: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PRODUCTO: Informe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Comisión. Responsables: SEREMI MINVU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 Drago </a:t>
                      </a:r>
                      <a:endParaRPr lang="es-CL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E3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80156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Reunión/Presentación EPSA, conocer los temas habitacionales y viales.</a:t>
                      </a:r>
                      <a:r>
                        <a:rPr lang="es-C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Responsable: UNCO </a:t>
                      </a:r>
                      <a:endParaRPr lang="es-CL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Planificación 2do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semestre: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Plan </a:t>
                      </a:r>
                      <a:r>
                        <a:rPr lang="es-C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trabajo</a:t>
                      </a:r>
                      <a:endParaRPr lang="es-CL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E3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9524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173480" y="345077"/>
            <a:ext cx="858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PLAN DE TRABAJO MESA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ORDENAMIENTO TERRITORIAL </a:t>
            </a:r>
            <a:endParaRPr lang="es-CL" sz="2800" dirty="0"/>
          </a:p>
        </p:txBody>
      </p:sp>
      <p:sp>
        <p:nvSpPr>
          <p:cNvPr id="11" name="Elipse 10"/>
          <p:cNvSpPr/>
          <p:nvPr/>
        </p:nvSpPr>
        <p:spPr>
          <a:xfrm>
            <a:off x="182880" y="191988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281722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99" y="2262446"/>
            <a:ext cx="2875800" cy="28655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64596" y="3193430"/>
            <a:ext cx="2555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algn="ctr">
              <a:lnSpc>
                <a:spcPts val="3200"/>
              </a:lnSpc>
            </a:pP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(bases de licitación)</a:t>
            </a:r>
            <a:endParaRPr lang="es-CL" sz="20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200"/>
              </a:lnSpc>
            </a:pPr>
            <a:endParaRPr lang="es-CL" sz="32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44854-0D75-1B41-9DC3-9467CA105951}"/>
              </a:ext>
            </a:extLst>
          </p:cNvPr>
          <p:cNvSpPr txBox="1"/>
          <p:nvPr/>
        </p:nvSpPr>
        <p:spPr>
          <a:xfrm>
            <a:off x="3484209" y="1801159"/>
            <a:ext cx="8366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Dar inicio al procedimiento de Evaluación Ambiental Estratégica, conforme a Reglamento</a:t>
            </a:r>
          </a:p>
          <a:p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Analizar y Diagnosticar de manera integral la provincia de San Antonio.</a:t>
            </a:r>
          </a:p>
          <a:p>
            <a:endParaRPr lang="es-ES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D74F51"/>
                </a:solidFill>
              </a:rPr>
              <a:t>Construir la imagen objetivo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para el área de estudio </a:t>
            </a:r>
          </a:p>
          <a:p>
            <a:endParaRPr lang="es-ES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D74F51"/>
                </a:solidFill>
              </a:rPr>
              <a:t>Llevar a cabo el proceso de consulta pública de la imagen objetivo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(artículo 28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</a:rPr>
              <a:t>octies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de la Ley General de Urbanismo y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Construcciones y D.S. N° 237/2021).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4499" y="1247877"/>
            <a:ext cx="4572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u="sng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PRESENTACIÓN DEL ESTUDIO </a:t>
            </a:r>
            <a:endParaRPr lang="es-CL" sz="2800" u="sng" dirty="0"/>
          </a:p>
        </p:txBody>
      </p:sp>
      <p:sp>
        <p:nvSpPr>
          <p:cNvPr id="9" name="Rectángulo 8"/>
          <p:cNvSpPr/>
          <p:nvPr/>
        </p:nvSpPr>
        <p:spPr>
          <a:xfrm>
            <a:off x="1173480" y="345077"/>
            <a:ext cx="4835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MODIFICACIÓN PREMVAL SBCS</a:t>
            </a:r>
            <a:endParaRPr lang="es-CL" sz="2800" dirty="0"/>
          </a:p>
        </p:txBody>
      </p:sp>
      <p:sp>
        <p:nvSpPr>
          <p:cNvPr id="11" name="Elipse 10"/>
          <p:cNvSpPr/>
          <p:nvPr/>
        </p:nvSpPr>
        <p:spPr>
          <a:xfrm>
            <a:off x="182880" y="191988"/>
            <a:ext cx="853440" cy="829399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2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68090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279162" y="156449"/>
            <a:ext cx="857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CRONOGRAMA DEL ESTUDIO</a:t>
            </a:r>
            <a:endParaRPr lang="es-ES" sz="2800" b="1" u="sng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oogle Shape;107;p4"/>
          <p:cNvGrpSpPr/>
          <p:nvPr/>
        </p:nvGrpSpPr>
        <p:grpSpPr>
          <a:xfrm>
            <a:off x="1389012" y="990048"/>
            <a:ext cx="8644053" cy="3609785"/>
            <a:chOff x="638292" y="259862"/>
            <a:chExt cx="8008627" cy="3344429"/>
          </a:xfrm>
        </p:grpSpPr>
        <p:sp>
          <p:nvSpPr>
            <p:cNvPr id="11" name="Google Shape;108;p4"/>
            <p:cNvSpPr/>
            <p:nvPr/>
          </p:nvSpPr>
          <p:spPr>
            <a:xfrm>
              <a:off x="6289366" y="730758"/>
              <a:ext cx="2016000" cy="504000"/>
            </a:xfrm>
            <a:prstGeom prst="chevron">
              <a:avLst>
                <a:gd name="adj" fmla="val 50000"/>
              </a:avLst>
            </a:prstGeom>
            <a:solidFill>
              <a:srgbClr val="CC00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09;p4"/>
            <p:cNvGrpSpPr/>
            <p:nvPr/>
          </p:nvGrpSpPr>
          <p:grpSpPr>
            <a:xfrm>
              <a:off x="668011" y="730758"/>
              <a:ext cx="2016000" cy="504000"/>
              <a:chOff x="713813" y="298"/>
              <a:chExt cx="2861803" cy="514995"/>
            </a:xfrm>
          </p:grpSpPr>
          <p:sp>
            <p:nvSpPr>
              <p:cNvPr id="81" name="Google Shape;110;p4"/>
              <p:cNvSpPr/>
              <p:nvPr/>
            </p:nvSpPr>
            <p:spPr>
              <a:xfrm>
                <a:off x="713813" y="298"/>
                <a:ext cx="2861803" cy="514995"/>
              </a:xfrm>
              <a:prstGeom prst="chevron">
                <a:avLst>
                  <a:gd name="adj" fmla="val 50000"/>
                </a:avLst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11;p4"/>
              <p:cNvSpPr txBox="1"/>
              <p:nvPr/>
            </p:nvSpPr>
            <p:spPr>
              <a:xfrm>
                <a:off x="1089841" y="298"/>
                <a:ext cx="2346809" cy="51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8875" rIns="0" bIns="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2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AJUSTE METODOLÓGICO</a:t>
                </a:r>
                <a:endParaRPr/>
              </a:p>
            </p:txBody>
          </p:sp>
        </p:grpSp>
        <p:grpSp>
          <p:nvGrpSpPr>
            <p:cNvPr id="13" name="Google Shape;112;p4"/>
            <p:cNvGrpSpPr/>
            <p:nvPr/>
          </p:nvGrpSpPr>
          <p:grpSpPr>
            <a:xfrm>
              <a:off x="677404" y="259862"/>
              <a:ext cx="1980000" cy="427446"/>
              <a:chOff x="5835833" y="44073"/>
              <a:chExt cx="3319423" cy="427446"/>
            </a:xfrm>
          </p:grpSpPr>
          <p:sp>
            <p:nvSpPr>
              <p:cNvPr id="79" name="Google Shape;113;p4"/>
              <p:cNvSpPr/>
              <p:nvPr/>
            </p:nvSpPr>
            <p:spPr>
              <a:xfrm>
                <a:off x="5835833" y="44073"/>
                <a:ext cx="3319423" cy="427446"/>
              </a:xfrm>
              <a:prstGeom prst="chevron">
                <a:avLst>
                  <a:gd name="adj" fmla="val 50000"/>
                </a:avLst>
              </a:prstGeom>
              <a:solidFill>
                <a:srgbClr val="CDE2ED">
                  <a:alpha val="89803"/>
                </a:srgbClr>
              </a:solidFill>
              <a:ln w="12700" cap="flat" cmpd="sng">
                <a:solidFill>
                  <a:srgbClr val="CDE2ED">
                    <a:alpha val="8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14;p4"/>
              <p:cNvSpPr txBox="1"/>
              <p:nvPr/>
            </p:nvSpPr>
            <p:spPr>
              <a:xfrm>
                <a:off x="6049556" y="44073"/>
                <a:ext cx="2891977" cy="427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8875" rIns="0" bIns="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 b="1" dirty="0">
                    <a:solidFill>
                      <a:schemeClr val="dk1"/>
                    </a:solidFill>
                    <a:ea typeface="Lato"/>
                    <a:cs typeface="Lato"/>
                    <a:sym typeface="Lato"/>
                  </a:rPr>
                  <a:t>ETAPA 1</a:t>
                </a:r>
                <a:endParaRPr b="1" dirty="0"/>
              </a:p>
            </p:txBody>
          </p:sp>
        </p:grpSp>
        <p:sp>
          <p:nvSpPr>
            <p:cNvPr id="14" name="Google Shape;115;p4"/>
            <p:cNvSpPr/>
            <p:nvPr/>
          </p:nvSpPr>
          <p:spPr>
            <a:xfrm>
              <a:off x="2531576" y="259862"/>
              <a:ext cx="1980000" cy="427446"/>
            </a:xfrm>
            <a:prstGeom prst="chevron">
              <a:avLst>
                <a:gd name="adj" fmla="val 50000"/>
              </a:avLst>
            </a:prstGeom>
            <a:solidFill>
              <a:srgbClr val="FFC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;p4"/>
            <p:cNvSpPr/>
            <p:nvPr/>
          </p:nvSpPr>
          <p:spPr>
            <a:xfrm>
              <a:off x="2541796" y="730758"/>
              <a:ext cx="2016000" cy="50400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117;p4"/>
            <p:cNvCxnSpPr/>
            <p:nvPr/>
          </p:nvCxnSpPr>
          <p:spPr>
            <a:xfrm>
              <a:off x="876537" y="1223061"/>
              <a:ext cx="0" cy="1440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118;p4"/>
            <p:cNvSpPr/>
            <p:nvPr/>
          </p:nvSpPr>
          <p:spPr>
            <a:xfrm>
              <a:off x="810073" y="2583260"/>
              <a:ext cx="132935" cy="13293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" name="Google Shape;119;p4"/>
            <p:cNvCxnSpPr/>
            <p:nvPr/>
          </p:nvCxnSpPr>
          <p:spPr>
            <a:xfrm rot="10800000">
              <a:off x="883505" y="1440036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20;p4"/>
            <p:cNvCxnSpPr/>
            <p:nvPr/>
          </p:nvCxnSpPr>
          <p:spPr>
            <a:xfrm rot="10800000">
              <a:off x="883505" y="1780890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122;p4"/>
            <p:cNvCxnSpPr/>
            <p:nvPr/>
          </p:nvCxnSpPr>
          <p:spPr>
            <a:xfrm>
              <a:off x="2727225" y="1222640"/>
              <a:ext cx="0" cy="1440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" name="Google Shape;123;p4"/>
            <p:cNvSpPr/>
            <p:nvPr/>
          </p:nvSpPr>
          <p:spPr>
            <a:xfrm>
              <a:off x="2669149" y="2579754"/>
              <a:ext cx="132935" cy="13293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24;p4"/>
            <p:cNvCxnSpPr/>
            <p:nvPr/>
          </p:nvCxnSpPr>
          <p:spPr>
            <a:xfrm rot="10800000">
              <a:off x="2725804" y="1440036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25;p4"/>
            <p:cNvCxnSpPr/>
            <p:nvPr/>
          </p:nvCxnSpPr>
          <p:spPr>
            <a:xfrm rot="10800000">
              <a:off x="2734193" y="1678146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26;p4"/>
            <p:cNvCxnSpPr/>
            <p:nvPr/>
          </p:nvCxnSpPr>
          <p:spPr>
            <a:xfrm rot="10800000">
              <a:off x="2725804" y="1982855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" name="Google Shape;127;p4"/>
            <p:cNvSpPr txBox="1"/>
            <p:nvPr/>
          </p:nvSpPr>
          <p:spPr>
            <a:xfrm>
              <a:off x="2690515" y="847478"/>
              <a:ext cx="1819512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DIAGNÓSTICO</a:t>
              </a:r>
              <a:endParaRPr dirty="0"/>
            </a:p>
          </p:txBody>
        </p:sp>
        <p:sp>
          <p:nvSpPr>
            <p:cNvPr id="26" name="Google Shape;128;p4"/>
            <p:cNvSpPr/>
            <p:nvPr/>
          </p:nvSpPr>
          <p:spPr>
            <a:xfrm>
              <a:off x="667658" y="2773872"/>
              <a:ext cx="417766" cy="4177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9;p4"/>
            <p:cNvSpPr txBox="1"/>
            <p:nvPr/>
          </p:nvSpPr>
          <p:spPr>
            <a:xfrm>
              <a:off x="638292" y="2782700"/>
              <a:ext cx="476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28" name="Google Shape;130;p4"/>
            <p:cNvSpPr/>
            <p:nvPr/>
          </p:nvSpPr>
          <p:spPr>
            <a:xfrm>
              <a:off x="2524659" y="2773872"/>
              <a:ext cx="417766" cy="4177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1;p4"/>
            <p:cNvSpPr txBox="1"/>
            <p:nvPr/>
          </p:nvSpPr>
          <p:spPr>
            <a:xfrm>
              <a:off x="2503619" y="2782700"/>
              <a:ext cx="476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DIC.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30" name="Google Shape;132;p4"/>
            <p:cNvSpPr/>
            <p:nvPr/>
          </p:nvSpPr>
          <p:spPr>
            <a:xfrm>
              <a:off x="4512657" y="2574734"/>
              <a:ext cx="132935" cy="13293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3;p4"/>
            <p:cNvSpPr txBox="1"/>
            <p:nvPr/>
          </p:nvSpPr>
          <p:spPr>
            <a:xfrm>
              <a:off x="4348032" y="2782700"/>
              <a:ext cx="476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cxnSp>
          <p:nvCxnSpPr>
            <p:cNvPr id="32" name="Google Shape;134;p4"/>
            <p:cNvCxnSpPr/>
            <p:nvPr/>
          </p:nvCxnSpPr>
          <p:spPr>
            <a:xfrm rot="10800000">
              <a:off x="4599384" y="1440036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135;p4"/>
            <p:cNvCxnSpPr/>
            <p:nvPr/>
          </p:nvCxnSpPr>
          <p:spPr>
            <a:xfrm rot="10800000">
              <a:off x="4586120" y="1798523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136;p4"/>
            <p:cNvCxnSpPr/>
            <p:nvPr/>
          </p:nvCxnSpPr>
          <p:spPr>
            <a:xfrm rot="10800000">
              <a:off x="4586089" y="2109761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5" name="Google Shape;137;p4"/>
            <p:cNvGrpSpPr/>
            <p:nvPr/>
          </p:nvGrpSpPr>
          <p:grpSpPr>
            <a:xfrm>
              <a:off x="6622286" y="1286542"/>
              <a:ext cx="1596290" cy="1258501"/>
              <a:chOff x="4564500" y="1179998"/>
              <a:chExt cx="1596290" cy="1258501"/>
            </a:xfrm>
          </p:grpSpPr>
          <p:sp>
            <p:nvSpPr>
              <p:cNvPr id="77" name="Google Shape;138;p4"/>
              <p:cNvSpPr txBox="1"/>
              <p:nvPr/>
            </p:nvSpPr>
            <p:spPr>
              <a:xfrm>
                <a:off x="4564500" y="1179998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 b="1" dirty="0">
                    <a:solidFill>
                      <a:srgbClr val="FF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Inicio procedimiento con GORE</a:t>
                </a:r>
                <a:endParaRPr sz="899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" name="Google Shape;139;p4"/>
              <p:cNvSpPr txBox="1"/>
              <p:nvPr/>
            </p:nvSpPr>
            <p:spPr>
              <a:xfrm>
                <a:off x="4564500" y="1931052"/>
                <a:ext cx="1596290" cy="507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 b="1" dirty="0">
                    <a:solidFill>
                      <a:srgbClr val="FF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Acuerdos del GORE sobre lineamientos para anteproyecto</a:t>
                </a:r>
                <a:endParaRPr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Google Shape;140;p4"/>
            <p:cNvSpPr/>
            <p:nvPr/>
          </p:nvSpPr>
          <p:spPr>
            <a:xfrm>
              <a:off x="4377396" y="2773872"/>
              <a:ext cx="417766" cy="4177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1;p4"/>
            <p:cNvSpPr txBox="1"/>
            <p:nvPr/>
          </p:nvSpPr>
          <p:spPr>
            <a:xfrm>
              <a:off x="4310928" y="2782700"/>
              <a:ext cx="5978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/>
            </a:p>
          </p:txBody>
        </p:sp>
        <p:sp>
          <p:nvSpPr>
            <p:cNvPr id="38" name="Google Shape;142;p4"/>
            <p:cNvSpPr txBox="1"/>
            <p:nvPr/>
          </p:nvSpPr>
          <p:spPr>
            <a:xfrm>
              <a:off x="3026162" y="320867"/>
              <a:ext cx="11065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 b="1" dirty="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ETAPA 2</a:t>
              </a:r>
              <a:endParaRPr b="1" dirty="0"/>
            </a:p>
          </p:txBody>
        </p:sp>
        <p:sp>
          <p:nvSpPr>
            <p:cNvPr id="39" name="Google Shape;143;p4"/>
            <p:cNvSpPr/>
            <p:nvPr/>
          </p:nvSpPr>
          <p:spPr>
            <a:xfrm>
              <a:off x="4409361" y="259862"/>
              <a:ext cx="1980000" cy="427446"/>
            </a:xfrm>
            <a:prstGeom prst="chevron">
              <a:avLst>
                <a:gd name="adj" fmla="val 50000"/>
              </a:avLst>
            </a:prstGeom>
            <a:solidFill>
              <a:srgbClr val="92D05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4;p4"/>
            <p:cNvSpPr/>
            <p:nvPr/>
          </p:nvSpPr>
          <p:spPr>
            <a:xfrm>
              <a:off x="4415581" y="730758"/>
              <a:ext cx="2016000" cy="504000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5;p4"/>
            <p:cNvSpPr txBox="1"/>
            <p:nvPr/>
          </p:nvSpPr>
          <p:spPr>
            <a:xfrm>
              <a:off x="6521464" y="823674"/>
              <a:ext cx="1805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CONSULTA PÚBLICA</a:t>
              </a:r>
              <a:endParaRPr/>
            </a:p>
          </p:txBody>
        </p:sp>
        <p:sp>
          <p:nvSpPr>
            <p:cNvPr id="42" name="Google Shape;146;p4"/>
            <p:cNvSpPr txBox="1"/>
            <p:nvPr/>
          </p:nvSpPr>
          <p:spPr>
            <a:xfrm>
              <a:off x="4930527" y="320867"/>
              <a:ext cx="11065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 b="1" dirty="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ETAPA 3</a:t>
              </a:r>
              <a:endParaRPr b="1" dirty="0"/>
            </a:p>
          </p:txBody>
        </p:sp>
        <p:cxnSp>
          <p:nvCxnSpPr>
            <p:cNvPr id="43" name="Google Shape;147;p4"/>
            <p:cNvCxnSpPr/>
            <p:nvPr/>
          </p:nvCxnSpPr>
          <p:spPr>
            <a:xfrm>
              <a:off x="6521464" y="1225534"/>
              <a:ext cx="0" cy="1332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148;p4"/>
            <p:cNvSpPr/>
            <p:nvPr/>
          </p:nvSpPr>
          <p:spPr>
            <a:xfrm>
              <a:off x="6455000" y="2482455"/>
              <a:ext cx="132935" cy="13293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" name="Google Shape;149;p4"/>
            <p:cNvCxnSpPr/>
            <p:nvPr/>
          </p:nvCxnSpPr>
          <p:spPr>
            <a:xfrm rot="10800000">
              <a:off x="6528432" y="1440036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150;p4"/>
            <p:cNvCxnSpPr/>
            <p:nvPr/>
          </p:nvCxnSpPr>
          <p:spPr>
            <a:xfrm rot="10800000">
              <a:off x="6528432" y="1793641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151;p4"/>
            <p:cNvCxnSpPr/>
            <p:nvPr/>
          </p:nvCxnSpPr>
          <p:spPr>
            <a:xfrm rot="10800000">
              <a:off x="6528432" y="2155761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" name="Google Shape;152;p4"/>
            <p:cNvSpPr txBox="1"/>
            <p:nvPr/>
          </p:nvSpPr>
          <p:spPr>
            <a:xfrm>
              <a:off x="6283218" y="2782700"/>
              <a:ext cx="476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49" name="Google Shape;153;p4"/>
            <p:cNvSpPr/>
            <p:nvPr/>
          </p:nvSpPr>
          <p:spPr>
            <a:xfrm>
              <a:off x="6312585" y="2773872"/>
              <a:ext cx="417766" cy="4177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4;p4"/>
            <p:cNvSpPr txBox="1"/>
            <p:nvPr/>
          </p:nvSpPr>
          <p:spPr>
            <a:xfrm>
              <a:off x="6283218" y="2782700"/>
              <a:ext cx="476497" cy="370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 dirty="0" smtClean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JUN 2023</a:t>
              </a:r>
              <a:endParaRPr dirty="0"/>
            </a:p>
          </p:txBody>
        </p:sp>
        <p:sp>
          <p:nvSpPr>
            <p:cNvPr id="51" name="Google Shape;155;p4"/>
            <p:cNvSpPr/>
            <p:nvPr/>
          </p:nvSpPr>
          <p:spPr>
            <a:xfrm>
              <a:off x="6287146" y="259862"/>
              <a:ext cx="1980000" cy="427446"/>
            </a:xfrm>
            <a:prstGeom prst="chevron">
              <a:avLst>
                <a:gd name="adj" fmla="val 50000"/>
              </a:avLst>
            </a:prstGeom>
            <a:solidFill>
              <a:srgbClr val="CC0099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;p4"/>
            <p:cNvSpPr txBox="1"/>
            <p:nvPr/>
          </p:nvSpPr>
          <p:spPr>
            <a:xfrm>
              <a:off x="6834892" y="320867"/>
              <a:ext cx="11065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 b="1" dirty="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ETAPA 4</a:t>
              </a:r>
              <a:endParaRPr b="1" dirty="0"/>
            </a:p>
          </p:txBody>
        </p:sp>
        <p:sp>
          <p:nvSpPr>
            <p:cNvPr id="53" name="Google Shape;157;p4"/>
            <p:cNvSpPr txBox="1"/>
            <p:nvPr/>
          </p:nvSpPr>
          <p:spPr>
            <a:xfrm>
              <a:off x="8117823" y="2782700"/>
              <a:ext cx="476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54" name="Google Shape;158;p4"/>
            <p:cNvSpPr/>
            <p:nvPr/>
          </p:nvSpPr>
          <p:spPr>
            <a:xfrm>
              <a:off x="8147188" y="2773872"/>
              <a:ext cx="417766" cy="4177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59;p4"/>
            <p:cNvSpPr txBox="1"/>
            <p:nvPr/>
          </p:nvSpPr>
          <p:spPr>
            <a:xfrm>
              <a:off x="8080653" y="2782700"/>
              <a:ext cx="56626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DIC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s-CL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023</a:t>
              </a:r>
              <a:endParaRPr dirty="0"/>
            </a:p>
          </p:txBody>
        </p:sp>
        <p:sp>
          <p:nvSpPr>
            <p:cNvPr id="56" name="Google Shape;160;p4"/>
            <p:cNvSpPr txBox="1"/>
            <p:nvPr/>
          </p:nvSpPr>
          <p:spPr>
            <a:xfrm>
              <a:off x="4580598" y="822311"/>
              <a:ext cx="1930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IMAGEN OBJETIVO</a:t>
              </a:r>
              <a:endParaRPr/>
            </a:p>
          </p:txBody>
        </p:sp>
        <p:grpSp>
          <p:nvGrpSpPr>
            <p:cNvPr id="57" name="Google Shape;161;p4"/>
            <p:cNvGrpSpPr/>
            <p:nvPr/>
          </p:nvGrpSpPr>
          <p:grpSpPr>
            <a:xfrm>
              <a:off x="4807218" y="1287991"/>
              <a:ext cx="1476000" cy="1368643"/>
              <a:chOff x="4748584" y="1172636"/>
              <a:chExt cx="1476000" cy="1368643"/>
            </a:xfrm>
          </p:grpSpPr>
          <p:sp>
            <p:nvSpPr>
              <p:cNvPr id="73" name="Google Shape;162;p4"/>
              <p:cNvSpPr txBox="1"/>
              <p:nvPr/>
            </p:nvSpPr>
            <p:spPr>
              <a:xfrm>
                <a:off x="4748584" y="1172636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Alternativas de Estructuración</a:t>
                </a:r>
                <a:endParaRPr/>
              </a:p>
            </p:txBody>
          </p:sp>
          <p:sp>
            <p:nvSpPr>
              <p:cNvPr id="74" name="Google Shape;163;p4"/>
              <p:cNvSpPr txBox="1"/>
              <p:nvPr/>
            </p:nvSpPr>
            <p:spPr>
              <a:xfrm>
                <a:off x="4748584" y="1803129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Evaluación ambiental de alternativas</a:t>
                </a:r>
                <a:endParaRPr/>
              </a:p>
            </p:txBody>
          </p:sp>
          <p:sp>
            <p:nvSpPr>
              <p:cNvPr id="75" name="Google Shape;164;p4"/>
              <p:cNvSpPr txBox="1"/>
              <p:nvPr/>
            </p:nvSpPr>
            <p:spPr>
              <a:xfrm>
                <a:off x="4748584" y="2172204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Propuesta de Imagen Objetivo</a:t>
                </a:r>
                <a:endParaRPr/>
              </a:p>
            </p:txBody>
          </p:sp>
          <p:sp>
            <p:nvSpPr>
              <p:cNvPr id="76" name="Google Shape;165;p4"/>
              <p:cNvSpPr txBox="1"/>
              <p:nvPr/>
            </p:nvSpPr>
            <p:spPr>
              <a:xfrm>
                <a:off x="4748584" y="1571348"/>
                <a:ext cx="1476000" cy="23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 b="1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Talleres de alternativas</a:t>
                </a:r>
                <a:endParaRPr/>
              </a:p>
            </p:txBody>
          </p:sp>
        </p:grpSp>
        <p:grpSp>
          <p:nvGrpSpPr>
            <p:cNvPr id="58" name="Google Shape;167;p4"/>
            <p:cNvGrpSpPr/>
            <p:nvPr/>
          </p:nvGrpSpPr>
          <p:grpSpPr>
            <a:xfrm>
              <a:off x="921496" y="1273244"/>
              <a:ext cx="1476000" cy="723248"/>
              <a:chOff x="846828" y="1188387"/>
              <a:chExt cx="1476000" cy="723248"/>
            </a:xfrm>
          </p:grpSpPr>
          <p:sp>
            <p:nvSpPr>
              <p:cNvPr id="71" name="Google Shape;168;p4"/>
              <p:cNvSpPr txBox="1"/>
              <p:nvPr/>
            </p:nvSpPr>
            <p:spPr>
              <a:xfrm>
                <a:off x="846828" y="1188387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Plan y metodologías consensuadas</a:t>
                </a:r>
                <a:endParaRPr/>
              </a:p>
            </p:txBody>
          </p:sp>
          <p:sp>
            <p:nvSpPr>
              <p:cNvPr id="72" name="Google Shape;169;p4"/>
              <p:cNvSpPr txBox="1"/>
              <p:nvPr/>
            </p:nvSpPr>
            <p:spPr>
              <a:xfrm>
                <a:off x="846828" y="1542560"/>
                <a:ext cx="1476000" cy="36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99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Acercamiento para EAE</a:t>
                </a:r>
                <a:endParaRPr/>
              </a:p>
            </p:txBody>
          </p:sp>
        </p:grpSp>
        <p:cxnSp>
          <p:nvCxnSpPr>
            <p:cNvPr id="59" name="Google Shape;171;p4"/>
            <p:cNvCxnSpPr/>
            <p:nvPr/>
          </p:nvCxnSpPr>
          <p:spPr>
            <a:xfrm flipH="1">
              <a:off x="4579125" y="1217980"/>
              <a:ext cx="6964" cy="13680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60" name="Google Shape;175;p4"/>
            <p:cNvGrpSpPr/>
            <p:nvPr/>
          </p:nvGrpSpPr>
          <p:grpSpPr>
            <a:xfrm>
              <a:off x="4911122" y="2557534"/>
              <a:ext cx="1151254" cy="1046757"/>
              <a:chOff x="10696964" y="3203429"/>
              <a:chExt cx="1151254" cy="1046757"/>
            </a:xfrm>
          </p:grpSpPr>
          <p:pic>
            <p:nvPicPr>
              <p:cNvPr id="69" name="Google Shape;176;p4" descr="Calendario giratorio con relleno sólid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696964" y="3203429"/>
                <a:ext cx="1151254" cy="10467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" name="Google Shape;177;p4"/>
              <p:cNvSpPr txBox="1"/>
              <p:nvPr/>
            </p:nvSpPr>
            <p:spPr>
              <a:xfrm>
                <a:off x="10869178" y="3674769"/>
                <a:ext cx="680015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OCTUBRE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TALLERES</a:t>
                </a:r>
                <a:endParaRPr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178;p4"/>
            <p:cNvGrpSpPr/>
            <p:nvPr/>
          </p:nvGrpSpPr>
          <p:grpSpPr>
            <a:xfrm>
              <a:off x="6828337" y="2545043"/>
              <a:ext cx="1162136" cy="1046757"/>
              <a:chOff x="10742236" y="3190938"/>
              <a:chExt cx="1162136" cy="1046757"/>
            </a:xfrm>
          </p:grpSpPr>
          <p:pic>
            <p:nvPicPr>
              <p:cNvPr id="67" name="Google Shape;179;p4" descr="Calendario giratorio con relleno sólid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742236" y="3190938"/>
                <a:ext cx="1162136" cy="10467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180;p4"/>
              <p:cNvSpPr txBox="1"/>
              <p:nvPr/>
            </p:nvSpPr>
            <p:spPr>
              <a:xfrm>
                <a:off x="10894813" y="3668276"/>
                <a:ext cx="831503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2DO SEMESTRE 2023</a:t>
                </a:r>
                <a:endParaRPr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" name="Google Shape;181;p4"/>
            <p:cNvSpPr txBox="1"/>
            <p:nvPr/>
          </p:nvSpPr>
          <p:spPr>
            <a:xfrm>
              <a:off x="2870173" y="1321580"/>
              <a:ext cx="1476000" cy="230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99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Diagnósticos</a:t>
              </a:r>
              <a:endParaRPr dirty="0"/>
            </a:p>
          </p:txBody>
        </p:sp>
        <p:sp>
          <p:nvSpPr>
            <p:cNvPr id="63" name="Google Shape;182;p4"/>
            <p:cNvSpPr txBox="1"/>
            <p:nvPr/>
          </p:nvSpPr>
          <p:spPr>
            <a:xfrm>
              <a:off x="2870173" y="1552410"/>
              <a:ext cx="1476000" cy="230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99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Inicio EAE</a:t>
              </a:r>
              <a:endParaRPr dirty="0"/>
            </a:p>
          </p:txBody>
        </p:sp>
        <p:sp>
          <p:nvSpPr>
            <p:cNvPr id="64" name="Google Shape;184;p4"/>
            <p:cNvSpPr txBox="1"/>
            <p:nvPr/>
          </p:nvSpPr>
          <p:spPr>
            <a:xfrm>
              <a:off x="2870173" y="1782209"/>
              <a:ext cx="1476000" cy="369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99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Grupos focales de diagnóstico</a:t>
              </a:r>
              <a:endParaRPr/>
            </a:p>
          </p:txBody>
        </p:sp>
        <p:sp>
          <p:nvSpPr>
            <p:cNvPr id="65" name="Google Shape;185;p4"/>
            <p:cNvSpPr txBox="1"/>
            <p:nvPr/>
          </p:nvSpPr>
          <p:spPr>
            <a:xfrm>
              <a:off x="6615461" y="1640838"/>
              <a:ext cx="1476000" cy="369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99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Exposición de la Imagen Objetivo</a:t>
              </a:r>
              <a:endParaRPr/>
            </a:p>
          </p:txBody>
        </p:sp>
        <p:cxnSp>
          <p:nvCxnSpPr>
            <p:cNvPr id="66" name="Google Shape;186;p4"/>
            <p:cNvCxnSpPr/>
            <p:nvPr/>
          </p:nvCxnSpPr>
          <p:spPr>
            <a:xfrm rot="10800000">
              <a:off x="4587487" y="2429941"/>
              <a:ext cx="85310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3" name="Google Shape;212;p5">
            <a:extLst>
              <a:ext uri="{FF2B5EF4-FFF2-40B4-BE49-F238E27FC236}">
                <a16:creationId xmlns:a16="http://schemas.microsoft.com/office/drawing/2014/main" id="{27C91C5D-D2C2-1DA5-FB1D-42D2685C91EC}"/>
              </a:ext>
            </a:extLst>
          </p:cNvPr>
          <p:cNvGrpSpPr/>
          <p:nvPr/>
        </p:nvGrpSpPr>
        <p:grpSpPr>
          <a:xfrm>
            <a:off x="683772" y="4559377"/>
            <a:ext cx="9679428" cy="2073395"/>
            <a:chOff x="1054" y="35856"/>
            <a:chExt cx="9672561" cy="1778862"/>
          </a:xfrm>
        </p:grpSpPr>
        <p:sp>
          <p:nvSpPr>
            <p:cNvPr id="84" name="Google Shape;213;p5">
              <a:extLst>
                <a:ext uri="{FF2B5EF4-FFF2-40B4-BE49-F238E27FC236}">
                  <a16:creationId xmlns:a16="http://schemas.microsoft.com/office/drawing/2014/main" id="{52163710-E3E3-BCAB-5AE4-FB7CC493AA08}"/>
                </a:ext>
              </a:extLst>
            </p:cNvPr>
            <p:cNvSpPr/>
            <p:nvPr/>
          </p:nvSpPr>
          <p:spPr>
            <a:xfrm>
              <a:off x="1054" y="35856"/>
              <a:ext cx="2499809" cy="612744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4;p5">
              <a:extLst>
                <a:ext uri="{FF2B5EF4-FFF2-40B4-BE49-F238E27FC236}">
                  <a16:creationId xmlns:a16="http://schemas.microsoft.com/office/drawing/2014/main" id="{AB9EC584-35B5-56DB-A26B-2470158BE265}"/>
                </a:ext>
              </a:extLst>
            </p:cNvPr>
            <p:cNvSpPr txBox="1"/>
            <p:nvPr/>
          </p:nvSpPr>
          <p:spPr>
            <a:xfrm>
              <a:off x="307426" y="35856"/>
              <a:ext cx="1887065" cy="61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PROCESO TECNICO</a:t>
              </a:r>
              <a:endParaRPr dirty="0"/>
            </a:p>
          </p:txBody>
        </p:sp>
        <p:sp>
          <p:nvSpPr>
            <p:cNvPr id="86" name="Google Shape;215;p5">
              <a:extLst>
                <a:ext uri="{FF2B5EF4-FFF2-40B4-BE49-F238E27FC236}">
                  <a16:creationId xmlns:a16="http://schemas.microsoft.com/office/drawing/2014/main" id="{F557C92B-DEE5-FFEE-C976-6B0A0555FC87}"/>
                </a:ext>
              </a:extLst>
            </p:cNvPr>
            <p:cNvSpPr/>
            <p:nvPr/>
          </p:nvSpPr>
          <p:spPr>
            <a:xfrm>
              <a:off x="2384182" y="155539"/>
              <a:ext cx="2195295" cy="373378"/>
            </a:xfrm>
            <a:prstGeom prst="chevron">
              <a:avLst>
                <a:gd name="adj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6;p5">
              <a:extLst>
                <a:ext uri="{FF2B5EF4-FFF2-40B4-BE49-F238E27FC236}">
                  <a16:creationId xmlns:a16="http://schemas.microsoft.com/office/drawing/2014/main" id="{F40760A8-40B9-808A-6026-0F700D8E25D5}"/>
                </a:ext>
              </a:extLst>
            </p:cNvPr>
            <p:cNvSpPr txBox="1"/>
            <p:nvPr/>
          </p:nvSpPr>
          <p:spPr>
            <a:xfrm>
              <a:off x="2570871" y="155539"/>
              <a:ext cx="1821917" cy="37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DIAGNOSTICOS</a:t>
              </a:r>
              <a:endParaRPr/>
            </a:p>
          </p:txBody>
        </p:sp>
        <p:sp>
          <p:nvSpPr>
            <p:cNvPr id="88" name="Google Shape;217;p5">
              <a:extLst>
                <a:ext uri="{FF2B5EF4-FFF2-40B4-BE49-F238E27FC236}">
                  <a16:creationId xmlns:a16="http://schemas.microsoft.com/office/drawing/2014/main" id="{1ED0E57D-5340-0941-12E2-8D6218281D93}"/>
                </a:ext>
              </a:extLst>
            </p:cNvPr>
            <p:cNvSpPr/>
            <p:nvPr/>
          </p:nvSpPr>
          <p:spPr>
            <a:xfrm>
              <a:off x="4475182" y="155539"/>
              <a:ext cx="2899544" cy="373378"/>
            </a:xfrm>
            <a:prstGeom prst="chevron">
              <a:avLst>
                <a:gd name="adj" fmla="val 50000"/>
              </a:avLst>
            </a:prstGeom>
            <a:solidFill>
              <a:srgbClr val="CDE3ED">
                <a:alpha val="89803"/>
              </a:srgbClr>
            </a:solidFill>
            <a:ln w="12700" cap="flat" cmpd="sng">
              <a:solidFill>
                <a:srgbClr val="CDE3E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8;p5">
              <a:extLst>
                <a:ext uri="{FF2B5EF4-FFF2-40B4-BE49-F238E27FC236}">
                  <a16:creationId xmlns:a16="http://schemas.microsoft.com/office/drawing/2014/main" id="{E61E7157-B26D-157C-4FC0-3D75C035ED11}"/>
                </a:ext>
              </a:extLst>
            </p:cNvPr>
            <p:cNvSpPr txBox="1"/>
            <p:nvPr/>
          </p:nvSpPr>
          <p:spPr>
            <a:xfrm>
              <a:off x="4661871" y="155539"/>
              <a:ext cx="2526166" cy="37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OBJETIVOS DE PLANEAMIENTO</a:t>
              </a:r>
              <a:endParaRPr dirty="0"/>
            </a:p>
          </p:txBody>
        </p:sp>
        <p:sp>
          <p:nvSpPr>
            <p:cNvPr id="90" name="Google Shape;219;p5">
              <a:extLst>
                <a:ext uri="{FF2B5EF4-FFF2-40B4-BE49-F238E27FC236}">
                  <a16:creationId xmlns:a16="http://schemas.microsoft.com/office/drawing/2014/main" id="{461455D3-C995-84B2-93D1-F6C740F73AA9}"/>
                </a:ext>
              </a:extLst>
            </p:cNvPr>
            <p:cNvSpPr/>
            <p:nvPr/>
          </p:nvSpPr>
          <p:spPr>
            <a:xfrm>
              <a:off x="7270431" y="155539"/>
              <a:ext cx="2377477" cy="373378"/>
            </a:xfrm>
            <a:prstGeom prst="chevron">
              <a:avLst>
                <a:gd name="adj" fmla="val 50000"/>
              </a:avLst>
            </a:prstGeom>
            <a:solidFill>
              <a:srgbClr val="CDE8EB">
                <a:alpha val="89803"/>
              </a:srgbClr>
            </a:solidFill>
            <a:ln w="12700" cap="flat" cmpd="sng">
              <a:solidFill>
                <a:srgbClr val="CDE8E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0;p5">
              <a:extLst>
                <a:ext uri="{FF2B5EF4-FFF2-40B4-BE49-F238E27FC236}">
                  <a16:creationId xmlns:a16="http://schemas.microsoft.com/office/drawing/2014/main" id="{B1924374-8CDB-049A-F33C-CF649CB253D2}"/>
                </a:ext>
              </a:extLst>
            </p:cNvPr>
            <p:cNvSpPr txBox="1"/>
            <p:nvPr/>
          </p:nvSpPr>
          <p:spPr>
            <a:xfrm>
              <a:off x="7457120" y="155539"/>
              <a:ext cx="2004099" cy="373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IMAGEN OBJETIVO</a:t>
              </a:r>
              <a:endParaRPr/>
            </a:p>
          </p:txBody>
        </p:sp>
        <p:sp>
          <p:nvSpPr>
            <p:cNvPr id="92" name="Google Shape;221;p5">
              <a:extLst>
                <a:ext uri="{FF2B5EF4-FFF2-40B4-BE49-F238E27FC236}">
                  <a16:creationId xmlns:a16="http://schemas.microsoft.com/office/drawing/2014/main" id="{9D822AF7-E4F2-DA9D-DB26-2218568AA004}"/>
                </a:ext>
              </a:extLst>
            </p:cNvPr>
            <p:cNvSpPr/>
            <p:nvPr/>
          </p:nvSpPr>
          <p:spPr>
            <a:xfrm>
              <a:off x="1054" y="698864"/>
              <a:ext cx="2550063" cy="546383"/>
            </a:xfrm>
            <a:prstGeom prst="chevron">
              <a:avLst>
                <a:gd name="adj" fmla="val 5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2;p5">
              <a:extLst>
                <a:ext uri="{FF2B5EF4-FFF2-40B4-BE49-F238E27FC236}">
                  <a16:creationId xmlns:a16="http://schemas.microsoft.com/office/drawing/2014/main" id="{452ED653-EFBC-0B4D-EDCE-8422E31136A3}"/>
                </a:ext>
              </a:extLst>
            </p:cNvPr>
            <p:cNvSpPr txBox="1"/>
            <p:nvPr/>
          </p:nvSpPr>
          <p:spPr>
            <a:xfrm>
              <a:off x="274246" y="698864"/>
              <a:ext cx="2003680" cy="546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PROCESO EAE</a:t>
              </a:r>
              <a:endParaRPr/>
            </a:p>
          </p:txBody>
        </p:sp>
        <p:sp>
          <p:nvSpPr>
            <p:cNvPr id="94" name="Google Shape;223;p5">
              <a:extLst>
                <a:ext uri="{FF2B5EF4-FFF2-40B4-BE49-F238E27FC236}">
                  <a16:creationId xmlns:a16="http://schemas.microsoft.com/office/drawing/2014/main" id="{F08DA36A-8475-744D-6BE4-482B0A77500F}"/>
                </a:ext>
              </a:extLst>
            </p:cNvPr>
            <p:cNvSpPr/>
            <p:nvPr/>
          </p:nvSpPr>
          <p:spPr>
            <a:xfrm>
              <a:off x="2434436" y="745306"/>
              <a:ext cx="2397033" cy="453498"/>
            </a:xfrm>
            <a:prstGeom prst="chevron">
              <a:avLst>
                <a:gd name="adj" fmla="val 50000"/>
              </a:avLst>
            </a:prstGeom>
            <a:solidFill>
              <a:srgbClr val="CDEAE6">
                <a:alpha val="89803"/>
              </a:srgbClr>
            </a:solidFill>
            <a:ln w="12700" cap="flat" cmpd="sng">
              <a:solidFill>
                <a:srgbClr val="CDEAE6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4;p5">
              <a:extLst>
                <a:ext uri="{FF2B5EF4-FFF2-40B4-BE49-F238E27FC236}">
                  <a16:creationId xmlns:a16="http://schemas.microsoft.com/office/drawing/2014/main" id="{1F42979C-7025-7EBA-AF48-72888D79274B}"/>
                </a:ext>
              </a:extLst>
            </p:cNvPr>
            <p:cNvSpPr txBox="1"/>
            <p:nvPr/>
          </p:nvSpPr>
          <p:spPr>
            <a:xfrm>
              <a:off x="2661185" y="745306"/>
              <a:ext cx="1943535" cy="453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CONSIDERACIONES AMBIENTALES</a:t>
              </a:r>
              <a:endParaRPr/>
            </a:p>
          </p:txBody>
        </p:sp>
        <p:sp>
          <p:nvSpPr>
            <p:cNvPr id="96" name="Google Shape;225;p5">
              <a:extLst>
                <a:ext uri="{FF2B5EF4-FFF2-40B4-BE49-F238E27FC236}">
                  <a16:creationId xmlns:a16="http://schemas.microsoft.com/office/drawing/2014/main" id="{651817A2-B90A-AAA8-0479-88DE02F177C5}"/>
                </a:ext>
              </a:extLst>
            </p:cNvPr>
            <p:cNvSpPr/>
            <p:nvPr/>
          </p:nvSpPr>
          <p:spPr>
            <a:xfrm>
              <a:off x="4727173" y="745306"/>
              <a:ext cx="1976721" cy="453498"/>
            </a:xfrm>
            <a:prstGeom prst="chevron">
              <a:avLst>
                <a:gd name="adj" fmla="val 50000"/>
              </a:avLst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CE8D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6;p5">
              <a:extLst>
                <a:ext uri="{FF2B5EF4-FFF2-40B4-BE49-F238E27FC236}">
                  <a16:creationId xmlns:a16="http://schemas.microsoft.com/office/drawing/2014/main" id="{F719C6EC-6B3C-18A9-FF3D-C342EC4332CB}"/>
                </a:ext>
              </a:extLst>
            </p:cNvPr>
            <p:cNvSpPr txBox="1"/>
            <p:nvPr/>
          </p:nvSpPr>
          <p:spPr>
            <a:xfrm>
              <a:off x="4953922" y="745306"/>
              <a:ext cx="1523223" cy="453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DIAGNOSTICO EAE</a:t>
              </a:r>
              <a:endParaRPr/>
            </a:p>
          </p:txBody>
        </p:sp>
        <p:sp>
          <p:nvSpPr>
            <p:cNvPr id="98" name="Google Shape;227;p5">
              <a:extLst>
                <a:ext uri="{FF2B5EF4-FFF2-40B4-BE49-F238E27FC236}">
                  <a16:creationId xmlns:a16="http://schemas.microsoft.com/office/drawing/2014/main" id="{8CDE4821-BC3C-9CBB-C3D6-86EDDC52BACC}"/>
                </a:ext>
              </a:extLst>
            </p:cNvPr>
            <p:cNvSpPr/>
            <p:nvPr/>
          </p:nvSpPr>
          <p:spPr>
            <a:xfrm>
              <a:off x="6599600" y="745306"/>
              <a:ext cx="3074015" cy="453498"/>
            </a:xfrm>
            <a:prstGeom prst="chevron">
              <a:avLst>
                <a:gd name="adj" fmla="val 50000"/>
              </a:avLst>
            </a:prstGeom>
            <a:solidFill>
              <a:srgbClr val="CCE6D6">
                <a:alpha val="89803"/>
              </a:srgbClr>
            </a:solidFill>
            <a:ln w="12700" cap="flat" cmpd="sng">
              <a:solidFill>
                <a:srgbClr val="CCE6D6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8;p5">
              <a:extLst>
                <a:ext uri="{FF2B5EF4-FFF2-40B4-BE49-F238E27FC236}">
                  <a16:creationId xmlns:a16="http://schemas.microsoft.com/office/drawing/2014/main" id="{D842A120-AB78-DC15-FE42-9C84CE13FB46}"/>
                </a:ext>
              </a:extLst>
            </p:cNvPr>
            <p:cNvSpPr txBox="1"/>
            <p:nvPr/>
          </p:nvSpPr>
          <p:spPr>
            <a:xfrm>
              <a:off x="6826349" y="745306"/>
              <a:ext cx="2620517" cy="453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EVALUACION AMBIENTAL</a:t>
              </a:r>
              <a:endParaRPr/>
            </a:p>
          </p:txBody>
        </p:sp>
        <p:sp>
          <p:nvSpPr>
            <p:cNvPr id="100" name="Google Shape;229;p5">
              <a:extLst>
                <a:ext uri="{FF2B5EF4-FFF2-40B4-BE49-F238E27FC236}">
                  <a16:creationId xmlns:a16="http://schemas.microsoft.com/office/drawing/2014/main" id="{464405B0-BEC5-B04A-05EA-A01570407DE1}"/>
                </a:ext>
              </a:extLst>
            </p:cNvPr>
            <p:cNvSpPr/>
            <p:nvPr/>
          </p:nvSpPr>
          <p:spPr>
            <a:xfrm>
              <a:off x="1054" y="1295510"/>
              <a:ext cx="2421533" cy="519208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0;p5">
              <a:extLst>
                <a:ext uri="{FF2B5EF4-FFF2-40B4-BE49-F238E27FC236}">
                  <a16:creationId xmlns:a16="http://schemas.microsoft.com/office/drawing/2014/main" id="{5336F745-C96E-0F16-CA10-17270FAE7945}"/>
                </a:ext>
              </a:extLst>
            </p:cNvPr>
            <p:cNvSpPr txBox="1"/>
            <p:nvPr/>
          </p:nvSpPr>
          <p:spPr>
            <a:xfrm>
              <a:off x="260658" y="1295510"/>
              <a:ext cx="1902325" cy="519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PROCESO PARTICIPATIVO</a:t>
              </a:r>
              <a:endParaRPr/>
            </a:p>
          </p:txBody>
        </p:sp>
        <p:sp>
          <p:nvSpPr>
            <p:cNvPr id="102" name="Google Shape;231;p5">
              <a:extLst>
                <a:ext uri="{FF2B5EF4-FFF2-40B4-BE49-F238E27FC236}">
                  <a16:creationId xmlns:a16="http://schemas.microsoft.com/office/drawing/2014/main" id="{EB8B530D-3961-C2DB-FE89-DF78B70D53FA}"/>
                </a:ext>
              </a:extLst>
            </p:cNvPr>
            <p:cNvSpPr/>
            <p:nvPr/>
          </p:nvSpPr>
          <p:spPr>
            <a:xfrm>
              <a:off x="2305906" y="1339643"/>
              <a:ext cx="1601891" cy="430943"/>
            </a:xfrm>
            <a:prstGeom prst="chevron">
              <a:avLst>
                <a:gd name="adj" fmla="val 50000"/>
              </a:avLst>
            </a:prstGeom>
            <a:solidFill>
              <a:srgbClr val="ABEFFF"/>
            </a:solidFill>
            <a:ln w="12700" cap="flat" cmpd="sng">
              <a:solidFill>
                <a:srgbClr val="CCE5D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2;p5">
              <a:extLst>
                <a:ext uri="{FF2B5EF4-FFF2-40B4-BE49-F238E27FC236}">
                  <a16:creationId xmlns:a16="http://schemas.microsoft.com/office/drawing/2014/main" id="{ECF20E07-A4B4-EFC9-BCD5-064AF021E0FD}"/>
                </a:ext>
              </a:extLst>
            </p:cNvPr>
            <p:cNvSpPr txBox="1"/>
            <p:nvPr/>
          </p:nvSpPr>
          <p:spPr>
            <a:xfrm>
              <a:off x="2521378" y="1339643"/>
              <a:ext cx="1170948" cy="43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PREPARACION</a:t>
              </a:r>
              <a:endParaRPr/>
            </a:p>
          </p:txBody>
        </p:sp>
        <p:sp>
          <p:nvSpPr>
            <p:cNvPr id="104" name="Google Shape;233;p5">
              <a:extLst>
                <a:ext uri="{FF2B5EF4-FFF2-40B4-BE49-F238E27FC236}">
                  <a16:creationId xmlns:a16="http://schemas.microsoft.com/office/drawing/2014/main" id="{3650755F-D60B-7368-FE9B-FB8B70ACDBDE}"/>
                </a:ext>
              </a:extLst>
            </p:cNvPr>
            <p:cNvSpPr/>
            <p:nvPr/>
          </p:nvSpPr>
          <p:spPr>
            <a:xfrm>
              <a:off x="3803502" y="1339643"/>
              <a:ext cx="3028751" cy="430943"/>
            </a:xfrm>
            <a:prstGeom prst="chevron">
              <a:avLst>
                <a:gd name="adj" fmla="val 50000"/>
              </a:avLst>
            </a:prstGeom>
            <a:solidFill>
              <a:srgbClr val="ABEFFF"/>
            </a:solidFill>
            <a:ln w="12700" cap="flat" cmpd="sng">
              <a:solidFill>
                <a:srgbClr val="CEE3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4;p5">
              <a:extLst>
                <a:ext uri="{FF2B5EF4-FFF2-40B4-BE49-F238E27FC236}">
                  <a16:creationId xmlns:a16="http://schemas.microsoft.com/office/drawing/2014/main" id="{36FACE79-7CA1-0075-9FC0-0E955E583FAA}"/>
                </a:ext>
              </a:extLst>
            </p:cNvPr>
            <p:cNvSpPr txBox="1"/>
            <p:nvPr/>
          </p:nvSpPr>
          <p:spPr>
            <a:xfrm>
              <a:off x="4018974" y="1339643"/>
              <a:ext cx="2597808" cy="43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CONSTRUCCION DE CONSENSOS</a:t>
              </a:r>
              <a:endParaRPr/>
            </a:p>
          </p:txBody>
        </p:sp>
        <p:sp>
          <p:nvSpPr>
            <p:cNvPr id="106" name="Google Shape;235;p5">
              <a:extLst>
                <a:ext uri="{FF2B5EF4-FFF2-40B4-BE49-F238E27FC236}">
                  <a16:creationId xmlns:a16="http://schemas.microsoft.com/office/drawing/2014/main" id="{04B9055A-29A0-45D8-2349-C40DAE771E1F}"/>
                </a:ext>
              </a:extLst>
            </p:cNvPr>
            <p:cNvSpPr/>
            <p:nvPr/>
          </p:nvSpPr>
          <p:spPr>
            <a:xfrm>
              <a:off x="6727958" y="1345340"/>
              <a:ext cx="2892020" cy="419548"/>
            </a:xfrm>
            <a:prstGeom prst="chevron">
              <a:avLst>
                <a:gd name="adj" fmla="val 50000"/>
              </a:avLst>
            </a:prstGeom>
            <a:solidFill>
              <a:srgbClr val="ABEFFF"/>
            </a:solidFill>
            <a:ln w="12700" cap="flat" cmpd="sng">
              <a:solidFill>
                <a:srgbClr val="D3E1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6;p5">
              <a:extLst>
                <a:ext uri="{FF2B5EF4-FFF2-40B4-BE49-F238E27FC236}">
                  <a16:creationId xmlns:a16="http://schemas.microsoft.com/office/drawing/2014/main" id="{BA086845-9F0A-6182-A64A-C5E46E3FA01F}"/>
                </a:ext>
              </a:extLst>
            </p:cNvPr>
            <p:cNvSpPr txBox="1"/>
            <p:nvPr/>
          </p:nvSpPr>
          <p:spPr>
            <a:xfrm>
              <a:off x="6937732" y="1345340"/>
              <a:ext cx="2472472" cy="419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s-CL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VALIDACION CIUDADANA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4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13648" y="165765"/>
            <a:ext cx="854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solidFill>
                  <a:schemeClr val="accent1">
                    <a:lumMod val="75000"/>
                  </a:schemeClr>
                </a:solidFill>
              </a:rPr>
              <a:t>PRINCIPALES </a:t>
            </a:r>
            <a:r>
              <a:rPr lang="es-ES" sz="2800" b="1" u="sng" dirty="0" smtClean="0">
                <a:solidFill>
                  <a:schemeClr val="accent1">
                    <a:lumMod val="75000"/>
                  </a:schemeClr>
                </a:solidFill>
              </a:rPr>
              <a:t>NUDOS CRITICOS DEL AREA DE ESTUDIO</a:t>
            </a:r>
            <a:endParaRPr lang="es-E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344854-0D75-1B41-9DC3-9467CA105951}"/>
              </a:ext>
            </a:extLst>
          </p:cNvPr>
          <p:cNvSpPr txBox="1"/>
          <p:nvPr/>
        </p:nvSpPr>
        <p:spPr>
          <a:xfrm>
            <a:off x="283809" y="395005"/>
            <a:ext cx="72417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600" u="sng" dirty="0" smtClean="0">
                <a:solidFill>
                  <a:srgbClr val="C00000"/>
                </a:solidFill>
              </a:rPr>
              <a:t>Los </a:t>
            </a:r>
            <a:r>
              <a:rPr lang="es-ES" sz="1600" u="sng" dirty="0">
                <a:solidFill>
                  <a:srgbClr val="C00000"/>
                </a:solidFill>
              </a:rPr>
              <a:t>crecimientos residenciales e insuficiencia de </a:t>
            </a:r>
            <a:r>
              <a:rPr lang="es-ES" sz="1600" u="sng" dirty="0" smtClean="0">
                <a:solidFill>
                  <a:srgbClr val="C00000"/>
                </a:solidFill>
              </a:rPr>
              <a:t>vialidad:</a:t>
            </a: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Se destaca el aumento de asentamientos informales, el aumento de habitantes permanentes (cambio en la estacionalidad) y sus requerimientos, congestión vial en las principales rutas.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(Preocupación transversal en todas las comunas)</a:t>
            </a:r>
          </a:p>
          <a:p>
            <a:pPr algn="just"/>
            <a:r>
              <a:rPr lang="es-ES" sz="1600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600" u="sng" dirty="0">
                <a:solidFill>
                  <a:srgbClr val="C00000"/>
                </a:solidFill>
              </a:rPr>
              <a:t>Impacto de las externalidades que generará el nuevo puerto </a:t>
            </a:r>
            <a:r>
              <a:rPr lang="es-ES" sz="1600" u="sng" dirty="0" smtClean="0">
                <a:solidFill>
                  <a:srgbClr val="C00000"/>
                </a:solidFill>
              </a:rPr>
              <a:t>exterior:</a:t>
            </a: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Preocupa el tránsito de camiones, el aumento de instalaciones asociadas al bodegaje, impacto sobre áreas urbanas y sus accesos y sobre las áreas de valor natural.</a:t>
            </a: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Problema focalizado en San Antonio, Cartagena y Santo Domingo.</a:t>
            </a:r>
          </a:p>
          <a:p>
            <a:pPr algn="just"/>
            <a:endParaRPr lang="es-ES" sz="1600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600" u="sng" dirty="0" smtClean="0">
                <a:solidFill>
                  <a:srgbClr val="C00000"/>
                </a:solidFill>
              </a:rPr>
              <a:t>Sustentabilidad </a:t>
            </a:r>
            <a:r>
              <a:rPr lang="es-ES" sz="1600" u="sng" dirty="0">
                <a:solidFill>
                  <a:srgbClr val="C00000"/>
                </a:solidFill>
              </a:rPr>
              <a:t>de los sistemas hídricos y la </a:t>
            </a:r>
            <a:r>
              <a:rPr lang="es-ES" sz="1600" u="sng" dirty="0" smtClean="0">
                <a:solidFill>
                  <a:srgbClr val="C00000"/>
                </a:solidFill>
              </a:rPr>
              <a:t>biodiversidad:</a:t>
            </a: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Se destaca la preocupación por Playa y Dunas de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Tunquén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, campo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dunar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Gota de Leche, río Maipo y su humedal, lagunas Ojos de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Llolleo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, quebradas y entorno de las actuales áreas protegidas. (Preocupación transversal en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todas las comunas)</a:t>
            </a:r>
          </a:p>
          <a:p>
            <a:pPr algn="just"/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85750" algn="just">
              <a:buFont typeface="Wingdings" panose="05000000000000000000" pitchFamily="2" charset="2"/>
              <a:buChar char="q"/>
            </a:pPr>
            <a:r>
              <a:rPr lang="es-ES" sz="1600" u="sng" dirty="0">
                <a:solidFill>
                  <a:srgbClr val="C00000"/>
                </a:solidFill>
              </a:rPr>
              <a:t>Amenaza de pérdida de tradiciones rurales y de actividad económica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agropecuaria: Derivada del aumento de parcelas de agrado, asentamientos informales y nuevos usos, como por ejemplo, parques fotovoltaicos. (Preocupación transversal en todas las comunas).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76" y="736936"/>
            <a:ext cx="4441163" cy="5983493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8875122" y="948682"/>
            <a:ext cx="2490487" cy="4906243"/>
            <a:chOff x="8875122" y="579032"/>
            <a:chExt cx="2705057" cy="5275894"/>
          </a:xfrm>
        </p:grpSpPr>
        <p:sp>
          <p:nvSpPr>
            <p:cNvPr id="3" name="Elipse 2"/>
            <p:cNvSpPr/>
            <p:nvPr/>
          </p:nvSpPr>
          <p:spPr>
            <a:xfrm>
              <a:off x="9339338" y="579032"/>
              <a:ext cx="378372" cy="369651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Elipse 9"/>
            <p:cNvSpPr/>
            <p:nvPr/>
          </p:nvSpPr>
          <p:spPr>
            <a:xfrm>
              <a:off x="9528524" y="1003630"/>
              <a:ext cx="225972" cy="2245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Elipse 12"/>
            <p:cNvSpPr/>
            <p:nvPr/>
          </p:nvSpPr>
          <p:spPr>
            <a:xfrm>
              <a:off x="9169017" y="1460830"/>
              <a:ext cx="225972" cy="2245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Elipse 13"/>
            <p:cNvSpPr/>
            <p:nvPr/>
          </p:nvSpPr>
          <p:spPr>
            <a:xfrm>
              <a:off x="9056031" y="1876486"/>
              <a:ext cx="225972" cy="2245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Elipse 14"/>
            <p:cNvSpPr/>
            <p:nvPr/>
          </p:nvSpPr>
          <p:spPr>
            <a:xfrm>
              <a:off x="9226352" y="2179887"/>
              <a:ext cx="225972" cy="2245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Elipse 15"/>
            <p:cNvSpPr/>
            <p:nvPr/>
          </p:nvSpPr>
          <p:spPr>
            <a:xfrm>
              <a:off x="9634194" y="3624104"/>
              <a:ext cx="729005" cy="73834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Flecha izquierda y derecha 6"/>
            <p:cNvSpPr/>
            <p:nvPr/>
          </p:nvSpPr>
          <p:spPr>
            <a:xfrm>
              <a:off x="9719724" y="1829930"/>
              <a:ext cx="585620" cy="211157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 izquierda y derecha 16"/>
            <p:cNvSpPr/>
            <p:nvPr/>
          </p:nvSpPr>
          <p:spPr>
            <a:xfrm>
              <a:off x="10109094" y="2935255"/>
              <a:ext cx="682732" cy="238338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Flecha izquierda y derecha 18"/>
            <p:cNvSpPr/>
            <p:nvPr/>
          </p:nvSpPr>
          <p:spPr>
            <a:xfrm rot="5400000">
              <a:off x="9875066" y="5026991"/>
              <a:ext cx="705640" cy="263954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Extracto 19"/>
            <p:cNvSpPr/>
            <p:nvPr/>
          </p:nvSpPr>
          <p:spPr>
            <a:xfrm>
              <a:off x="9426940" y="660783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Extracto 20"/>
            <p:cNvSpPr/>
            <p:nvPr/>
          </p:nvSpPr>
          <p:spPr>
            <a:xfrm>
              <a:off x="8875122" y="5320641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Extracto 21"/>
            <p:cNvSpPr/>
            <p:nvPr/>
          </p:nvSpPr>
          <p:spPr>
            <a:xfrm>
              <a:off x="9766249" y="3741070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Extracto 22"/>
            <p:cNvSpPr/>
            <p:nvPr/>
          </p:nvSpPr>
          <p:spPr>
            <a:xfrm>
              <a:off x="9154113" y="5663779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Extracto 23"/>
            <p:cNvSpPr/>
            <p:nvPr/>
          </p:nvSpPr>
          <p:spPr>
            <a:xfrm>
              <a:off x="11365609" y="3248039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Extracto 24"/>
            <p:cNvSpPr/>
            <p:nvPr/>
          </p:nvSpPr>
          <p:spPr>
            <a:xfrm>
              <a:off x="11258324" y="3808930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Extracto 25"/>
            <p:cNvSpPr/>
            <p:nvPr/>
          </p:nvSpPr>
          <p:spPr>
            <a:xfrm>
              <a:off x="10345029" y="4918893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Extracto 26"/>
            <p:cNvSpPr/>
            <p:nvPr/>
          </p:nvSpPr>
          <p:spPr>
            <a:xfrm>
              <a:off x="9534225" y="2532961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>
              <a:off x="10363199" y="3343612"/>
              <a:ext cx="66387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10559599" y="3794160"/>
              <a:ext cx="66387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10004849" y="4410172"/>
              <a:ext cx="0" cy="667969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entágono regular 34"/>
            <p:cNvSpPr/>
            <p:nvPr/>
          </p:nvSpPr>
          <p:spPr>
            <a:xfrm>
              <a:off x="9634194" y="1571360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Pentágono regular 35"/>
            <p:cNvSpPr/>
            <p:nvPr/>
          </p:nvSpPr>
          <p:spPr>
            <a:xfrm>
              <a:off x="9886593" y="2020948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7" name="Pentágono regular 36"/>
            <p:cNvSpPr/>
            <p:nvPr/>
          </p:nvSpPr>
          <p:spPr>
            <a:xfrm>
              <a:off x="9925235" y="2294592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Pentágono regular 37"/>
            <p:cNvSpPr/>
            <p:nvPr/>
          </p:nvSpPr>
          <p:spPr>
            <a:xfrm>
              <a:off x="10820247" y="2869441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Pentágono regular 38"/>
            <p:cNvSpPr/>
            <p:nvPr/>
          </p:nvSpPr>
          <p:spPr>
            <a:xfrm>
              <a:off x="10364251" y="3744965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Flecha izquierda y derecha 39"/>
            <p:cNvSpPr/>
            <p:nvPr/>
          </p:nvSpPr>
          <p:spPr>
            <a:xfrm>
              <a:off x="10012534" y="2404396"/>
              <a:ext cx="664991" cy="214106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240778" y="5717355"/>
            <a:ext cx="7284733" cy="1003074"/>
            <a:chOff x="283810" y="5854926"/>
            <a:chExt cx="7158982" cy="1003074"/>
          </a:xfrm>
        </p:grpSpPr>
        <p:sp>
          <p:nvSpPr>
            <p:cNvPr id="42" name="Rectángulo redondeado 41"/>
            <p:cNvSpPr/>
            <p:nvPr/>
          </p:nvSpPr>
          <p:spPr>
            <a:xfrm>
              <a:off x="283810" y="5854926"/>
              <a:ext cx="7158982" cy="100307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Elipse 42"/>
            <p:cNvSpPr/>
            <p:nvPr/>
          </p:nvSpPr>
          <p:spPr>
            <a:xfrm>
              <a:off x="423938" y="6064102"/>
              <a:ext cx="225972" cy="2245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Extracto 43"/>
            <p:cNvSpPr/>
            <p:nvPr/>
          </p:nvSpPr>
          <p:spPr>
            <a:xfrm>
              <a:off x="423938" y="6391667"/>
              <a:ext cx="214570" cy="191147"/>
            </a:xfrm>
            <a:prstGeom prst="flowChartExtra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649910" y="6032180"/>
              <a:ext cx="273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Sitios significación cultural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638508" y="6377130"/>
              <a:ext cx="273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Sitios valor ambiental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7" name="Pentágono regular 46"/>
            <p:cNvSpPr/>
            <p:nvPr/>
          </p:nvSpPr>
          <p:spPr>
            <a:xfrm>
              <a:off x="2498979" y="6049437"/>
              <a:ext cx="195348" cy="196965"/>
            </a:xfrm>
            <a:prstGeom prst="pent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2721654" y="6049423"/>
              <a:ext cx="273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Vivienda irregular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Elipse 48"/>
            <p:cNvSpPr/>
            <p:nvPr/>
          </p:nvSpPr>
          <p:spPr>
            <a:xfrm>
              <a:off x="2381691" y="6362451"/>
              <a:ext cx="415994" cy="40285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2764848" y="6443430"/>
              <a:ext cx="273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Externalidades puerto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Flecha izquierda y derecha 50"/>
            <p:cNvSpPr/>
            <p:nvPr/>
          </p:nvSpPr>
          <p:spPr>
            <a:xfrm>
              <a:off x="4449439" y="6021722"/>
              <a:ext cx="682732" cy="238338"/>
            </a:xfrm>
            <a:prstGeom prst="left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de flecha 51"/>
            <p:cNvCxnSpPr/>
            <p:nvPr/>
          </p:nvCxnSpPr>
          <p:spPr>
            <a:xfrm>
              <a:off x="4449439" y="6563876"/>
              <a:ext cx="66387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/>
            <p:cNvSpPr txBox="1"/>
            <p:nvPr/>
          </p:nvSpPr>
          <p:spPr>
            <a:xfrm>
              <a:off x="5207890" y="6436385"/>
              <a:ext cx="1915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Externalidades puerto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5205596" y="6043639"/>
              <a:ext cx="2237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>
                  <a:solidFill>
                    <a:schemeClr val="accent5">
                      <a:lumMod val="50000"/>
                    </a:schemeClr>
                  </a:solidFill>
                </a:rPr>
                <a:t>Cambio dinámicas urbano-rural</a:t>
              </a:r>
              <a:endParaRPr lang="es-CL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6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290713" y="217364"/>
            <a:ext cx="37263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¿EN QUÉ ESTAMOS?</a:t>
            </a:r>
          </a:p>
          <a:p>
            <a:endParaRPr lang="es-ES" sz="20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IMAGEN OBJETIVO EN CONSTRUCCION: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(PREPARACION DE ULTIMOS DETALLES) 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FECHA ESTIMADA INGRESO A GORE: JULIO 2023</a:t>
            </a:r>
          </a:p>
          <a:p>
            <a:endParaRPr lang="es-ES" sz="36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32" y="167160"/>
            <a:ext cx="7775255" cy="65975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82819" y="5581739"/>
            <a:ext cx="3143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RECONOCE VOCACION AGRICOLA, GANADERA Y FORESTAL DE LA  COMUNA DE SANTO DOMINGO 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71327" y="3168713"/>
            <a:ext cx="42125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ACOTA EL CRECIMIENTO EXPANSIVO DE LAS AREAS PRODUCTIVAS, LIBERANDO SUPERFICIE PARA CRECIMIENTO URBANO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88562" y="1104386"/>
            <a:ext cx="375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RECONOCE AREAS DE VALOR AMBIENTAL, TANTO DE LAS AREAS URBANAS COMO FUERA DE ELLAS, PROPONIENDOLAS COMO AREAS DE MAXIMA REGULACIÓN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71327" y="4846145"/>
            <a:ext cx="343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ESTABLECE REGULACIÓN DIFERENCIADA PARA LAS AREAS RURALES.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71327" y="2407461"/>
            <a:ext cx="4006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REDISTRIBUCION DE ZONAS DE EXTENSION DE URBANA.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54012" y="4160798"/>
            <a:ext cx="378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>
                <a:solidFill>
                  <a:schemeClr val="bg1"/>
                </a:solidFill>
              </a:rPr>
              <a:t>PROPONE UNA ESTRUCTURA VIAL COMPLEMENTARIA A LA RED EXISTENTE</a:t>
            </a:r>
            <a:endParaRPr lang="es-CL" sz="15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290713" y="3183805"/>
            <a:ext cx="34451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PASOS SIGUEN?</a:t>
            </a:r>
          </a:p>
          <a:p>
            <a:endParaRPr lang="es-ES" sz="20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INGRESO AL GOBIERNO REGIONAL PARA LLEVAR A CABO EL PROCESO DE APROBACION Y CONSULTA PUBLICA DE LA IMAGEN OBJETIVO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FECHA ESTIMADA: JULIO – DICIEMBRE 2023.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371327" y="371249"/>
            <a:ext cx="3903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LINEAMIENTOS  DE LA IMAGEN OBJETIVO</a:t>
            </a:r>
            <a:endParaRPr lang="es-CL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 rot="18443975">
            <a:off x="7041125" y="3491878"/>
            <a:ext cx="577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/>
              </a:rPr>
              <a:t>EN CONSTRUCCION</a:t>
            </a:r>
            <a:endParaRPr lang="es-ES" sz="54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38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932</Words>
  <Application>Microsoft Office PowerPoint</Application>
  <PresentationFormat>Panorámica</PresentationFormat>
  <Paragraphs>153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Impact</vt:lpstr>
      <vt:lpstr>Lato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HP</cp:lastModifiedBy>
  <cp:revision>87</cp:revision>
  <dcterms:created xsi:type="dcterms:W3CDTF">2022-04-14T17:42:17Z</dcterms:created>
  <dcterms:modified xsi:type="dcterms:W3CDTF">2023-05-12T03:10:08Z</dcterms:modified>
</cp:coreProperties>
</file>