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18288000" cy="10287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30805" y="0"/>
            <a:ext cx="8757285" cy="10287000"/>
          </a:xfrm>
          <a:custGeom>
            <a:avLst/>
            <a:gdLst/>
            <a:ahLst/>
            <a:cxnLst/>
            <a:rect l="l" t="t" r="r" b="b"/>
            <a:pathLst>
              <a:path w="8757285" h="10287000">
                <a:moveTo>
                  <a:pt x="875719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8757193" y="0"/>
                </a:lnTo>
                <a:lnTo>
                  <a:pt x="8757193" y="10286999"/>
                </a:lnTo>
                <a:close/>
              </a:path>
            </a:pathLst>
          </a:custGeom>
          <a:solidFill>
            <a:srgbClr val="409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3790" y="1838885"/>
            <a:ext cx="7015480" cy="7024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6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2152" y="438553"/>
            <a:ext cx="16063694" cy="233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3879" y="3762790"/>
            <a:ext cx="15480240" cy="570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" algn="ctr">
              <a:lnSpc>
                <a:spcPts val="7409"/>
              </a:lnSpc>
              <a:spcBef>
                <a:spcPts val="135"/>
              </a:spcBef>
            </a:pPr>
            <a:r>
              <a:rPr spc="-65" dirty="0"/>
              <a:t>Consejo</a:t>
            </a:r>
            <a:r>
              <a:rPr spc="-200" dirty="0"/>
              <a:t> </a:t>
            </a:r>
            <a:r>
              <a:rPr spc="20" dirty="0"/>
              <a:t>de</a:t>
            </a:r>
            <a:r>
              <a:rPr spc="-195" dirty="0"/>
              <a:t> </a:t>
            </a:r>
            <a:r>
              <a:rPr spc="30" dirty="0"/>
              <a:t>Coordinación</a:t>
            </a:r>
            <a:r>
              <a:rPr spc="-200" dirty="0"/>
              <a:t> </a:t>
            </a:r>
            <a:r>
              <a:rPr spc="15" dirty="0"/>
              <a:t>Ciudad</a:t>
            </a:r>
            <a:r>
              <a:rPr spc="-195" dirty="0"/>
              <a:t> </a:t>
            </a:r>
            <a:r>
              <a:rPr spc="-670" dirty="0"/>
              <a:t>-</a:t>
            </a:r>
            <a:r>
              <a:rPr spc="-195" dirty="0"/>
              <a:t> </a:t>
            </a:r>
            <a:r>
              <a:rPr spc="40" dirty="0"/>
              <a:t>Puerto</a:t>
            </a:r>
          </a:p>
          <a:p>
            <a:pPr marL="635" algn="ctr">
              <a:lnSpc>
                <a:spcPts val="10770"/>
              </a:lnSpc>
            </a:pPr>
            <a:r>
              <a:rPr lang="es-ES" sz="9000" spc="-85" dirty="0">
                <a:solidFill>
                  <a:srgbClr val="006D87"/>
                </a:solidFill>
              </a:rPr>
              <a:t>18 de </a:t>
            </a:r>
            <a:r>
              <a:rPr sz="9000" spc="-85" dirty="0">
                <a:solidFill>
                  <a:srgbClr val="006D87"/>
                </a:solidFill>
              </a:rPr>
              <a:t>Agosto</a:t>
            </a:r>
            <a:r>
              <a:rPr sz="9000" spc="-335" dirty="0">
                <a:solidFill>
                  <a:srgbClr val="006D87"/>
                </a:solidFill>
              </a:rPr>
              <a:t> </a:t>
            </a:r>
            <a:r>
              <a:rPr sz="9000" spc="-595" dirty="0">
                <a:solidFill>
                  <a:srgbClr val="006D87"/>
                </a:solidFill>
              </a:rPr>
              <a:t>2023</a:t>
            </a:r>
            <a:endParaRPr sz="9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-16491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6654990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37056" y="0"/>
              <a:ext cx="11851005" cy="10287000"/>
            </a:xfrm>
            <a:custGeom>
              <a:avLst/>
              <a:gdLst/>
              <a:ahLst/>
              <a:cxnLst/>
              <a:rect l="l" t="t" r="r" b="b"/>
              <a:pathLst>
                <a:path w="11851005" h="10287000">
                  <a:moveTo>
                    <a:pt x="11850943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11850943" y="0"/>
                  </a:lnTo>
                  <a:lnTo>
                    <a:pt x="11850943" y="10286998"/>
                  </a:lnTo>
                  <a:close/>
                </a:path>
              </a:pathLst>
            </a:custGeom>
            <a:solidFill>
              <a:srgbClr val="006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56024" y="233081"/>
            <a:ext cx="78955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215" dirty="0"/>
              <a:t>CCCP</a:t>
            </a:r>
            <a:r>
              <a:rPr sz="7000" spc="-275" dirty="0"/>
              <a:t> </a:t>
            </a:r>
            <a:r>
              <a:rPr sz="7000" spc="-145" dirty="0"/>
              <a:t>San</a:t>
            </a:r>
            <a:r>
              <a:rPr sz="7000" spc="-270" dirty="0"/>
              <a:t> </a:t>
            </a:r>
            <a:r>
              <a:rPr sz="7000" spc="60" dirty="0"/>
              <a:t>Antonio</a:t>
            </a:r>
            <a:endParaRPr sz="7000"/>
          </a:p>
        </p:txBody>
      </p:sp>
      <p:sp>
        <p:nvSpPr>
          <p:cNvPr id="6" name="object 6"/>
          <p:cNvSpPr txBox="1"/>
          <p:nvPr/>
        </p:nvSpPr>
        <p:spPr>
          <a:xfrm>
            <a:off x="6956644" y="1407371"/>
            <a:ext cx="9648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35" dirty="0">
                <a:solidFill>
                  <a:srgbClr val="37B5FF"/>
                </a:solidFill>
                <a:latin typeface="Tahoma"/>
                <a:cs typeface="Tahoma"/>
              </a:rPr>
              <a:t>F</a:t>
            </a:r>
            <a:r>
              <a:rPr sz="4000" b="1" spc="60" dirty="0">
                <a:solidFill>
                  <a:srgbClr val="37B5FF"/>
                </a:solidFill>
                <a:latin typeface="Tahoma"/>
                <a:cs typeface="Tahoma"/>
              </a:rPr>
              <a:t>un</a:t>
            </a:r>
            <a:r>
              <a:rPr sz="4000" b="1" spc="-60" dirty="0">
                <a:solidFill>
                  <a:srgbClr val="37B5FF"/>
                </a:solidFill>
                <a:latin typeface="Tahoma"/>
                <a:cs typeface="Tahoma"/>
              </a:rPr>
              <a:t>c</a:t>
            </a:r>
            <a:r>
              <a:rPr sz="4000" b="1" spc="10" dirty="0">
                <a:solidFill>
                  <a:srgbClr val="37B5FF"/>
                </a:solidFill>
                <a:latin typeface="Tahoma"/>
                <a:cs typeface="Tahoma"/>
              </a:rPr>
              <a:t>i</a:t>
            </a:r>
            <a:r>
              <a:rPr sz="4000" b="1" dirty="0">
                <a:solidFill>
                  <a:srgbClr val="37B5FF"/>
                </a:solidFill>
                <a:latin typeface="Tahoma"/>
                <a:cs typeface="Tahoma"/>
              </a:rPr>
              <a:t>o</a:t>
            </a:r>
            <a:r>
              <a:rPr sz="4000" b="1" spc="60" dirty="0">
                <a:solidFill>
                  <a:srgbClr val="37B5FF"/>
                </a:solidFill>
                <a:latin typeface="Tahoma"/>
                <a:cs typeface="Tahoma"/>
              </a:rPr>
              <a:t>n</a:t>
            </a:r>
            <a:r>
              <a:rPr sz="4000" b="1" spc="15" dirty="0">
                <a:solidFill>
                  <a:srgbClr val="37B5FF"/>
                </a:solidFill>
                <a:latin typeface="Tahoma"/>
                <a:cs typeface="Tahoma"/>
              </a:rPr>
              <a:t>a</a:t>
            </a:r>
            <a:r>
              <a:rPr sz="4000" b="1" spc="105" dirty="0">
                <a:solidFill>
                  <a:srgbClr val="37B5FF"/>
                </a:solidFill>
                <a:latin typeface="Tahoma"/>
                <a:cs typeface="Tahoma"/>
              </a:rPr>
              <a:t>m</a:t>
            </a:r>
            <a:r>
              <a:rPr sz="4000" b="1" spc="10" dirty="0">
                <a:solidFill>
                  <a:srgbClr val="37B5FF"/>
                </a:solidFill>
                <a:latin typeface="Tahoma"/>
                <a:cs typeface="Tahoma"/>
              </a:rPr>
              <a:t>i</a:t>
            </a:r>
            <a:r>
              <a:rPr sz="4000" b="1" spc="-20" dirty="0">
                <a:solidFill>
                  <a:srgbClr val="37B5FF"/>
                </a:solidFill>
                <a:latin typeface="Tahoma"/>
                <a:cs typeface="Tahoma"/>
              </a:rPr>
              <a:t>e</a:t>
            </a:r>
            <a:r>
              <a:rPr sz="4000" b="1" spc="60" dirty="0">
                <a:solidFill>
                  <a:srgbClr val="37B5FF"/>
                </a:solidFill>
                <a:latin typeface="Tahoma"/>
                <a:cs typeface="Tahoma"/>
              </a:rPr>
              <a:t>n</a:t>
            </a:r>
            <a:r>
              <a:rPr sz="4000" b="1" spc="65" dirty="0">
                <a:solidFill>
                  <a:srgbClr val="37B5FF"/>
                </a:solidFill>
                <a:latin typeface="Tahoma"/>
                <a:cs typeface="Tahoma"/>
              </a:rPr>
              <a:t>t</a:t>
            </a:r>
            <a:r>
              <a:rPr sz="4000" b="1" spc="5" dirty="0">
                <a:solidFill>
                  <a:srgbClr val="37B5FF"/>
                </a:solidFill>
                <a:latin typeface="Tahoma"/>
                <a:cs typeface="Tahoma"/>
              </a:rPr>
              <a:t>o</a:t>
            </a:r>
            <a:r>
              <a:rPr sz="4000" b="1" spc="-13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4000" b="1" spc="5" dirty="0">
                <a:solidFill>
                  <a:srgbClr val="37B5FF"/>
                </a:solidFill>
                <a:latin typeface="Tahoma"/>
                <a:cs typeface="Tahoma"/>
              </a:rPr>
              <a:t>d</a:t>
            </a:r>
            <a:r>
              <a:rPr sz="4000" b="1" spc="-20" dirty="0">
                <a:solidFill>
                  <a:srgbClr val="37B5FF"/>
                </a:solidFill>
                <a:latin typeface="Tahoma"/>
                <a:cs typeface="Tahoma"/>
              </a:rPr>
              <a:t>e</a:t>
            </a:r>
            <a:r>
              <a:rPr sz="4000" b="1" spc="-80" dirty="0">
                <a:solidFill>
                  <a:srgbClr val="37B5FF"/>
                </a:solidFill>
                <a:latin typeface="Tahoma"/>
                <a:cs typeface="Tahoma"/>
              </a:rPr>
              <a:t>s</a:t>
            </a:r>
            <a:r>
              <a:rPr sz="4000" b="1" spc="5" dirty="0">
                <a:solidFill>
                  <a:srgbClr val="37B5FF"/>
                </a:solidFill>
                <a:latin typeface="Tahoma"/>
                <a:cs typeface="Tahoma"/>
              </a:rPr>
              <a:t>d</a:t>
            </a:r>
            <a:r>
              <a:rPr sz="4000" b="1" spc="-15" dirty="0">
                <a:solidFill>
                  <a:srgbClr val="37B5FF"/>
                </a:solidFill>
                <a:latin typeface="Tahoma"/>
                <a:cs typeface="Tahoma"/>
              </a:rPr>
              <a:t>e</a:t>
            </a:r>
            <a:r>
              <a:rPr sz="4000" b="1" spc="-13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4000" b="1" spc="-270" dirty="0">
                <a:solidFill>
                  <a:srgbClr val="37B5FF"/>
                </a:solidFill>
                <a:latin typeface="Tahoma"/>
                <a:cs typeface="Tahoma"/>
              </a:rPr>
              <a:t>201</a:t>
            </a:r>
            <a:r>
              <a:rPr sz="4000" b="1" spc="-265" dirty="0">
                <a:solidFill>
                  <a:srgbClr val="37B5FF"/>
                </a:solidFill>
                <a:latin typeface="Tahoma"/>
                <a:cs typeface="Tahoma"/>
              </a:rPr>
              <a:t>8</a:t>
            </a:r>
            <a:r>
              <a:rPr sz="4000" b="1" spc="-13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4000" b="1" spc="20" dirty="0">
                <a:solidFill>
                  <a:srgbClr val="37B5FF"/>
                </a:solidFill>
                <a:latin typeface="Tahoma"/>
                <a:cs typeface="Tahoma"/>
              </a:rPr>
              <a:t>a</a:t>
            </a:r>
            <a:r>
              <a:rPr sz="4000" b="1" spc="-13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4000" b="1" spc="10" dirty="0">
                <a:solidFill>
                  <a:srgbClr val="37B5FF"/>
                </a:solidFill>
                <a:latin typeface="Tahoma"/>
                <a:cs typeface="Tahoma"/>
              </a:rPr>
              <a:t>l</a:t>
            </a:r>
            <a:r>
              <a:rPr sz="4000" b="1" spc="20" dirty="0">
                <a:solidFill>
                  <a:srgbClr val="37B5FF"/>
                </a:solidFill>
                <a:latin typeface="Tahoma"/>
                <a:cs typeface="Tahoma"/>
              </a:rPr>
              <a:t>a</a:t>
            </a:r>
            <a:r>
              <a:rPr sz="4000" b="1" spc="-13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4000" b="1" spc="10" dirty="0">
                <a:solidFill>
                  <a:srgbClr val="37B5FF"/>
                </a:solidFill>
                <a:latin typeface="Tahoma"/>
                <a:cs typeface="Tahoma"/>
              </a:rPr>
              <a:t>f</a:t>
            </a:r>
            <a:r>
              <a:rPr sz="4000" b="1" spc="-20" dirty="0">
                <a:solidFill>
                  <a:srgbClr val="37B5FF"/>
                </a:solidFill>
                <a:latin typeface="Tahoma"/>
                <a:cs typeface="Tahoma"/>
              </a:rPr>
              <a:t>e</a:t>
            </a:r>
            <a:r>
              <a:rPr sz="4000" b="1" spc="-60" dirty="0">
                <a:solidFill>
                  <a:srgbClr val="37B5FF"/>
                </a:solidFill>
                <a:latin typeface="Tahoma"/>
                <a:cs typeface="Tahoma"/>
              </a:rPr>
              <a:t>c</a:t>
            </a:r>
            <a:r>
              <a:rPr sz="4000" b="1" spc="60" dirty="0">
                <a:solidFill>
                  <a:srgbClr val="37B5FF"/>
                </a:solidFill>
                <a:latin typeface="Tahoma"/>
                <a:cs typeface="Tahoma"/>
              </a:rPr>
              <a:t>h</a:t>
            </a:r>
            <a:r>
              <a:rPr sz="4000" b="1" spc="20" dirty="0">
                <a:solidFill>
                  <a:srgbClr val="37B5FF"/>
                </a:solidFill>
                <a:latin typeface="Tahoma"/>
                <a:cs typeface="Tahoma"/>
              </a:rPr>
              <a:t>a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647" y="2992694"/>
            <a:ext cx="9161780" cy="37869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635">
              <a:lnSpc>
                <a:spcPct val="116700"/>
              </a:lnSpc>
              <a:spcBef>
                <a:spcPts val="95"/>
              </a:spcBef>
            </a:pPr>
            <a:r>
              <a:rPr sz="3000" b="1" spc="-8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40" dirty="0">
                <a:solidFill>
                  <a:srgbClr val="FFFFFF"/>
                </a:solidFill>
                <a:latin typeface="Tahoma"/>
                <a:cs typeface="Tahoma"/>
              </a:rPr>
              <a:t>Consejo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creó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octubre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0" dirty="0">
                <a:solidFill>
                  <a:srgbClr val="FFFFFF"/>
                </a:solidFill>
                <a:latin typeface="Tahoma"/>
                <a:cs typeface="Tahoma"/>
              </a:rPr>
              <a:t>2018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3000" b="1" spc="-1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000" dirty="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2265"/>
              </a:spcBef>
            </a:pPr>
            <a:r>
              <a:rPr sz="3000" b="1" spc="-8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20" dirty="0">
                <a:solidFill>
                  <a:srgbClr val="FFFFFF"/>
                </a:solidFill>
                <a:latin typeface="Tahoma"/>
                <a:cs typeface="Tahoma"/>
              </a:rPr>
              <a:t>año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aprobó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ahoma"/>
                <a:cs typeface="Tahoma"/>
              </a:rPr>
              <a:t>Reglamento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75" dirty="0">
                <a:solidFill>
                  <a:srgbClr val="FFFFFF"/>
                </a:solidFill>
                <a:latin typeface="Tahoma"/>
                <a:cs typeface="Tahoma"/>
              </a:rPr>
              <a:t>CCCP  </a:t>
            </a:r>
            <a:r>
              <a:rPr sz="3000" b="1" spc="-65" dirty="0">
                <a:solidFill>
                  <a:srgbClr val="FFFFFF"/>
                </a:solidFill>
                <a:latin typeface="Tahoma"/>
                <a:cs typeface="Tahoma"/>
              </a:rPr>
              <a:t>San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25" dirty="0">
                <a:solidFill>
                  <a:srgbClr val="FFFFFF"/>
                </a:solidFill>
                <a:latin typeface="Tahoma"/>
                <a:cs typeface="Tahoma"/>
              </a:rPr>
              <a:t>Antonio</a:t>
            </a:r>
            <a:r>
              <a:rPr sz="3000" b="1" spc="-3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es-MX" sz="3000" b="1" spc="-3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2265"/>
              </a:spcBef>
            </a:pPr>
            <a:r>
              <a:rPr lang="es-CL" sz="3000" b="1" spc="-30" dirty="0">
                <a:solidFill>
                  <a:srgbClr val="FFFFFF"/>
                </a:solidFill>
                <a:latin typeface="Tahoma"/>
                <a:cs typeface="Tahoma"/>
              </a:rPr>
              <a:t>Este consejo ha venido sesionando regularmente  con un programa anual de trabajo</a:t>
            </a: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21" y="4092569"/>
            <a:ext cx="5533390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 marR="5080" indent="-542925">
              <a:lnSpc>
                <a:spcPct val="116100"/>
              </a:lnSpc>
              <a:spcBef>
                <a:spcPts val="95"/>
              </a:spcBef>
            </a:pPr>
            <a:r>
              <a:rPr sz="7000" b="1" spc="-2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7000" b="1" spc="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7000" b="1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7000" b="1" spc="1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7000" b="1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7000" b="1" spc="-459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7000" b="1" spc="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7000" b="1" spc="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7000" b="1" spc="19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7000" b="1" spc="20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7000" b="1" spc="-30" dirty="0">
                <a:solidFill>
                  <a:srgbClr val="FFFFFF"/>
                </a:solidFill>
                <a:latin typeface="Tahoma"/>
                <a:cs typeface="Tahoma"/>
              </a:rPr>
              <a:t>Reuniones</a:t>
            </a:r>
            <a:endParaRPr sz="7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43790" y="1838885"/>
            <a:ext cx="8295410" cy="629339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775"/>
              </a:spcBef>
            </a:pPr>
            <a:r>
              <a:rPr lang="es-MX" spc="-265" dirty="0"/>
              <a:t>Durante el año 2023 se han realizado 2 sesiones de trabajo dando cuenta cada una de ellas las comisiones establecidas </a:t>
            </a:r>
          </a:p>
          <a:p>
            <a:pPr marL="156210">
              <a:lnSpc>
                <a:spcPct val="100000"/>
              </a:lnSpc>
              <a:spcBef>
                <a:spcPts val="1775"/>
              </a:spcBef>
            </a:pPr>
            <a:r>
              <a:rPr lang="es-MX" spc="-265" dirty="0"/>
              <a:t>Próximas reuniones  :</a:t>
            </a:r>
          </a:p>
          <a:p>
            <a:pPr marL="156210">
              <a:lnSpc>
                <a:spcPct val="100000"/>
              </a:lnSpc>
              <a:spcBef>
                <a:spcPts val="1775"/>
              </a:spcBef>
            </a:pPr>
            <a:r>
              <a:rPr spc="-270" dirty="0"/>
              <a:t>2</a:t>
            </a:r>
            <a:r>
              <a:rPr spc="-265" dirty="0"/>
              <a:t>7</a:t>
            </a:r>
            <a:r>
              <a:rPr spc="-135" dirty="0"/>
              <a:t> </a:t>
            </a:r>
            <a:r>
              <a:rPr spc="5" dirty="0"/>
              <a:t>d</a:t>
            </a:r>
            <a:r>
              <a:rPr spc="-15" dirty="0"/>
              <a:t>e</a:t>
            </a:r>
            <a:r>
              <a:rPr spc="-135" dirty="0"/>
              <a:t> </a:t>
            </a:r>
            <a:r>
              <a:rPr spc="-340" dirty="0"/>
              <a:t>S</a:t>
            </a:r>
            <a:r>
              <a:rPr spc="-20" dirty="0"/>
              <a:t>e</a:t>
            </a:r>
            <a:r>
              <a:rPr spc="5" dirty="0"/>
              <a:t>p</a:t>
            </a:r>
            <a:r>
              <a:rPr spc="65" dirty="0"/>
              <a:t>t</a:t>
            </a:r>
            <a:r>
              <a:rPr spc="10" dirty="0"/>
              <a:t>i</a:t>
            </a:r>
            <a:r>
              <a:rPr spc="-20" dirty="0"/>
              <a:t>e</a:t>
            </a:r>
            <a:r>
              <a:rPr spc="105" dirty="0"/>
              <a:t>m</a:t>
            </a:r>
            <a:r>
              <a:rPr spc="-5" dirty="0"/>
              <a:t>b</a:t>
            </a:r>
            <a:r>
              <a:rPr spc="75" dirty="0"/>
              <a:t>r</a:t>
            </a:r>
            <a:r>
              <a:rPr spc="-15" dirty="0"/>
              <a:t>e</a:t>
            </a:r>
          </a:p>
          <a:p>
            <a:pPr marL="78105">
              <a:lnSpc>
                <a:spcPct val="100000"/>
              </a:lnSpc>
              <a:spcBef>
                <a:spcPts val="2615"/>
              </a:spcBef>
            </a:pPr>
            <a:r>
              <a:rPr spc="-265" dirty="0"/>
              <a:t>8</a:t>
            </a:r>
            <a:r>
              <a:rPr spc="-135" dirty="0"/>
              <a:t> </a:t>
            </a:r>
            <a:r>
              <a:rPr spc="5" dirty="0"/>
              <a:t>d</a:t>
            </a:r>
            <a:r>
              <a:rPr spc="-15" dirty="0"/>
              <a:t>e</a:t>
            </a:r>
            <a:r>
              <a:rPr spc="-135" dirty="0"/>
              <a:t> </a:t>
            </a:r>
            <a:r>
              <a:rPr spc="160" dirty="0"/>
              <a:t>N</a:t>
            </a:r>
            <a:r>
              <a:rPr dirty="0"/>
              <a:t>o</a:t>
            </a:r>
            <a:r>
              <a:rPr spc="-45" dirty="0"/>
              <a:t>v</a:t>
            </a:r>
            <a:r>
              <a:rPr spc="10" dirty="0"/>
              <a:t>i</a:t>
            </a:r>
            <a:r>
              <a:rPr spc="-20" dirty="0"/>
              <a:t>e</a:t>
            </a:r>
            <a:r>
              <a:rPr spc="105" dirty="0"/>
              <a:t>m</a:t>
            </a:r>
            <a:r>
              <a:rPr spc="-5" dirty="0"/>
              <a:t>b</a:t>
            </a:r>
            <a:r>
              <a:rPr spc="75" dirty="0"/>
              <a:t>r</a:t>
            </a:r>
            <a:r>
              <a:rPr spc="-15" dirty="0"/>
              <a:t>e</a:t>
            </a:r>
          </a:p>
          <a:p>
            <a:pPr marL="12700">
              <a:lnSpc>
                <a:spcPct val="100000"/>
              </a:lnSpc>
              <a:spcBef>
                <a:spcPts val="2725"/>
              </a:spcBef>
            </a:pPr>
            <a:r>
              <a:rPr spc="-270" dirty="0"/>
              <a:t>1</a:t>
            </a:r>
            <a:r>
              <a:rPr spc="-265" dirty="0"/>
              <a:t>3</a:t>
            </a:r>
            <a:r>
              <a:rPr spc="-135" dirty="0"/>
              <a:t> </a:t>
            </a:r>
            <a:r>
              <a:rPr spc="5" dirty="0"/>
              <a:t>d</a:t>
            </a:r>
            <a:r>
              <a:rPr spc="-15" dirty="0"/>
              <a:t>e</a:t>
            </a:r>
            <a:r>
              <a:rPr spc="-135" dirty="0"/>
              <a:t> </a:t>
            </a:r>
            <a:r>
              <a:rPr spc="-75" dirty="0"/>
              <a:t>D</a:t>
            </a:r>
            <a:r>
              <a:rPr spc="10" dirty="0"/>
              <a:t>i</a:t>
            </a:r>
            <a:r>
              <a:rPr spc="-60" dirty="0"/>
              <a:t>c</a:t>
            </a:r>
            <a:r>
              <a:rPr spc="10" dirty="0"/>
              <a:t>i</a:t>
            </a:r>
            <a:r>
              <a:rPr spc="-20" dirty="0"/>
              <a:t>e</a:t>
            </a:r>
            <a:r>
              <a:rPr spc="105" dirty="0"/>
              <a:t>m</a:t>
            </a:r>
            <a:r>
              <a:rPr spc="-5" dirty="0"/>
              <a:t>b</a:t>
            </a:r>
            <a:r>
              <a:rPr spc="75" dirty="0"/>
              <a:t>r</a:t>
            </a:r>
            <a:r>
              <a:rPr spc="-15"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5435" y="300101"/>
            <a:ext cx="269303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-615" dirty="0">
                <a:solidFill>
                  <a:srgbClr val="006D87"/>
                </a:solidFill>
              </a:rPr>
              <a:t>202</a:t>
            </a:r>
            <a:r>
              <a:rPr sz="9200" spc="-610" dirty="0">
                <a:solidFill>
                  <a:srgbClr val="006D87"/>
                </a:solidFill>
              </a:rPr>
              <a:t>3</a:t>
            </a:r>
            <a:endParaRPr sz="9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4285" y="2"/>
            <a:ext cx="9544050" cy="10287000"/>
          </a:xfrm>
          <a:custGeom>
            <a:avLst/>
            <a:gdLst/>
            <a:ahLst/>
            <a:cxnLst/>
            <a:rect l="l" t="t" r="r" b="b"/>
            <a:pathLst>
              <a:path w="9544050" h="10287000">
                <a:moveTo>
                  <a:pt x="0" y="10286997"/>
                </a:moveTo>
                <a:lnTo>
                  <a:pt x="9543714" y="10286997"/>
                </a:lnTo>
                <a:lnTo>
                  <a:pt x="9543714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1300" y="307723"/>
            <a:ext cx="555688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-140" dirty="0">
                <a:solidFill>
                  <a:srgbClr val="37B5FF"/>
                </a:solidFill>
              </a:rPr>
              <a:t>1.</a:t>
            </a:r>
            <a:r>
              <a:rPr sz="3000" spc="-100" dirty="0">
                <a:solidFill>
                  <a:srgbClr val="37B5FF"/>
                </a:solidFill>
              </a:rPr>
              <a:t> </a:t>
            </a:r>
            <a:r>
              <a:rPr sz="3000" dirty="0">
                <a:solidFill>
                  <a:srgbClr val="37B5FF"/>
                </a:solidFill>
              </a:rPr>
              <a:t>Comisión</a:t>
            </a:r>
            <a:r>
              <a:rPr sz="3000" spc="-100" dirty="0">
                <a:solidFill>
                  <a:srgbClr val="37B5FF"/>
                </a:solidFill>
              </a:rPr>
              <a:t> </a:t>
            </a:r>
            <a:r>
              <a:rPr sz="3000" spc="30" dirty="0">
                <a:solidFill>
                  <a:srgbClr val="37B5FF"/>
                </a:solidFill>
              </a:rPr>
              <a:t>Medio</a:t>
            </a:r>
            <a:r>
              <a:rPr sz="3000" spc="-100" dirty="0">
                <a:solidFill>
                  <a:srgbClr val="37B5FF"/>
                </a:solidFill>
              </a:rPr>
              <a:t> </a:t>
            </a:r>
            <a:r>
              <a:rPr sz="3000" spc="20" dirty="0">
                <a:solidFill>
                  <a:srgbClr val="37B5FF"/>
                </a:solidFill>
              </a:rPr>
              <a:t>Ambiente  </a:t>
            </a:r>
            <a:r>
              <a:rPr sz="3000" dirty="0"/>
              <a:t>preside</a:t>
            </a:r>
            <a:r>
              <a:rPr sz="3000" spc="-114" dirty="0"/>
              <a:t> </a:t>
            </a:r>
            <a:r>
              <a:rPr sz="3000" spc="10" dirty="0"/>
              <a:t>Gobernador</a:t>
            </a:r>
            <a:r>
              <a:rPr sz="3000" spc="-110" dirty="0"/>
              <a:t> </a:t>
            </a:r>
            <a:r>
              <a:rPr sz="3000" spc="-40" dirty="0"/>
              <a:t>Regional</a:t>
            </a:r>
            <a:endParaRPr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9131300" y="1907923"/>
            <a:ext cx="516953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5080" indent="-99060">
              <a:lnSpc>
                <a:spcPct val="116700"/>
              </a:lnSpc>
              <a:spcBef>
                <a:spcPts val="95"/>
              </a:spcBef>
            </a:pPr>
            <a:r>
              <a:rPr sz="3000" b="1" spc="-140" dirty="0">
                <a:solidFill>
                  <a:srgbClr val="37B5FF"/>
                </a:solidFill>
                <a:latin typeface="Tahoma"/>
                <a:cs typeface="Tahoma"/>
              </a:rPr>
              <a:t>2.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37B5FF"/>
                </a:solidFill>
                <a:latin typeface="Tahoma"/>
                <a:cs typeface="Tahoma"/>
              </a:rPr>
              <a:t>Comisión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37B5FF"/>
                </a:solidFill>
                <a:latin typeface="Tahoma"/>
                <a:cs typeface="Tahoma"/>
              </a:rPr>
              <a:t>de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37B5FF"/>
                </a:solidFill>
                <a:latin typeface="Tahoma"/>
                <a:cs typeface="Tahoma"/>
              </a:rPr>
              <a:t>Transportes 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preside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ahoma"/>
                <a:cs typeface="Tahoma"/>
              </a:rPr>
              <a:t>Seremi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ahoma"/>
                <a:cs typeface="Tahoma"/>
              </a:rPr>
              <a:t>MTT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300" y="3508123"/>
            <a:ext cx="714502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spc="-140" dirty="0">
                <a:solidFill>
                  <a:srgbClr val="37B5FF"/>
                </a:solidFill>
                <a:latin typeface="Tahoma"/>
                <a:cs typeface="Tahoma"/>
              </a:rPr>
              <a:t>3.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37B5FF"/>
                </a:solidFill>
                <a:latin typeface="Tahoma"/>
                <a:cs typeface="Tahoma"/>
              </a:rPr>
              <a:t>Comisión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30" dirty="0">
                <a:solidFill>
                  <a:srgbClr val="37B5FF"/>
                </a:solidFill>
                <a:latin typeface="Tahoma"/>
                <a:cs typeface="Tahoma"/>
              </a:rPr>
              <a:t>Ordenamiento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15" dirty="0">
                <a:solidFill>
                  <a:srgbClr val="37B5FF"/>
                </a:solidFill>
                <a:latin typeface="Tahoma"/>
                <a:cs typeface="Tahoma"/>
              </a:rPr>
              <a:t>Territorial 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preside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ahoma"/>
                <a:cs typeface="Tahoma"/>
              </a:rPr>
              <a:t>Seremi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45" dirty="0">
                <a:solidFill>
                  <a:srgbClr val="FFFFFF"/>
                </a:solidFill>
                <a:latin typeface="Tahoma"/>
                <a:cs typeface="Tahoma"/>
              </a:rPr>
              <a:t>MINVU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300" y="5108323"/>
            <a:ext cx="770699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spc="-140" dirty="0">
                <a:solidFill>
                  <a:srgbClr val="37B5FF"/>
                </a:solidFill>
                <a:latin typeface="Tahoma"/>
                <a:cs typeface="Tahoma"/>
              </a:rPr>
              <a:t>4.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37B5FF"/>
                </a:solidFill>
                <a:latin typeface="Tahoma"/>
                <a:cs typeface="Tahoma"/>
              </a:rPr>
              <a:t>Comisión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35" dirty="0">
                <a:solidFill>
                  <a:srgbClr val="37B5FF"/>
                </a:solidFill>
                <a:latin typeface="Tahoma"/>
                <a:cs typeface="Tahoma"/>
              </a:rPr>
              <a:t>Seguridad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37B5FF"/>
                </a:solidFill>
                <a:latin typeface="Tahoma"/>
                <a:cs typeface="Tahoma"/>
              </a:rPr>
              <a:t>y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37B5FF"/>
                </a:solidFill>
                <a:latin typeface="Tahoma"/>
                <a:cs typeface="Tahoma"/>
              </a:rPr>
              <a:t>Emergencias 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preside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30" dirty="0">
                <a:solidFill>
                  <a:srgbClr val="FFFFFF"/>
                </a:solidFill>
                <a:latin typeface="Tahoma"/>
                <a:cs typeface="Tahoma"/>
              </a:rPr>
              <a:t>Delegada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ahoma"/>
                <a:cs typeface="Tahoma"/>
              </a:rPr>
              <a:t>Presidencial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Provincial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300" y="6708523"/>
            <a:ext cx="8634730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97255">
              <a:lnSpc>
                <a:spcPct val="116700"/>
              </a:lnSpc>
              <a:spcBef>
                <a:spcPts val="95"/>
              </a:spcBef>
              <a:buAutoNum type="arabicPeriod" startAt="5"/>
              <a:tabLst>
                <a:tab pos="438150" algn="l"/>
              </a:tabLst>
            </a:pPr>
            <a:r>
              <a:rPr sz="3000" b="1" dirty="0">
                <a:solidFill>
                  <a:srgbClr val="37B5FF"/>
                </a:solidFill>
                <a:latin typeface="Tahoma"/>
                <a:cs typeface="Tahoma"/>
              </a:rPr>
              <a:t>Comisión</a:t>
            </a:r>
            <a:r>
              <a:rPr sz="3000" b="1" spc="-114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37B5FF"/>
                </a:solidFill>
                <a:latin typeface="Tahoma"/>
                <a:cs typeface="Tahoma"/>
              </a:rPr>
              <a:t>Trabajadoras</a:t>
            </a:r>
            <a:r>
              <a:rPr sz="3000" b="1" spc="-11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37B5FF"/>
                </a:solidFill>
                <a:latin typeface="Tahoma"/>
                <a:cs typeface="Tahoma"/>
              </a:rPr>
              <a:t>y</a:t>
            </a:r>
            <a:r>
              <a:rPr sz="3000" b="1" spc="-11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15" dirty="0">
                <a:solidFill>
                  <a:srgbClr val="37B5FF"/>
                </a:solidFill>
                <a:latin typeface="Tahoma"/>
                <a:cs typeface="Tahoma"/>
              </a:rPr>
              <a:t>Trabajadores </a:t>
            </a:r>
            <a:r>
              <a:rPr sz="3000" b="1" spc="-86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preside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ahoma"/>
                <a:cs typeface="Tahoma"/>
              </a:rPr>
              <a:t>Alcaldesa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65" dirty="0">
                <a:solidFill>
                  <a:srgbClr val="FFFFFF"/>
                </a:solidFill>
                <a:latin typeface="Tahoma"/>
                <a:cs typeface="Tahoma"/>
              </a:rPr>
              <a:t>San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25" dirty="0">
                <a:solidFill>
                  <a:srgbClr val="FFFFFF"/>
                </a:solidFill>
                <a:latin typeface="Tahoma"/>
                <a:cs typeface="Tahoma"/>
              </a:rPr>
              <a:t>Antonio</a:t>
            </a:r>
            <a:endParaRPr sz="3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7B5FF"/>
              </a:buClr>
              <a:buFont typeface="Tahoma"/>
              <a:buAutoNum type="arabicPeriod" startAt="5"/>
            </a:pPr>
            <a:endParaRPr sz="345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buAutoNum type="arabicPeriod" startAt="5"/>
              <a:tabLst>
                <a:tab pos="438150" algn="l"/>
              </a:tabLst>
            </a:pPr>
            <a:r>
              <a:rPr sz="3000" b="1" dirty="0">
                <a:solidFill>
                  <a:srgbClr val="37B5FF"/>
                </a:solidFill>
                <a:latin typeface="Tahoma"/>
                <a:cs typeface="Tahoma"/>
              </a:rPr>
              <a:t>Comisión</a:t>
            </a:r>
            <a:r>
              <a:rPr sz="3000" b="1" spc="-10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5" dirty="0">
                <a:solidFill>
                  <a:srgbClr val="37B5FF"/>
                </a:solidFill>
                <a:latin typeface="Tahoma"/>
                <a:cs typeface="Tahoma"/>
              </a:rPr>
              <a:t>Difusión,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15" dirty="0">
                <a:solidFill>
                  <a:srgbClr val="37B5FF"/>
                </a:solidFill>
                <a:latin typeface="Tahoma"/>
                <a:cs typeface="Tahoma"/>
              </a:rPr>
              <a:t>Comunidad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37B5FF"/>
                </a:solidFill>
                <a:latin typeface="Tahoma"/>
                <a:cs typeface="Tahoma"/>
              </a:rPr>
              <a:t>y</a:t>
            </a:r>
            <a:r>
              <a:rPr sz="3000" b="1" spc="-100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spc="-15" dirty="0">
                <a:solidFill>
                  <a:srgbClr val="37B5FF"/>
                </a:solidFill>
                <a:latin typeface="Tahoma"/>
                <a:cs typeface="Tahoma"/>
              </a:rPr>
              <a:t>Educación </a:t>
            </a:r>
            <a:r>
              <a:rPr sz="3000" b="1" spc="-865" dirty="0">
                <a:solidFill>
                  <a:srgbClr val="37B5FF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ahoma"/>
                <a:cs typeface="Tahoma"/>
              </a:rPr>
              <a:t>preside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Tahoma"/>
                <a:cs typeface="Tahoma"/>
              </a:rPr>
              <a:t>Rector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 CFT </a:t>
            </a:r>
            <a:r>
              <a:rPr sz="3000" b="1" spc="-10" dirty="0">
                <a:solidFill>
                  <a:srgbClr val="FFFFFF"/>
                </a:solidFill>
                <a:latin typeface="Tahoma"/>
                <a:cs typeface="Tahoma"/>
              </a:rPr>
              <a:t>Estatal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"/>
            <a:ext cx="8744585" cy="10287000"/>
          </a:xfrm>
          <a:custGeom>
            <a:avLst/>
            <a:gdLst/>
            <a:ahLst/>
            <a:cxnLst/>
            <a:rect l="l" t="t" r="r" b="b"/>
            <a:pathLst>
              <a:path w="8744585" h="10287000">
                <a:moveTo>
                  <a:pt x="0" y="10286996"/>
                </a:moveTo>
                <a:lnTo>
                  <a:pt x="0" y="0"/>
                </a:lnTo>
                <a:lnTo>
                  <a:pt x="8744285" y="0"/>
                </a:lnTo>
                <a:lnTo>
                  <a:pt x="8744285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FFFFFF">
              <a:alpha val="839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6906" y="4416427"/>
            <a:ext cx="723645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370" dirty="0">
                <a:solidFill>
                  <a:srgbClr val="006D87"/>
                </a:solidFill>
                <a:latin typeface="Tahoma"/>
                <a:cs typeface="Tahoma"/>
              </a:rPr>
              <a:t>COMISIONES</a:t>
            </a:r>
            <a:endParaRPr sz="9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5137" y="1330647"/>
            <a:ext cx="10132695" cy="70929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18465" algn="l"/>
              </a:tabLst>
            </a:pPr>
            <a:r>
              <a:rPr sz="2850" b="1" spc="25" dirty="0">
                <a:solidFill>
                  <a:srgbClr val="37B5FF"/>
                </a:solidFill>
                <a:latin typeface="Arial"/>
                <a:cs typeface="Arial"/>
              </a:rPr>
              <a:t>Comisión</a:t>
            </a:r>
            <a:r>
              <a:rPr sz="2850" b="1" spc="-65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114" dirty="0">
                <a:solidFill>
                  <a:srgbClr val="37B5FF"/>
                </a:solidFill>
                <a:latin typeface="Arial"/>
                <a:cs typeface="Arial"/>
              </a:rPr>
              <a:t>Medio</a:t>
            </a:r>
            <a:r>
              <a:rPr sz="2850" b="1" spc="-65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114" dirty="0">
                <a:solidFill>
                  <a:srgbClr val="37B5FF"/>
                </a:solidFill>
                <a:latin typeface="Arial"/>
                <a:cs typeface="Arial"/>
              </a:rPr>
              <a:t>Ambiente</a:t>
            </a:r>
            <a:endParaRPr sz="2850" dirty="0">
              <a:latin typeface="Arial"/>
              <a:cs typeface="Arial"/>
            </a:endParaRPr>
          </a:p>
          <a:p>
            <a:pPr marL="12700" marR="374650">
              <a:lnSpc>
                <a:spcPct val="116199"/>
              </a:lnSpc>
            </a:pPr>
            <a:r>
              <a:rPr sz="2850" b="1" spc="65" dirty="0">
                <a:solidFill>
                  <a:srgbClr val="FFFFFF"/>
                </a:solidFill>
                <a:latin typeface="Arial"/>
                <a:cs typeface="Arial"/>
              </a:rPr>
              <a:t>Objetivo: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realizar </a:t>
            </a:r>
            <a:r>
              <a:rPr sz="2850" b="1" spc="35" dirty="0">
                <a:solidFill>
                  <a:srgbClr val="FFFFFF"/>
                </a:solidFill>
                <a:latin typeface="Arial"/>
                <a:cs typeface="Arial"/>
              </a:rPr>
              <a:t>diagnóstico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850" b="1" spc="75" dirty="0">
                <a:solidFill>
                  <a:srgbClr val="FFFFFF"/>
                </a:solidFill>
                <a:latin typeface="Arial"/>
                <a:cs typeface="Arial"/>
              </a:rPr>
              <a:t>establecer </a:t>
            </a:r>
            <a:r>
              <a:rPr sz="2850" b="1" spc="135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285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0" dirty="0">
                <a:solidFill>
                  <a:srgbClr val="FFFFFF"/>
                </a:solidFill>
                <a:latin typeface="Arial"/>
                <a:cs typeface="Arial"/>
              </a:rPr>
              <a:t>condición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medioambiental </a:t>
            </a:r>
            <a:r>
              <a:rPr sz="2850" b="1" spc="1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50" b="1" spc="155" dirty="0">
                <a:solidFill>
                  <a:srgbClr val="FFFFFF"/>
                </a:solidFill>
                <a:latin typeface="Arial"/>
                <a:cs typeface="Arial"/>
              </a:rPr>
              <a:t>partir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50" b="1" spc="50" dirty="0">
                <a:solidFill>
                  <a:srgbClr val="FFFFFF"/>
                </a:solidFill>
                <a:latin typeface="Arial"/>
                <a:cs typeface="Arial"/>
              </a:rPr>
              <a:t>lo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850" b="1" spc="60" dirty="0">
                <a:solidFill>
                  <a:srgbClr val="FFFFFF"/>
                </a:solidFill>
                <a:latin typeface="Arial"/>
                <a:cs typeface="Arial"/>
              </a:rPr>
              <a:t>vive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55" dirty="0">
                <a:solidFill>
                  <a:srgbClr val="FFFFFF"/>
                </a:solidFill>
                <a:latin typeface="Arial"/>
                <a:cs typeface="Arial"/>
              </a:rPr>
              <a:t>ciudad,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20" dirty="0" err="1">
                <a:solidFill>
                  <a:srgbClr val="FFFFFF"/>
                </a:solidFill>
                <a:latin typeface="Arial"/>
                <a:cs typeface="Arial"/>
              </a:rPr>
              <a:t>posteriormente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14" dirty="0">
                <a:solidFill>
                  <a:srgbClr val="FFFFFF"/>
                </a:solidFill>
                <a:latin typeface="Arial"/>
                <a:cs typeface="Arial"/>
              </a:rPr>
              <a:t>evaluar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2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proyectos </a:t>
            </a:r>
            <a:r>
              <a:rPr sz="2850" b="1" spc="-7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0" dirty="0">
                <a:solidFill>
                  <a:srgbClr val="FFFFFF"/>
                </a:solidFill>
                <a:latin typeface="Arial"/>
                <a:cs typeface="Arial"/>
              </a:rPr>
              <a:t>necesarios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850" b="1" spc="9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850" b="1" spc="70" dirty="0">
                <a:solidFill>
                  <a:srgbClr val="FFFFFF"/>
                </a:solidFill>
                <a:latin typeface="Arial"/>
                <a:cs typeface="Arial"/>
              </a:rPr>
              <a:t>desarrollo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50" b="1" spc="75" dirty="0">
                <a:solidFill>
                  <a:srgbClr val="FFFFFF"/>
                </a:solidFill>
                <a:latin typeface="Arial"/>
                <a:cs typeface="Arial"/>
              </a:rPr>
              <a:t>relación </a:t>
            </a:r>
            <a:r>
              <a:rPr sz="2850" b="1" spc="60" dirty="0">
                <a:solidFill>
                  <a:srgbClr val="FFFFFF"/>
                </a:solidFill>
                <a:latin typeface="Arial"/>
                <a:cs typeface="Arial"/>
              </a:rPr>
              <a:t>ciudad </a:t>
            </a:r>
            <a:r>
              <a:rPr sz="2850" b="1" spc="-15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85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14" dirty="0">
                <a:solidFill>
                  <a:srgbClr val="FFFFFF"/>
                </a:solidFill>
                <a:latin typeface="Arial"/>
                <a:cs typeface="Arial"/>
              </a:rPr>
              <a:t>puerto.</a:t>
            </a:r>
            <a:endParaRPr sz="2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00" dirty="0">
              <a:latin typeface="Arial"/>
              <a:cs typeface="Arial"/>
            </a:endParaRPr>
          </a:p>
          <a:p>
            <a:pPr marL="417830" indent="-40576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18465" algn="l"/>
              </a:tabLst>
            </a:pPr>
            <a:r>
              <a:rPr sz="2850" b="1" spc="25" dirty="0">
                <a:solidFill>
                  <a:srgbClr val="37B5FF"/>
                </a:solidFill>
                <a:latin typeface="Arial"/>
                <a:cs typeface="Arial"/>
              </a:rPr>
              <a:t>Comisión</a:t>
            </a:r>
            <a:r>
              <a:rPr sz="2850" b="1" spc="-7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85" dirty="0">
                <a:solidFill>
                  <a:srgbClr val="37B5FF"/>
                </a:solidFill>
                <a:latin typeface="Arial"/>
                <a:cs typeface="Arial"/>
              </a:rPr>
              <a:t>de</a:t>
            </a:r>
            <a:r>
              <a:rPr sz="2850" b="1" spc="-65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60" dirty="0">
                <a:solidFill>
                  <a:srgbClr val="37B5FF"/>
                </a:solidFill>
                <a:latin typeface="Arial"/>
                <a:cs typeface="Arial"/>
              </a:rPr>
              <a:t>Transportes</a:t>
            </a:r>
            <a:endParaRPr sz="2850" dirty="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</a:pPr>
            <a:r>
              <a:rPr sz="2850" b="1" spc="65" dirty="0">
                <a:solidFill>
                  <a:srgbClr val="FFFFFF"/>
                </a:solidFill>
                <a:latin typeface="Arial"/>
                <a:cs typeface="Arial"/>
              </a:rPr>
              <a:t>Objetivo: </a:t>
            </a:r>
            <a:r>
              <a:rPr sz="2850" b="1" spc="110" dirty="0" err="1">
                <a:solidFill>
                  <a:srgbClr val="FFFFFF"/>
                </a:solidFill>
                <a:latin typeface="Arial"/>
                <a:cs typeface="Arial"/>
              </a:rPr>
              <a:t>Identificar</a:t>
            </a:r>
            <a:r>
              <a:rPr lang="es-MX" sz="2850" b="1" spc="110" dirty="0">
                <a:solidFill>
                  <a:srgbClr val="FFFFFF"/>
                </a:solidFill>
                <a:latin typeface="Arial"/>
                <a:cs typeface="Arial"/>
              </a:rPr>
              <a:t> problemática local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realizar </a:t>
            </a:r>
            <a:r>
              <a:rPr sz="28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5" dirty="0">
                <a:solidFill>
                  <a:srgbClr val="FFFFFF"/>
                </a:solidFill>
                <a:latin typeface="Arial"/>
                <a:cs typeface="Arial"/>
              </a:rPr>
              <a:t>diagnóstico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75" dirty="0" err="1">
                <a:solidFill>
                  <a:srgbClr val="FFFFFF"/>
                </a:solidFill>
                <a:latin typeface="Arial"/>
                <a:cs typeface="Arial"/>
              </a:rPr>
              <a:t>establecer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2850" b="1" spc="100" dirty="0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sz="2850" b="1" spc="105" dirty="0" err="1">
                <a:solidFill>
                  <a:srgbClr val="FFFFFF"/>
                </a:solidFill>
                <a:latin typeface="Arial"/>
                <a:cs typeface="Arial"/>
              </a:rPr>
              <a:t>aborda</a:t>
            </a:r>
            <a:r>
              <a:rPr lang="es-MX" sz="2850" b="1" spc="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7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2850" b="1" spc="45" dirty="0" err="1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65" dirty="0" err="1">
                <a:solidFill>
                  <a:srgbClr val="FFFFFF"/>
                </a:solidFill>
                <a:latin typeface="Arial"/>
                <a:cs typeface="Arial"/>
              </a:rPr>
              <a:t>actuales</a:t>
            </a:r>
            <a:r>
              <a:rPr lang="es-MX" sz="28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850" b="1" spc="200" dirty="0">
                <a:solidFill>
                  <a:srgbClr val="FFFFFF"/>
                </a:solidFill>
                <a:latin typeface="Arial"/>
                <a:cs typeface="Arial"/>
              </a:rPr>
              <a:t>tratar </a:t>
            </a:r>
            <a:r>
              <a:rPr sz="2850" b="1" spc="125" dirty="0">
                <a:solidFill>
                  <a:srgbClr val="FFFFFF"/>
                </a:solidFill>
                <a:latin typeface="Arial"/>
                <a:cs typeface="Arial"/>
              </a:rPr>
              <a:t>materias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establecidas </a:t>
            </a:r>
            <a:r>
              <a:rPr sz="2850" b="1" spc="12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850" b="1" spc="9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850" b="1" spc="-25" dirty="0">
                <a:solidFill>
                  <a:srgbClr val="FFFFFF"/>
                </a:solidFill>
                <a:latin typeface="Arial"/>
                <a:cs typeface="Arial"/>
              </a:rPr>
              <a:t>D.S.87 </a:t>
            </a:r>
            <a:r>
              <a:rPr sz="2850" b="1" spc="50" dirty="0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50" b="1" spc="60" dirty="0">
                <a:solidFill>
                  <a:srgbClr val="FFFFFF"/>
                </a:solidFill>
                <a:latin typeface="Arial"/>
                <a:cs typeface="Arial"/>
              </a:rPr>
              <a:t>conectividad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5" dirty="0">
                <a:solidFill>
                  <a:srgbClr val="FFFFFF"/>
                </a:solidFill>
                <a:latin typeface="Arial"/>
                <a:cs typeface="Arial"/>
              </a:rPr>
              <a:t>accesibilidad </a:t>
            </a:r>
            <a:r>
              <a:rPr sz="2850" b="1" spc="135" dirty="0">
                <a:solidFill>
                  <a:srgbClr val="FFFFFF"/>
                </a:solidFill>
                <a:latin typeface="Arial"/>
                <a:cs typeface="Arial"/>
              </a:rPr>
              <a:t>portuaria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urbana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50" b="1" spc="75" dirty="0">
                <a:solidFill>
                  <a:srgbClr val="FFFFFF"/>
                </a:solidFill>
                <a:latin typeface="Arial"/>
                <a:cs typeface="Arial"/>
              </a:rPr>
              <a:t>regional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50" b="1" spc="35" dirty="0">
                <a:solidFill>
                  <a:srgbClr val="FFFFFF"/>
                </a:solidFill>
                <a:latin typeface="Arial"/>
                <a:cs typeface="Arial"/>
              </a:rPr>
              <a:t>conflictos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70" dirty="0">
                <a:solidFill>
                  <a:srgbClr val="FFFFFF"/>
                </a:solidFill>
                <a:latin typeface="Arial"/>
                <a:cs typeface="Arial"/>
              </a:rPr>
              <a:t>urbanos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10" dirty="0">
                <a:solidFill>
                  <a:srgbClr val="FFFFFF"/>
                </a:solidFill>
                <a:latin typeface="Arial"/>
                <a:cs typeface="Arial"/>
              </a:rPr>
              <a:t>multimodales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intermodales.</a:t>
            </a:r>
            <a:endParaRPr sz="285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1994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951" y="928508"/>
            <a:ext cx="10262870" cy="8079712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418465" algn="l"/>
              </a:tabLst>
            </a:pPr>
            <a:r>
              <a:rPr sz="2850" b="1" spc="25" dirty="0">
                <a:solidFill>
                  <a:srgbClr val="37B5FF"/>
                </a:solidFill>
                <a:latin typeface="Arial"/>
                <a:cs typeface="Arial"/>
              </a:rPr>
              <a:t>Comisión</a:t>
            </a:r>
            <a:r>
              <a:rPr sz="285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130" dirty="0" err="1">
                <a:solidFill>
                  <a:srgbClr val="37B5FF"/>
                </a:solidFill>
                <a:latin typeface="Arial"/>
                <a:cs typeface="Arial"/>
              </a:rPr>
              <a:t>Ordenamiento</a:t>
            </a:r>
            <a:r>
              <a:rPr sz="285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110" dirty="0">
                <a:solidFill>
                  <a:srgbClr val="37B5FF"/>
                </a:solidFill>
                <a:latin typeface="Arial"/>
                <a:cs typeface="Arial"/>
              </a:rPr>
              <a:t>Territorial</a:t>
            </a:r>
            <a:endParaRPr lang="es-MX" sz="2850" b="1" spc="110" dirty="0">
              <a:solidFill>
                <a:srgbClr val="37B5FF"/>
              </a:solidFill>
              <a:latin typeface="Arial"/>
              <a:cs typeface="Arial"/>
            </a:endParaRPr>
          </a:p>
          <a:p>
            <a:pPr marL="417830" indent="-405765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418465" algn="l"/>
              </a:tabLst>
            </a:pPr>
            <a:endParaRPr sz="2850" dirty="0">
              <a:latin typeface="Arial"/>
              <a:cs typeface="Arial"/>
            </a:endParaRPr>
          </a:p>
          <a:p>
            <a:pPr marL="12700" marR="27305">
              <a:lnSpc>
                <a:spcPct val="116199"/>
              </a:lnSpc>
            </a:pPr>
            <a:r>
              <a:rPr sz="2850" b="1" spc="65" dirty="0">
                <a:solidFill>
                  <a:srgbClr val="FFFFFF"/>
                </a:solidFill>
                <a:latin typeface="Arial"/>
                <a:cs typeface="Arial"/>
              </a:rPr>
              <a:t>Objetivo: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60" dirty="0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3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5" dirty="0">
                <a:solidFill>
                  <a:srgbClr val="FFFFFF"/>
                </a:solidFill>
                <a:latin typeface="Arial"/>
                <a:cs typeface="Arial"/>
              </a:rPr>
              <a:t>diagnóstico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65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2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proyectos </a:t>
            </a:r>
            <a:r>
              <a:rPr sz="2850" b="1" spc="-7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850" b="1" spc="-3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850" b="1" spc="120" dirty="0">
                <a:solidFill>
                  <a:srgbClr val="FFFFFF"/>
                </a:solidFill>
                <a:latin typeface="Arial"/>
                <a:cs typeface="Arial"/>
              </a:rPr>
              <a:t>encuentran en </a:t>
            </a:r>
            <a:r>
              <a:rPr sz="2850" b="1" spc="15" dirty="0">
                <a:solidFill>
                  <a:srgbClr val="FFFFFF"/>
                </a:solidFill>
                <a:latin typeface="Arial"/>
                <a:cs typeface="Arial"/>
              </a:rPr>
              <a:t>proceso,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identificar </a:t>
            </a:r>
            <a:r>
              <a:rPr sz="2850" b="1" spc="1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8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25" dirty="0" err="1">
                <a:solidFill>
                  <a:srgbClr val="FFFFFF"/>
                </a:solidFill>
                <a:latin typeface="Arial"/>
                <a:cs typeface="Arial"/>
              </a:rPr>
              <a:t>materias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2850" b="1" spc="-7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finalidad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50" b="1" spc="75" dirty="0">
                <a:solidFill>
                  <a:srgbClr val="FFFFFF"/>
                </a:solidFill>
                <a:latin typeface="Arial"/>
                <a:cs typeface="Arial"/>
              </a:rPr>
              <a:t>establecer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proyectos </a:t>
            </a:r>
            <a:r>
              <a:rPr sz="2850" b="1" spc="1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50" b="1" spc="70" dirty="0">
                <a:solidFill>
                  <a:srgbClr val="FFFFFF"/>
                </a:solidFill>
                <a:latin typeface="Arial"/>
                <a:cs typeface="Arial"/>
              </a:rPr>
              <a:t>corto, </a:t>
            </a:r>
            <a:r>
              <a:rPr sz="2850" b="1" spc="114" dirty="0">
                <a:solidFill>
                  <a:srgbClr val="FFFFFF"/>
                </a:solidFill>
                <a:latin typeface="Arial"/>
                <a:cs typeface="Arial"/>
              </a:rPr>
              <a:t>mediano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60" dirty="0">
                <a:solidFill>
                  <a:srgbClr val="FFFFFF"/>
                </a:solidFill>
                <a:latin typeface="Arial"/>
                <a:cs typeface="Arial"/>
              </a:rPr>
              <a:t>largo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55" dirty="0">
                <a:solidFill>
                  <a:srgbClr val="FFFFFF"/>
                </a:solidFill>
                <a:latin typeface="Arial"/>
                <a:cs typeface="Arial"/>
              </a:rPr>
              <a:t>plazo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80" dirty="0">
                <a:solidFill>
                  <a:srgbClr val="FFFFFF"/>
                </a:solidFill>
                <a:latin typeface="Arial"/>
                <a:cs typeface="Arial"/>
              </a:rPr>
              <a:t>resuelvan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80" dirty="0">
                <a:solidFill>
                  <a:srgbClr val="FFFFFF"/>
                </a:solidFill>
                <a:latin typeface="Arial"/>
                <a:cs typeface="Arial"/>
              </a:rPr>
              <a:t>puntos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0" dirty="0">
                <a:solidFill>
                  <a:srgbClr val="FFFFFF"/>
                </a:solidFill>
                <a:latin typeface="Arial"/>
                <a:cs typeface="Arial"/>
              </a:rPr>
              <a:t>críticos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14" dirty="0">
                <a:solidFill>
                  <a:srgbClr val="FFFFFF"/>
                </a:solidFill>
                <a:latin typeface="Arial"/>
                <a:cs typeface="Arial"/>
              </a:rPr>
              <a:t>impidan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9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850" b="1" spc="-7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70" dirty="0">
                <a:solidFill>
                  <a:srgbClr val="FFFFFF"/>
                </a:solidFill>
                <a:latin typeface="Arial"/>
                <a:cs typeface="Arial"/>
              </a:rPr>
              <a:t>desarrollo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90" dirty="0">
                <a:solidFill>
                  <a:srgbClr val="FFFFFF"/>
                </a:solidFill>
                <a:latin typeface="Arial"/>
                <a:cs typeface="Arial"/>
              </a:rPr>
              <a:t>armónico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ciudad-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14" dirty="0">
                <a:solidFill>
                  <a:srgbClr val="FFFFFF"/>
                </a:solidFill>
                <a:latin typeface="Arial"/>
                <a:cs typeface="Arial"/>
              </a:rPr>
              <a:t>puerto.</a:t>
            </a:r>
            <a:endParaRPr sz="2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00" dirty="0">
              <a:latin typeface="Arial"/>
              <a:cs typeface="Arial"/>
            </a:endParaRPr>
          </a:p>
          <a:p>
            <a:pPr marL="417830" indent="-40576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18465" algn="l"/>
              </a:tabLst>
            </a:pPr>
            <a:r>
              <a:rPr sz="2850" b="1" spc="25" dirty="0">
                <a:solidFill>
                  <a:srgbClr val="37B5FF"/>
                </a:solidFill>
                <a:latin typeface="Arial"/>
                <a:cs typeface="Arial"/>
              </a:rPr>
              <a:t>Comisión</a:t>
            </a:r>
            <a:r>
              <a:rPr sz="285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30" dirty="0">
                <a:solidFill>
                  <a:srgbClr val="37B5FF"/>
                </a:solidFill>
                <a:latin typeface="Arial"/>
                <a:cs typeface="Arial"/>
              </a:rPr>
              <a:t>Seguridad</a:t>
            </a:r>
            <a:r>
              <a:rPr sz="285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40" dirty="0">
                <a:solidFill>
                  <a:srgbClr val="37B5FF"/>
                </a:solidFill>
                <a:latin typeface="Arial"/>
                <a:cs typeface="Arial"/>
              </a:rPr>
              <a:t>y</a:t>
            </a:r>
            <a:r>
              <a:rPr sz="2850" b="1" spc="-55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2850" b="1" spc="25" dirty="0" err="1">
                <a:solidFill>
                  <a:srgbClr val="37B5FF"/>
                </a:solidFill>
                <a:latin typeface="Arial"/>
                <a:cs typeface="Arial"/>
              </a:rPr>
              <a:t>Emergencias</a:t>
            </a:r>
            <a:endParaRPr lang="es-MX" sz="2850" b="1" spc="25" dirty="0">
              <a:solidFill>
                <a:srgbClr val="37B5FF"/>
              </a:solidFill>
              <a:latin typeface="Arial"/>
              <a:cs typeface="Arial"/>
            </a:endParaRPr>
          </a:p>
          <a:p>
            <a:pPr marL="417830" indent="-40576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18465" algn="l"/>
              </a:tabLst>
            </a:pPr>
            <a:endParaRPr sz="2850" dirty="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</a:pPr>
            <a:r>
              <a:rPr sz="2850" b="1" spc="65" dirty="0">
                <a:solidFill>
                  <a:srgbClr val="FFFFFF"/>
                </a:solidFill>
                <a:latin typeface="Arial"/>
                <a:cs typeface="Arial"/>
              </a:rPr>
              <a:t>Objetivo: </a:t>
            </a:r>
            <a:r>
              <a:rPr sz="2850" b="1" spc="90" dirty="0">
                <a:solidFill>
                  <a:srgbClr val="FFFFFF"/>
                </a:solidFill>
                <a:latin typeface="Arial"/>
                <a:cs typeface="Arial"/>
              </a:rPr>
              <a:t>Desarrollar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proyectos </a:t>
            </a:r>
            <a:r>
              <a:rPr sz="2850" b="1" spc="12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favor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50" b="1" spc="50" dirty="0">
                <a:solidFill>
                  <a:srgbClr val="FFFFFF"/>
                </a:solidFill>
                <a:latin typeface="Arial"/>
                <a:cs typeface="Arial"/>
              </a:rPr>
              <a:t>seguridad </a:t>
            </a:r>
            <a:r>
              <a:rPr sz="2850" b="1" spc="-7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50" b="1" spc="60" dirty="0">
                <a:solidFill>
                  <a:srgbClr val="FFFFFF"/>
                </a:solidFill>
                <a:latin typeface="Arial"/>
                <a:cs typeface="Arial"/>
              </a:rPr>
              <a:t>emergencias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850" b="1" spc="-3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puedan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dar </a:t>
            </a:r>
            <a:r>
              <a:rPr sz="2850" b="1" spc="12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850" b="1" spc="9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borde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costero </a:t>
            </a:r>
            <a:r>
              <a:rPr sz="285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0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0" dirty="0">
                <a:solidFill>
                  <a:srgbClr val="FFFFFF"/>
                </a:solidFill>
                <a:latin typeface="Arial"/>
                <a:cs typeface="Arial"/>
              </a:rPr>
              <a:t>ciudad;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3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8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70" dirty="0">
                <a:solidFill>
                  <a:srgbClr val="FFFFFF"/>
                </a:solidFill>
                <a:latin typeface="Arial"/>
                <a:cs typeface="Arial"/>
              </a:rPr>
              <a:t>ello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3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considera</a:t>
            </a:r>
            <a:r>
              <a:rPr sz="28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3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35" dirty="0">
                <a:solidFill>
                  <a:srgbClr val="FFFFFF"/>
                </a:solidFill>
                <a:latin typeface="Arial"/>
                <a:cs typeface="Arial"/>
              </a:rPr>
              <a:t>análisis</a:t>
            </a:r>
            <a:r>
              <a:rPr sz="28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65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2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75" dirty="0">
                <a:solidFill>
                  <a:srgbClr val="FFFFFF"/>
                </a:solidFill>
                <a:latin typeface="Arial"/>
                <a:cs typeface="Arial"/>
              </a:rPr>
              <a:t>donde </a:t>
            </a:r>
            <a:r>
              <a:rPr sz="2850" b="1" spc="-7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3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850" b="1" spc="100" dirty="0">
                <a:solidFill>
                  <a:srgbClr val="FFFFFF"/>
                </a:solidFill>
                <a:latin typeface="Arial"/>
                <a:cs typeface="Arial"/>
              </a:rPr>
              <a:t>identifican </a:t>
            </a:r>
            <a:r>
              <a:rPr sz="2850" b="1" spc="1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850" b="1" spc="55" dirty="0">
                <a:solidFill>
                  <a:srgbClr val="FFFFFF"/>
                </a:solidFill>
                <a:latin typeface="Arial"/>
                <a:cs typeface="Arial"/>
              </a:rPr>
              <a:t>principales </a:t>
            </a:r>
            <a:r>
              <a:rPr sz="2850" b="1" spc="45" dirty="0">
                <a:solidFill>
                  <a:srgbClr val="FFFFFF"/>
                </a:solidFill>
                <a:latin typeface="Arial"/>
                <a:cs typeface="Arial"/>
              </a:rPr>
              <a:t>preocupaciones </a:t>
            </a:r>
            <a:r>
              <a:rPr sz="2850" b="1" spc="80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8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70" dirty="0">
                <a:solidFill>
                  <a:srgbClr val="FFFFFF"/>
                </a:solidFill>
                <a:latin typeface="Arial"/>
                <a:cs typeface="Arial"/>
              </a:rPr>
              <a:t>desarrollo</a:t>
            </a:r>
            <a:r>
              <a:rPr sz="2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60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60" dirty="0">
                <a:solidFill>
                  <a:srgbClr val="FFFFFF"/>
                </a:solidFill>
                <a:latin typeface="Arial"/>
                <a:cs typeface="Arial"/>
              </a:rPr>
              <a:t>ciudad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114" dirty="0">
                <a:solidFill>
                  <a:srgbClr val="FFFFFF"/>
                </a:solidFill>
                <a:latin typeface="Arial"/>
                <a:cs typeface="Arial"/>
              </a:rPr>
              <a:t>puerto.</a:t>
            </a:r>
            <a:endParaRPr sz="285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7525" y="0"/>
            <a:ext cx="6660474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1640" y="1882776"/>
            <a:ext cx="9619615" cy="695222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37515" indent="-425450" algn="just">
              <a:lnSpc>
                <a:spcPct val="100000"/>
              </a:lnSpc>
              <a:spcBef>
                <a:spcPts val="700"/>
              </a:spcBef>
              <a:buAutoNum type="arabicPeriod" startAt="5"/>
              <a:tabLst>
                <a:tab pos="438150" algn="l"/>
              </a:tabLst>
            </a:pPr>
            <a:r>
              <a:rPr sz="3000" b="1" spc="20" dirty="0">
                <a:solidFill>
                  <a:srgbClr val="37B5FF"/>
                </a:solidFill>
                <a:latin typeface="Arial"/>
                <a:cs typeface="Arial"/>
              </a:rPr>
              <a:t>Comisión</a:t>
            </a:r>
            <a:r>
              <a:rPr sz="3000" b="1" spc="-5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3000" b="1" spc="75" dirty="0">
                <a:solidFill>
                  <a:srgbClr val="37B5FF"/>
                </a:solidFill>
                <a:latin typeface="Arial"/>
                <a:cs typeface="Arial"/>
              </a:rPr>
              <a:t>Trabajadoras</a:t>
            </a:r>
            <a:r>
              <a:rPr sz="3000" b="1" spc="-5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37B5FF"/>
                </a:solidFill>
                <a:latin typeface="Arial"/>
                <a:cs typeface="Arial"/>
              </a:rPr>
              <a:t>y</a:t>
            </a:r>
            <a:r>
              <a:rPr sz="3000" b="1" spc="-5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3000" b="1" spc="70" dirty="0" err="1">
                <a:solidFill>
                  <a:srgbClr val="37B5FF"/>
                </a:solidFill>
                <a:latin typeface="Arial"/>
                <a:cs typeface="Arial"/>
              </a:rPr>
              <a:t>Trabajadores</a:t>
            </a:r>
            <a:endParaRPr lang="es-MX" sz="3000" b="1" spc="70" dirty="0">
              <a:solidFill>
                <a:srgbClr val="37B5FF"/>
              </a:solidFill>
              <a:latin typeface="Arial"/>
              <a:cs typeface="Arial"/>
            </a:endParaRPr>
          </a:p>
          <a:p>
            <a:pPr marL="12065" algn="just">
              <a:lnSpc>
                <a:spcPct val="100000"/>
              </a:lnSpc>
              <a:spcBef>
                <a:spcPts val="700"/>
              </a:spcBef>
              <a:tabLst>
                <a:tab pos="438150" algn="l"/>
              </a:tabLst>
            </a:pPr>
            <a:endParaRPr sz="3000" dirty="0">
              <a:latin typeface="Arial"/>
              <a:cs typeface="Arial"/>
            </a:endParaRPr>
          </a:p>
          <a:p>
            <a:pPr marL="12700" marR="255904" algn="just">
              <a:lnSpc>
                <a:spcPts val="4200"/>
              </a:lnSpc>
              <a:spcBef>
                <a:spcPts val="240"/>
              </a:spcBef>
            </a:pPr>
            <a:r>
              <a:rPr sz="3000" b="1" spc="65" dirty="0">
                <a:solidFill>
                  <a:srgbClr val="FFFFFF"/>
                </a:solidFill>
                <a:latin typeface="Arial"/>
                <a:cs typeface="Arial"/>
              </a:rPr>
              <a:t>Objetivo: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FFFFFF"/>
                </a:solidFill>
                <a:latin typeface="Arial"/>
                <a:cs typeface="Arial"/>
              </a:rPr>
              <a:t>Establecer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3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40" dirty="0">
                <a:solidFill>
                  <a:srgbClr val="FFFFFF"/>
                </a:solidFill>
                <a:latin typeface="Arial"/>
                <a:cs typeface="Arial"/>
              </a:rPr>
              <a:t>diálogo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FFFFFF"/>
                </a:solidFill>
                <a:latin typeface="Arial"/>
                <a:cs typeface="Arial"/>
              </a:rPr>
              <a:t>sindicatos </a:t>
            </a:r>
            <a:r>
              <a:rPr sz="3000" b="1" spc="-8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5" dirty="0">
                <a:solidFill>
                  <a:srgbClr val="FFFFFF"/>
                </a:solidFill>
                <a:latin typeface="Arial"/>
                <a:cs typeface="Arial"/>
              </a:rPr>
              <a:t>trabajadores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Arial"/>
                <a:cs typeface="Arial"/>
              </a:rPr>
              <a:t>trabajadoras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0" dirty="0">
                <a:solidFill>
                  <a:srgbClr val="FFFFFF"/>
                </a:solidFill>
                <a:latin typeface="Arial"/>
                <a:cs typeface="Arial"/>
              </a:rPr>
              <a:t>portuarias,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000" b="1" spc="-8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5" dirty="0">
                <a:solidFill>
                  <a:srgbClr val="FFFFFF"/>
                </a:solidFill>
                <a:latin typeface="Arial"/>
                <a:cs typeface="Arial"/>
              </a:rPr>
              <a:t>finalidad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4" dirty="0">
                <a:solidFill>
                  <a:srgbClr val="FFFFFF"/>
                </a:solidFill>
                <a:latin typeface="Arial"/>
                <a:cs typeface="Arial"/>
              </a:rPr>
              <a:t>abordar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30" dirty="0">
                <a:solidFill>
                  <a:srgbClr val="FFFFFF"/>
                </a:solidFill>
                <a:latin typeface="Arial"/>
                <a:cs typeface="Arial"/>
              </a:rPr>
              <a:t>materias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30" dirty="0">
                <a:solidFill>
                  <a:srgbClr val="FFFFFF"/>
                </a:solidFill>
                <a:latin typeface="Arial"/>
                <a:cs typeface="Arial"/>
              </a:rPr>
              <a:t>mejoren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9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3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59"/>
              </a:spcBef>
            </a:pPr>
            <a:r>
              <a:rPr sz="3000" b="1" spc="150" dirty="0">
                <a:solidFill>
                  <a:srgbClr val="FFFFFF"/>
                </a:solidFill>
                <a:latin typeface="Arial"/>
                <a:cs typeface="Arial"/>
              </a:rPr>
              <a:t>ambiente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0" dirty="0">
                <a:solidFill>
                  <a:srgbClr val="FFFFFF"/>
                </a:solidFill>
                <a:latin typeface="Arial"/>
                <a:cs typeface="Arial"/>
              </a:rPr>
              <a:t>seguridad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90" dirty="0">
                <a:solidFill>
                  <a:srgbClr val="FFFFFF"/>
                </a:solidFill>
                <a:latin typeface="Arial"/>
                <a:cs typeface="Arial"/>
              </a:rPr>
              <a:t>laboral.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 dirty="0">
              <a:latin typeface="Arial"/>
              <a:cs typeface="Arial"/>
            </a:endParaRPr>
          </a:p>
          <a:p>
            <a:pPr marL="437515" indent="-425450">
              <a:lnSpc>
                <a:spcPct val="100000"/>
              </a:lnSpc>
              <a:buAutoNum type="arabicPeriod" startAt="6"/>
              <a:tabLst>
                <a:tab pos="438150" algn="l"/>
              </a:tabLst>
            </a:pPr>
            <a:r>
              <a:rPr sz="3000" b="1" spc="20" dirty="0">
                <a:solidFill>
                  <a:srgbClr val="37B5FF"/>
                </a:solidFill>
                <a:latin typeface="Arial"/>
                <a:cs typeface="Arial"/>
              </a:rPr>
              <a:t>Comisión</a:t>
            </a:r>
            <a:r>
              <a:rPr sz="300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3000" b="1" spc="60" dirty="0">
                <a:solidFill>
                  <a:srgbClr val="37B5FF"/>
                </a:solidFill>
                <a:latin typeface="Arial"/>
                <a:cs typeface="Arial"/>
              </a:rPr>
              <a:t>Difusión,</a:t>
            </a:r>
            <a:r>
              <a:rPr sz="300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3000" b="1" spc="75" dirty="0">
                <a:solidFill>
                  <a:srgbClr val="37B5FF"/>
                </a:solidFill>
                <a:latin typeface="Arial"/>
                <a:cs typeface="Arial"/>
              </a:rPr>
              <a:t>Comunidad</a:t>
            </a:r>
            <a:r>
              <a:rPr sz="300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37B5FF"/>
                </a:solidFill>
                <a:latin typeface="Arial"/>
                <a:cs typeface="Arial"/>
              </a:rPr>
              <a:t>y</a:t>
            </a:r>
            <a:r>
              <a:rPr sz="3000" b="1" spc="-6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3000" b="1" dirty="0" err="1">
                <a:solidFill>
                  <a:srgbClr val="37B5FF"/>
                </a:solidFill>
                <a:latin typeface="Arial"/>
                <a:cs typeface="Arial"/>
              </a:rPr>
              <a:t>Educación</a:t>
            </a:r>
            <a:endParaRPr lang="es-MX" sz="3000" b="1" dirty="0">
              <a:solidFill>
                <a:srgbClr val="37B5FF"/>
              </a:solidFill>
              <a:latin typeface="Arial"/>
              <a:cs typeface="Arial"/>
            </a:endParaRPr>
          </a:p>
          <a:p>
            <a:pPr marL="437515" indent="-425450">
              <a:lnSpc>
                <a:spcPct val="100000"/>
              </a:lnSpc>
              <a:buAutoNum type="arabicPeriod" startAt="6"/>
              <a:tabLst>
                <a:tab pos="438150" algn="l"/>
              </a:tabLst>
            </a:pP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ts val="4200"/>
              </a:lnSpc>
              <a:spcBef>
                <a:spcPts val="240"/>
              </a:spcBef>
            </a:pPr>
            <a:r>
              <a:rPr sz="3000" b="1" spc="65" dirty="0">
                <a:solidFill>
                  <a:srgbClr val="FFFFFF"/>
                </a:solidFill>
                <a:latin typeface="Arial"/>
                <a:cs typeface="Arial"/>
              </a:rPr>
              <a:t>Objetivo: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FFFFFF"/>
                </a:solidFill>
                <a:latin typeface="Arial"/>
                <a:cs typeface="Arial"/>
              </a:rPr>
              <a:t>Responder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Arial"/>
                <a:cs typeface="Arial"/>
              </a:rPr>
              <a:t>canalizar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95" dirty="0">
                <a:solidFill>
                  <a:srgbClr val="FFFFFF"/>
                </a:solidFill>
                <a:latin typeface="Arial"/>
                <a:cs typeface="Arial"/>
              </a:rPr>
              <a:t>inquietudes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desde </a:t>
            </a:r>
            <a:r>
              <a:rPr sz="3000" b="1" spc="-8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Arial"/>
                <a:cs typeface="Arial"/>
              </a:rPr>
              <a:t>comunidad,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40" dirty="0">
                <a:solidFill>
                  <a:srgbClr val="FFFFFF"/>
                </a:solidFill>
                <a:latin typeface="Arial"/>
                <a:cs typeface="Arial"/>
              </a:rPr>
              <a:t>insumos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95" dirty="0">
                <a:solidFill>
                  <a:srgbClr val="FFFFFF"/>
                </a:solidFill>
                <a:latin typeface="Arial"/>
                <a:cs typeface="Arial"/>
              </a:rPr>
              <a:t>otras</a:t>
            </a:r>
            <a:endParaRPr sz="3000" dirty="0">
              <a:latin typeface="Arial"/>
              <a:cs typeface="Arial"/>
            </a:endParaRPr>
          </a:p>
          <a:p>
            <a:pPr marL="12700" marR="1011555">
              <a:lnSpc>
                <a:spcPts val="4200"/>
              </a:lnSpc>
            </a:pPr>
            <a:r>
              <a:rPr sz="3000" b="1" spc="25" dirty="0">
                <a:solidFill>
                  <a:srgbClr val="FFFFFF"/>
                </a:solidFill>
                <a:latin typeface="Arial"/>
                <a:cs typeface="Arial"/>
              </a:rPr>
              <a:t>comisiones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Arial"/>
                <a:cs typeface="Arial"/>
              </a:rPr>
              <a:t>pertenecen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consejo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60" dirty="0">
                <a:solidFill>
                  <a:srgbClr val="FFFFFF"/>
                </a:solidFill>
                <a:latin typeface="Arial"/>
                <a:cs typeface="Arial"/>
              </a:rPr>
              <a:t>ciudad </a:t>
            </a:r>
            <a:r>
              <a:rPr sz="3000" b="1" spc="-8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20" dirty="0">
                <a:solidFill>
                  <a:srgbClr val="FFFFFF"/>
                </a:solidFill>
                <a:latin typeface="Arial"/>
                <a:cs typeface="Arial"/>
              </a:rPr>
              <a:t>puerto.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727692" cy="10285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014855"/>
          </a:xfrm>
          <a:custGeom>
            <a:avLst/>
            <a:gdLst/>
            <a:ahLst/>
            <a:cxnLst/>
            <a:rect l="l" t="t" r="r" b="b"/>
            <a:pathLst>
              <a:path w="18288000" h="2014855">
                <a:moveTo>
                  <a:pt x="0" y="0"/>
                </a:moveTo>
                <a:lnTo>
                  <a:pt x="18287997" y="0"/>
                </a:lnTo>
                <a:lnTo>
                  <a:pt x="18287997" y="2014376"/>
                </a:lnTo>
                <a:lnTo>
                  <a:pt x="0" y="2014376"/>
                </a:lnTo>
                <a:lnTo>
                  <a:pt x="0" y="0"/>
                </a:lnTo>
                <a:close/>
              </a:path>
            </a:pathLst>
          </a:custGeom>
          <a:solidFill>
            <a:srgbClr val="409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81212" y="300101"/>
            <a:ext cx="375920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-300" dirty="0">
                <a:latin typeface="Arial"/>
                <a:cs typeface="Arial"/>
              </a:rPr>
              <a:t>T</a:t>
            </a:r>
            <a:r>
              <a:rPr sz="9200" spc="-305" dirty="0">
                <a:latin typeface="Arial"/>
                <a:cs typeface="Arial"/>
              </a:rPr>
              <a:t>A</a:t>
            </a:r>
            <a:r>
              <a:rPr sz="9200" spc="-470" dirty="0">
                <a:latin typeface="Arial"/>
                <a:cs typeface="Arial"/>
              </a:rPr>
              <a:t>B</a:t>
            </a:r>
            <a:r>
              <a:rPr sz="9200" spc="-430" dirty="0">
                <a:latin typeface="Arial"/>
                <a:cs typeface="Arial"/>
              </a:rPr>
              <a:t>L</a:t>
            </a:r>
            <a:r>
              <a:rPr sz="9200" spc="-300" dirty="0">
                <a:latin typeface="Arial"/>
                <a:cs typeface="Arial"/>
              </a:rPr>
              <a:t>A</a:t>
            </a:r>
            <a:endParaRPr sz="9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2082556"/>
            <a:ext cx="16722090" cy="7673126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588010" indent="-575945">
              <a:lnSpc>
                <a:spcPct val="100000"/>
              </a:lnSpc>
              <a:spcBef>
                <a:spcPts val="925"/>
              </a:spcBef>
              <a:buAutoNum type="arabicPeriod"/>
              <a:tabLst>
                <a:tab pos="588645" algn="l"/>
              </a:tabLst>
            </a:pPr>
            <a:r>
              <a:rPr sz="3600" b="1" spc="120" dirty="0">
                <a:latin typeface="Arial"/>
                <a:cs typeface="Arial"/>
              </a:rPr>
              <a:t>Introducción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600" b="1" spc="95" dirty="0">
                <a:latin typeface="Arial"/>
                <a:cs typeface="Arial"/>
              </a:rPr>
              <a:t>Secretario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50" dirty="0">
                <a:latin typeface="Arial"/>
                <a:cs typeface="Arial"/>
              </a:rPr>
              <a:t>Ejecutivo.</a:t>
            </a:r>
            <a:endParaRPr sz="3600" dirty="0">
              <a:latin typeface="Arial"/>
              <a:cs typeface="Arial"/>
            </a:endParaRPr>
          </a:p>
          <a:p>
            <a:pPr marL="588010" indent="-575945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88645" algn="l"/>
              </a:tabLst>
            </a:pPr>
            <a:r>
              <a:rPr sz="3600" b="1" spc="75" dirty="0">
                <a:latin typeface="Arial"/>
                <a:cs typeface="Arial"/>
              </a:rPr>
              <a:t>Aprobación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600" b="1" spc="114" dirty="0">
                <a:latin typeface="Arial"/>
                <a:cs typeface="Arial"/>
              </a:rPr>
              <a:t>del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160" dirty="0">
                <a:latin typeface="Arial"/>
                <a:cs typeface="Arial"/>
              </a:rPr>
              <a:t>acta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185" dirty="0">
                <a:latin typeface="Arial"/>
                <a:cs typeface="Arial"/>
              </a:rPr>
              <a:t>anterior.</a:t>
            </a:r>
            <a:endParaRPr sz="3600" dirty="0">
              <a:latin typeface="Arial"/>
              <a:cs typeface="Arial"/>
            </a:endParaRPr>
          </a:p>
          <a:p>
            <a:pPr marL="588010" indent="-575945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588645" algn="l"/>
              </a:tabLst>
            </a:pPr>
            <a:r>
              <a:rPr sz="3600" b="1" spc="85" dirty="0">
                <a:latin typeface="Arial"/>
                <a:cs typeface="Arial"/>
              </a:rPr>
              <a:t>Palabras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spc="114" dirty="0">
                <a:latin typeface="Arial"/>
                <a:cs typeface="Arial"/>
              </a:rPr>
              <a:t>del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600" b="1" spc="105" dirty="0">
                <a:latin typeface="Arial"/>
                <a:cs typeface="Arial"/>
              </a:rPr>
              <a:t>Presidente.</a:t>
            </a:r>
            <a:endParaRPr sz="3600" dirty="0">
              <a:latin typeface="Arial"/>
              <a:cs typeface="Arial"/>
            </a:endParaRPr>
          </a:p>
          <a:p>
            <a:pPr marL="588010" indent="-575945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88645" algn="l"/>
              </a:tabLst>
            </a:pPr>
            <a:r>
              <a:rPr lang="es-ES" sz="3600" b="1" spc="80" dirty="0">
                <a:latin typeface="Arial"/>
                <a:cs typeface="Arial"/>
              </a:rPr>
              <a:t>Red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25" dirty="0" err="1">
                <a:latin typeface="Arial"/>
                <a:cs typeface="Arial"/>
              </a:rPr>
              <a:t>logístic</a:t>
            </a:r>
            <a:r>
              <a:rPr lang="es-ES" sz="3600" b="1" spc="25" dirty="0">
                <a:latin typeface="Arial"/>
                <a:cs typeface="Arial"/>
              </a:rPr>
              <a:t>a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25" dirty="0">
                <a:latin typeface="Arial"/>
                <a:cs typeface="Arial"/>
              </a:rPr>
              <a:t>macrozona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65" dirty="0">
                <a:latin typeface="Arial"/>
                <a:cs typeface="Arial"/>
              </a:rPr>
              <a:t>central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70" dirty="0">
                <a:latin typeface="Arial"/>
                <a:cs typeface="Arial"/>
              </a:rPr>
              <a:t>MTT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-35" dirty="0">
                <a:latin typeface="Arial"/>
                <a:cs typeface="Arial"/>
              </a:rPr>
              <a:t>CONALOG</a:t>
            </a:r>
            <a:r>
              <a:rPr lang="es-ES" sz="3600" b="1" spc="-35" dirty="0">
                <a:latin typeface="Arial"/>
                <a:cs typeface="Arial"/>
              </a:rPr>
              <a:t>, Mariela Barquín, Coordinadora General del Programa de Desarrollo Logístico y David Medrano, Coordinador de la Unidad de Desarrollo Portuario</a:t>
            </a:r>
            <a:endParaRPr sz="3600" dirty="0">
              <a:latin typeface="Arial"/>
              <a:cs typeface="Arial"/>
            </a:endParaRPr>
          </a:p>
          <a:p>
            <a:pPr marL="588010" indent="-575945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588645" algn="l"/>
              </a:tabLst>
            </a:pPr>
            <a:r>
              <a:rPr lang="es-MX" sz="3600" b="1" spc="90" dirty="0">
                <a:latin typeface="Arial"/>
                <a:cs typeface="Arial"/>
              </a:rPr>
              <a:t>Trabajo Comisiones:</a:t>
            </a:r>
          </a:p>
          <a:p>
            <a:pPr marL="1045210" lvl="1" indent="-575945">
              <a:spcBef>
                <a:spcPts val="830"/>
              </a:spcBef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sz="3600" b="1" spc="90" dirty="0">
                <a:latin typeface="Arial"/>
                <a:cs typeface="Arial"/>
              </a:rPr>
              <a:t>Plan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20" dirty="0">
                <a:latin typeface="Arial"/>
                <a:cs typeface="Arial"/>
              </a:rPr>
              <a:t>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10" dirty="0">
                <a:latin typeface="Arial"/>
                <a:cs typeface="Arial"/>
              </a:rPr>
              <a:t>Trabajo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40" dirty="0">
                <a:latin typeface="Arial"/>
                <a:cs typeface="Arial"/>
              </a:rPr>
              <a:t>Comisión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20" dirty="0">
                <a:latin typeface="Arial"/>
                <a:cs typeface="Arial"/>
              </a:rPr>
              <a:t>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85" dirty="0">
                <a:latin typeface="Arial"/>
                <a:cs typeface="Arial"/>
              </a:rPr>
              <a:t>Difusión,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110" dirty="0">
                <a:latin typeface="Arial"/>
                <a:cs typeface="Arial"/>
              </a:rPr>
              <a:t>Comunidad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55" dirty="0">
                <a:latin typeface="Arial"/>
                <a:cs typeface="Arial"/>
              </a:rPr>
              <a:t>y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10" dirty="0">
                <a:latin typeface="Arial"/>
                <a:cs typeface="Arial"/>
              </a:rPr>
              <a:t>Educación.</a:t>
            </a:r>
            <a:endParaRPr sz="3600" dirty="0">
              <a:latin typeface="Arial"/>
              <a:cs typeface="Arial"/>
            </a:endParaRPr>
          </a:p>
          <a:p>
            <a:pPr marL="1041400" marR="1116330" lvl="1" indent="-571500">
              <a:lnSpc>
                <a:spcPct val="117000"/>
              </a:lnSpc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sz="3600" b="1" spc="15" dirty="0">
                <a:latin typeface="Arial"/>
                <a:cs typeface="Arial"/>
              </a:rPr>
              <a:t>Estado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120" dirty="0">
                <a:latin typeface="Arial"/>
                <a:cs typeface="Arial"/>
              </a:rPr>
              <a:t>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05" dirty="0">
                <a:latin typeface="Arial"/>
                <a:cs typeface="Arial"/>
              </a:rPr>
              <a:t>avance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90" dirty="0">
                <a:latin typeface="Arial"/>
                <a:cs typeface="Arial"/>
              </a:rPr>
              <a:t>Plan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120" dirty="0">
                <a:latin typeface="Arial"/>
                <a:cs typeface="Arial"/>
              </a:rPr>
              <a:t>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10" dirty="0">
                <a:latin typeface="Arial"/>
                <a:cs typeface="Arial"/>
              </a:rPr>
              <a:t>Trabajo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40" dirty="0">
                <a:latin typeface="Arial"/>
                <a:cs typeface="Arial"/>
              </a:rPr>
              <a:t>Comisión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190" dirty="0">
                <a:latin typeface="Arial"/>
                <a:cs typeface="Arial"/>
              </a:rPr>
              <a:t>Ordenamiento </a:t>
            </a:r>
            <a:r>
              <a:rPr sz="3600" b="1" spc="-1110" dirty="0">
                <a:latin typeface="Arial"/>
                <a:cs typeface="Arial"/>
              </a:rPr>
              <a:t> </a:t>
            </a:r>
            <a:r>
              <a:rPr sz="3600" b="1" spc="155" dirty="0">
                <a:latin typeface="Arial"/>
                <a:cs typeface="Arial"/>
              </a:rPr>
              <a:t>Territorial.</a:t>
            </a:r>
            <a:endParaRPr sz="3600" dirty="0">
              <a:latin typeface="Arial"/>
              <a:cs typeface="Arial"/>
            </a:endParaRPr>
          </a:p>
          <a:p>
            <a:pPr marL="1045210" lvl="1" indent="-575945">
              <a:spcBef>
                <a:spcPts val="830"/>
              </a:spcBef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sz="3600" b="1" spc="15" dirty="0">
                <a:latin typeface="Arial"/>
                <a:cs typeface="Arial"/>
              </a:rPr>
              <a:t>Estado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20" dirty="0">
                <a:latin typeface="Arial"/>
                <a:cs typeface="Arial"/>
              </a:rPr>
              <a:t>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05" dirty="0">
                <a:latin typeface="Arial"/>
                <a:cs typeface="Arial"/>
              </a:rPr>
              <a:t>avance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90" dirty="0">
                <a:latin typeface="Arial"/>
                <a:cs typeface="Arial"/>
              </a:rPr>
              <a:t>Plan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20" dirty="0">
                <a:latin typeface="Arial"/>
                <a:cs typeface="Arial"/>
              </a:rPr>
              <a:t>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10" dirty="0">
                <a:latin typeface="Arial"/>
                <a:cs typeface="Arial"/>
              </a:rPr>
              <a:t>Trabajo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40" dirty="0">
                <a:latin typeface="Arial"/>
                <a:cs typeface="Arial"/>
              </a:rPr>
              <a:t>Comisión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70" dirty="0">
                <a:latin typeface="Arial"/>
                <a:cs typeface="Arial"/>
              </a:rPr>
              <a:t>Medio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170" dirty="0">
                <a:latin typeface="Arial"/>
                <a:cs typeface="Arial"/>
              </a:rPr>
              <a:t>Ambiente</a:t>
            </a:r>
            <a:endParaRPr sz="3600" dirty="0">
              <a:latin typeface="Arial"/>
              <a:cs typeface="Arial"/>
            </a:endParaRPr>
          </a:p>
          <a:p>
            <a:pPr marL="588010" indent="-575945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88645" algn="l"/>
              </a:tabLst>
            </a:pPr>
            <a:r>
              <a:rPr sz="3600" b="1" spc="150" dirty="0" err="1">
                <a:latin typeface="Arial"/>
                <a:cs typeface="Arial"/>
              </a:rPr>
              <a:t>Intervenci</a:t>
            </a:r>
            <a:r>
              <a:rPr lang="es-ES" sz="3600" b="1" spc="150">
                <a:latin typeface="Arial"/>
                <a:cs typeface="Arial"/>
              </a:rPr>
              <a:t>ones</a:t>
            </a:r>
            <a:r>
              <a:rPr sz="3600" b="1" spc="-75">
                <a:latin typeface="Arial"/>
                <a:cs typeface="Arial"/>
              </a:rPr>
              <a:t> </a:t>
            </a:r>
            <a:r>
              <a:rPr sz="3600" b="1" spc="120" dirty="0">
                <a:latin typeface="Arial"/>
                <a:cs typeface="Arial"/>
              </a:rPr>
              <a:t>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-30" dirty="0">
                <a:latin typeface="Arial"/>
                <a:cs typeface="Arial"/>
              </a:rPr>
              <a:t>los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85" dirty="0">
                <a:latin typeface="Arial"/>
                <a:cs typeface="Arial"/>
              </a:rPr>
              <a:t>asistentes.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244" y="1563382"/>
            <a:ext cx="10410824" cy="5410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592802"/>
            <a:ext cx="18287999" cy="694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464</Words>
  <Application>Microsoft Office PowerPoint</Application>
  <PresentationFormat>Personalizado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Consejo de Coordinación Ciudad - Puerto 18 de Agosto 2023</vt:lpstr>
      <vt:lpstr>CCCP San Antonio</vt:lpstr>
      <vt:lpstr>2023</vt:lpstr>
      <vt:lpstr>1. Comisión Medio Ambiente  preside Gobernador Regional</vt:lpstr>
      <vt:lpstr>Presentación de PowerPoint</vt:lpstr>
      <vt:lpstr>Presentación de PowerPoint</vt:lpstr>
      <vt:lpstr>Presentación de PowerPoint</vt:lpstr>
      <vt:lpstr>TABLA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de Coordinación Ciudad - Puerto</dc:title>
  <dc:creator>Jimena Oliva Ampuero</dc:creator>
  <cp:keywords>DAFr0sKpgg8,BAFT_a2P35w</cp:keywords>
  <cp:lastModifiedBy>Marchant, Hector</cp:lastModifiedBy>
  <cp:revision>3</cp:revision>
  <dcterms:created xsi:type="dcterms:W3CDTF">2023-08-17T21:31:15Z</dcterms:created>
  <dcterms:modified xsi:type="dcterms:W3CDTF">2023-08-29T16:32:49Z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2023-08-17T00:00:00Z</vt:filetime>
  </property>
  <property fmtid="{D5CDD505-2E9C-101B-9397-08002B2CF9AE}" pid="3" name="Creator">
    <vt:lpwstr>Canva</vt:lpwstr>
  </property>
  <property fmtid="{D5CDD505-2E9C-101B-9397-08002B2CF9AE}" pid="4" name="LastSaved">
    <vt:filetime>2023-08-17T00:00:00Z</vt:filetime>
  </property>
</Properties>
</file>