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7023100" cy="93091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17" roundtripDataSignature="AMtx7mit4uli9lCpPnKgT4u+annUDtqe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32" orient="horz"/>
        <p:guide pos="2212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7" Type="http://customschemas.google.com/relationships/presentationmetadata" Target="metadata"/><Relationship Id="rId16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17838" y="1600200"/>
            <a:ext cx="2841625" cy="15986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12" type="sldNum"/>
          </p:nvPr>
        </p:nvSpPr>
        <p:spPr>
          <a:xfrm>
            <a:off x="3978132" y="8842032"/>
            <a:ext cx="2606046" cy="248919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www.prdw.com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:notes"/>
          <p:cNvSpPr/>
          <p:nvPr>
            <p:ph idx="2" type="sldImg"/>
          </p:nvPr>
        </p:nvSpPr>
        <p:spPr>
          <a:xfrm>
            <a:off x="3017838" y="1600200"/>
            <a:ext cx="2841625" cy="15986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/>
          <p:nvPr>
            <p:ph idx="1" type="body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:notes"/>
          <p:cNvSpPr/>
          <p:nvPr>
            <p:ph idx="2" type="sldImg"/>
          </p:nvPr>
        </p:nvSpPr>
        <p:spPr>
          <a:xfrm>
            <a:off x="3017838" y="1600200"/>
            <a:ext cx="2841625" cy="15986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:notes"/>
          <p:cNvSpPr/>
          <p:nvPr>
            <p:ph idx="2" type="sldImg"/>
          </p:nvPr>
        </p:nvSpPr>
        <p:spPr>
          <a:xfrm>
            <a:off x="3017838" y="1600200"/>
            <a:ext cx="2841625" cy="15986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4:notes"/>
          <p:cNvSpPr/>
          <p:nvPr>
            <p:ph idx="2" type="sldImg"/>
          </p:nvPr>
        </p:nvSpPr>
        <p:spPr>
          <a:xfrm>
            <a:off x="3017838" y="1600200"/>
            <a:ext cx="2841625" cy="15986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:notes"/>
          <p:cNvSpPr/>
          <p:nvPr>
            <p:ph idx="2" type="sldImg"/>
          </p:nvPr>
        </p:nvSpPr>
        <p:spPr>
          <a:xfrm>
            <a:off x="3017838" y="1600200"/>
            <a:ext cx="2841625" cy="15986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3017838" y="1600200"/>
            <a:ext cx="2841625" cy="15986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/>
          <p:nvPr>
            <p:ph idx="1" type="body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7:notes"/>
          <p:cNvSpPr/>
          <p:nvPr>
            <p:ph idx="2" type="sldImg"/>
          </p:nvPr>
        </p:nvSpPr>
        <p:spPr>
          <a:xfrm>
            <a:off x="3017838" y="1600200"/>
            <a:ext cx="2841625" cy="15986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P PuertoExterior-slide">
  <p:cSld name="AGP PuertoExterior-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1371" y="6372000"/>
            <a:ext cx="407174" cy="31809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9"/>
          <p:cNvSpPr/>
          <p:nvPr/>
        </p:nvSpPr>
        <p:spPr>
          <a:xfrm>
            <a:off x="431371" y="72000"/>
            <a:ext cx="7455029" cy="64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9"/>
          <p:cNvSpPr txBox="1"/>
          <p:nvPr>
            <p:ph idx="1" type="body"/>
          </p:nvPr>
        </p:nvSpPr>
        <p:spPr>
          <a:xfrm>
            <a:off x="576264" y="432000"/>
            <a:ext cx="720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2" type="body"/>
          </p:nvPr>
        </p:nvSpPr>
        <p:spPr>
          <a:xfrm>
            <a:off x="576000" y="144000"/>
            <a:ext cx="720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/>
          <p:nvPr/>
        </p:nvSpPr>
        <p:spPr>
          <a:xfrm>
            <a:off x="0" y="72000"/>
            <a:ext cx="431371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9"/>
          <p:cNvSpPr/>
          <p:nvPr/>
        </p:nvSpPr>
        <p:spPr>
          <a:xfrm>
            <a:off x="431371" y="6768000"/>
            <a:ext cx="11760629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9"/>
          <p:cNvSpPr/>
          <p:nvPr/>
        </p:nvSpPr>
        <p:spPr>
          <a:xfrm>
            <a:off x="-12485" y="6768000"/>
            <a:ext cx="443856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4567" y="72610"/>
            <a:ext cx="4320027" cy="64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9"/>
          <p:cNvSpPr/>
          <p:nvPr/>
        </p:nvSpPr>
        <p:spPr>
          <a:xfrm>
            <a:off x="10742400" y="72000"/>
            <a:ext cx="14400" cy="64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9"/>
          <p:cNvSpPr/>
          <p:nvPr/>
        </p:nvSpPr>
        <p:spPr>
          <a:xfrm>
            <a:off x="9307200" y="73224"/>
            <a:ext cx="14400" cy="64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9"/>
          <p:cNvSpPr/>
          <p:nvPr/>
        </p:nvSpPr>
        <p:spPr>
          <a:xfrm>
            <a:off x="7872000" y="73224"/>
            <a:ext cx="14400" cy="64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9"/>
          <p:cNvSpPr txBox="1"/>
          <p:nvPr>
            <p:ph idx="3" type="body"/>
          </p:nvPr>
        </p:nvSpPr>
        <p:spPr>
          <a:xfrm>
            <a:off x="431371" y="1916832"/>
            <a:ext cx="5088565" cy="201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9"/>
          <p:cNvSpPr txBox="1"/>
          <p:nvPr>
            <p:ph idx="4" type="body"/>
          </p:nvPr>
        </p:nvSpPr>
        <p:spPr>
          <a:xfrm>
            <a:off x="431371" y="1196752"/>
            <a:ext cx="5568619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" name="Google Shape;2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84565" y="6372000"/>
            <a:ext cx="635192" cy="318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P PuertoExterior-cover">
  <p:cSld name="AGP PuertoExterior-cov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00000" y="5904000"/>
            <a:ext cx="1799710" cy="63618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0"/>
          <p:cNvSpPr/>
          <p:nvPr/>
        </p:nvSpPr>
        <p:spPr>
          <a:xfrm>
            <a:off x="2400001" y="6606736"/>
            <a:ext cx="9792000" cy="251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2400000" y="1988776"/>
            <a:ext cx="9360000" cy="909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28571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2" type="body"/>
          </p:nvPr>
        </p:nvSpPr>
        <p:spPr>
          <a:xfrm>
            <a:off x="2400000" y="1025952"/>
            <a:ext cx="9360000" cy="828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375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10"/>
          <p:cNvSpPr/>
          <p:nvPr/>
        </p:nvSpPr>
        <p:spPr>
          <a:xfrm>
            <a:off x="0" y="6606736"/>
            <a:ext cx="2400000" cy="251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0"/>
          <p:cNvSpPr/>
          <p:nvPr/>
        </p:nvSpPr>
        <p:spPr>
          <a:xfrm>
            <a:off x="0" y="2970168"/>
            <a:ext cx="12192000" cy="719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0"/>
          <p:cNvSpPr/>
          <p:nvPr/>
        </p:nvSpPr>
        <p:spPr>
          <a:xfrm>
            <a:off x="1" y="5229208"/>
            <a:ext cx="12191390" cy="6796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0"/>
          <p:cNvSpPr txBox="1"/>
          <p:nvPr>
            <p:ph idx="3" type="body"/>
          </p:nvPr>
        </p:nvSpPr>
        <p:spPr>
          <a:xfrm>
            <a:off x="251835" y="5368944"/>
            <a:ext cx="2148165" cy="1440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72000" wrap="square" tIns="0">
            <a:normAutofit/>
          </a:bodyPr>
          <a:lstStyle>
            <a:lvl1pPr indent="-228600" lvl="0" marL="457200" marR="0" rtl="0" algn="r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0"/>
          <p:cNvSpPr/>
          <p:nvPr/>
        </p:nvSpPr>
        <p:spPr>
          <a:xfrm>
            <a:off x="0" y="908720"/>
            <a:ext cx="12204485" cy="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76" y="3068880"/>
            <a:ext cx="121920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20536" y="5904000"/>
            <a:ext cx="993505" cy="58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0"/>
          <p:cNvSpPr txBox="1"/>
          <p:nvPr/>
        </p:nvSpPr>
        <p:spPr>
          <a:xfrm>
            <a:off x="2400000" y="692697"/>
            <a:ext cx="9360000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ASESORÍA GESTIÓN DE PROYECTO PARA EL DESARROLLO DEL </a:t>
            </a:r>
            <a:r>
              <a:rPr b="1" lang="en-US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PUERTO EXTERIOR DE SAN ANTONIO</a:t>
            </a:r>
            <a:endParaRPr/>
          </a:p>
        </p:txBody>
      </p:sp>
      <p:sp>
        <p:nvSpPr>
          <p:cNvPr id="35" name="Google Shape;35;p10"/>
          <p:cNvSpPr/>
          <p:nvPr/>
        </p:nvSpPr>
        <p:spPr>
          <a:xfrm>
            <a:off x="1" y="3068952"/>
            <a:ext cx="2400000" cy="2133456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P PuertoExterior-blanco">
  <p:cSld name="AGP PuertoExterior-blanco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2.jpg"/><Relationship Id="rId5" Type="http://schemas.openxmlformats.org/officeDocument/2006/relationships/image" Target="../media/image7.jp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"/>
          <p:cNvSpPr txBox="1"/>
          <p:nvPr>
            <p:ph idx="1" type="body"/>
          </p:nvPr>
        </p:nvSpPr>
        <p:spPr>
          <a:xfrm>
            <a:off x="576264" y="432000"/>
            <a:ext cx="720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APORTES DE UN PLAN MAESTRO AL PROYECTO DE CIUDAD PUERTO SAN ANTONIO</a:t>
            </a:r>
            <a:endParaRPr/>
          </a:p>
        </p:txBody>
      </p:sp>
      <p:sp>
        <p:nvSpPr>
          <p:cNvPr id="42" name="Google Shape;42;p1"/>
          <p:cNvSpPr txBox="1"/>
          <p:nvPr>
            <p:ph idx="2" type="body"/>
          </p:nvPr>
        </p:nvSpPr>
        <p:spPr>
          <a:xfrm>
            <a:off x="576000" y="144000"/>
            <a:ext cx="720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LA NECESIDAD DE UN PLAN MAESTRO - CIUDAD PUERTO</a:t>
            </a:r>
            <a:endParaRPr/>
          </a:p>
        </p:txBody>
      </p:sp>
      <p:sp>
        <p:nvSpPr>
          <p:cNvPr id="43" name="Google Shape;43;p1"/>
          <p:cNvSpPr/>
          <p:nvPr/>
        </p:nvSpPr>
        <p:spPr>
          <a:xfrm>
            <a:off x="1271464" y="1268760"/>
            <a:ext cx="8928992" cy="4481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C76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2C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un </a:t>
            </a:r>
            <a:r>
              <a:rPr b="1" i="0" lang="en-US" sz="1600" u="none" cap="none" strike="noStrike">
                <a:solidFill>
                  <a:srgbClr val="002C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instrumento indicativo</a:t>
            </a:r>
            <a:r>
              <a:rPr b="0" i="0" lang="en-US" sz="1600" u="none" cap="none" strike="noStrike">
                <a:solidFill>
                  <a:srgbClr val="002C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que organiza y ordena las iniciativas de inversión urbana, bajo una visión estratégica y compartida por todos los actores.</a:t>
            </a:r>
            <a:endParaRPr/>
          </a:p>
          <a:p>
            <a:pPr indent="-2921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002C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C76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2C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Plan Maestro actúa como </a:t>
            </a:r>
            <a:r>
              <a:rPr b="1" i="0" lang="en-US" sz="1600" u="none" cap="none" strike="noStrike">
                <a:solidFill>
                  <a:srgbClr val="002C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carta de navegación </a:t>
            </a:r>
            <a:r>
              <a:rPr b="0" i="0" lang="en-US" sz="1600" u="none" cap="none" strike="noStrike">
                <a:solidFill>
                  <a:srgbClr val="002C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la coordinación entre todos los actores.</a:t>
            </a:r>
            <a:endParaRPr/>
          </a:p>
          <a:p>
            <a:pPr indent="-2921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002C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C76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2C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Éste </a:t>
            </a:r>
            <a:r>
              <a:rPr b="1" i="0" lang="en-US" sz="1600" u="none" cap="none" strike="noStrike">
                <a:solidFill>
                  <a:srgbClr val="002C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agrega mayor valor </a:t>
            </a:r>
            <a:r>
              <a:rPr b="0" i="0" lang="en-US" sz="1600" u="none" cap="none" strike="noStrike">
                <a:solidFill>
                  <a:srgbClr val="002C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cada iniciativa de inversión, porque forma parte de un proyecto de ciudad.</a:t>
            </a:r>
            <a:endParaRPr/>
          </a:p>
          <a:p>
            <a:pPr indent="-2921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002C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C76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2C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Éste </a:t>
            </a:r>
            <a:r>
              <a:rPr b="1" i="0" lang="en-US" sz="1600" u="none" cap="none" strike="noStrike">
                <a:solidFill>
                  <a:srgbClr val="002C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permite visualizar </a:t>
            </a:r>
            <a:r>
              <a:rPr b="0" i="0" lang="en-US" sz="1600" u="none" cap="none" strike="noStrike">
                <a:solidFill>
                  <a:srgbClr val="002C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proceso de desarrollo urbano en el tiempo, que puede asegurar un mejoramiento continuo de la calidad de vida urbana de San Antonio (corto, mediano y largo plazo).</a:t>
            </a:r>
            <a:endParaRPr/>
          </a:p>
          <a:p>
            <a:pPr indent="-2921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002C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C76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2C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Plan Maestro ayuda a la </a:t>
            </a:r>
            <a:r>
              <a:rPr b="1" i="0" lang="en-US" sz="1600" u="none" cap="none" strike="noStrike">
                <a:solidFill>
                  <a:srgbClr val="002C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convergencia </a:t>
            </a:r>
            <a:r>
              <a:rPr b="0" i="0" lang="en-US" sz="1600" u="none" cap="none" strike="noStrike">
                <a:solidFill>
                  <a:srgbClr val="002C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los diferentes instrumentos de acción, PLADECO, PRC y planes de inversión.  </a:t>
            </a:r>
            <a:endParaRPr/>
          </a:p>
          <a:p>
            <a:pPr indent="-2921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002C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C76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2C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Plan Maestro es una </a:t>
            </a:r>
            <a:r>
              <a:rPr b="1" i="0" lang="en-US" sz="1600" u="none" cap="none" strike="noStrike">
                <a:solidFill>
                  <a:srgbClr val="002C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herramienta de visualización </a:t>
            </a:r>
            <a:r>
              <a:rPr b="0" i="0" lang="en-US" sz="1600" u="none" cap="none" strike="noStrike">
                <a:solidFill>
                  <a:srgbClr val="002C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la ciudadanía, de una mejor ciudad con el proyecto Puerto Exterior.</a:t>
            </a:r>
            <a:endParaRPr/>
          </a:p>
        </p:txBody>
      </p:sp>
      <p:sp>
        <p:nvSpPr>
          <p:cNvPr id="44" name="Google Shape;44;p1"/>
          <p:cNvSpPr/>
          <p:nvPr/>
        </p:nvSpPr>
        <p:spPr>
          <a:xfrm>
            <a:off x="263352" y="5877272"/>
            <a:ext cx="1152128" cy="8640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"/>
          <p:cNvSpPr/>
          <p:nvPr/>
        </p:nvSpPr>
        <p:spPr>
          <a:xfrm>
            <a:off x="7896199" y="57501"/>
            <a:ext cx="4295801" cy="6769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 txBox="1"/>
          <p:nvPr>
            <p:ph idx="1" type="body"/>
          </p:nvPr>
        </p:nvSpPr>
        <p:spPr>
          <a:xfrm>
            <a:off x="576264" y="432000"/>
            <a:ext cx="720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PROCESO  DE ELABORACIÓN PLAN MAESTRO CIUDAD PUERTO - PMCP</a:t>
            </a:r>
            <a:endParaRPr/>
          </a:p>
        </p:txBody>
      </p:sp>
      <p:sp>
        <p:nvSpPr>
          <p:cNvPr id="51" name="Google Shape;51;p2"/>
          <p:cNvSpPr txBox="1"/>
          <p:nvPr>
            <p:ph idx="2" type="body"/>
          </p:nvPr>
        </p:nvSpPr>
        <p:spPr>
          <a:xfrm>
            <a:off x="576000" y="144000"/>
            <a:ext cx="720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METODOLOGÍA</a:t>
            </a: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983432" y="1268760"/>
            <a:ext cx="9894747" cy="4862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AutoNum type="arabicPeriod"/>
            </a:pPr>
            <a:r>
              <a:rPr b="1" i="0" lang="en-US" sz="14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Identificación de todas las iniciativas</a:t>
            </a:r>
            <a:r>
              <a:rPr b="0" i="0" lang="en-US" sz="14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inversión existentes públicos y privados.</a:t>
            </a:r>
            <a:endParaRPr/>
          </a:p>
          <a:p>
            <a:pPr indent="-2921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AutoNum type="arabicPeriod"/>
            </a:pPr>
            <a:r>
              <a:rPr b="1" i="0" lang="en-US" sz="14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Evaluación de cada iniciativa </a:t>
            </a:r>
            <a:r>
              <a:rPr b="0" i="0" lang="en-US" sz="14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según un </a:t>
            </a:r>
            <a:r>
              <a:rPr b="1" i="0" lang="en-US" sz="14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modelo</a:t>
            </a:r>
            <a:r>
              <a:rPr b="0" i="0" lang="en-US" sz="14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determina: estado de avance, factibilidad técnica y económica, y fecha prevista de ejecución. </a:t>
            </a:r>
            <a:endParaRPr/>
          </a:p>
          <a:p>
            <a:pPr indent="-2921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AutoNum type="arabicPeriod"/>
            </a:pPr>
            <a:r>
              <a:rPr b="1" i="0" lang="en-US" sz="14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Evaluación de pertinencia </a:t>
            </a:r>
            <a:r>
              <a:rPr b="0" i="0" lang="en-US" sz="14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cada iniciativa con los objetivos del PLADECO, PRCSA y proyecto Puerto Exterior.</a:t>
            </a:r>
            <a:endParaRPr/>
          </a:p>
          <a:p>
            <a:pPr indent="-2921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AutoNum type="arabicPeriod"/>
            </a:pPr>
            <a:r>
              <a:rPr b="1" i="0" lang="en-US" sz="14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Construcción de línea base </a:t>
            </a:r>
            <a:r>
              <a:rPr b="0" i="0" lang="en-US" sz="14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indicadores de Calidad de Vida Urbana: SIEDU, ICVU y IBT.</a:t>
            </a:r>
            <a:endParaRPr/>
          </a:p>
          <a:p>
            <a:pPr indent="-2921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AutoNum type="arabicPeriod"/>
            </a:pPr>
            <a:r>
              <a:rPr b="1" i="0" lang="en-US" sz="14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Identificación de brechas </a:t>
            </a:r>
            <a:r>
              <a:rPr b="0" i="0" lang="en-US" sz="14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según los estándares nacionales definidos por el SIEDU – INE entre otros.</a:t>
            </a:r>
            <a:endParaRPr/>
          </a:p>
          <a:p>
            <a:pPr indent="-2921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AutoNum type="arabicPeriod"/>
            </a:pPr>
            <a:r>
              <a:rPr b="1" i="0" lang="en-US" sz="14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Relacionamiento de las iniciativas </a:t>
            </a:r>
            <a:r>
              <a:rPr b="0" i="0" lang="en-US" sz="14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inversión con la </a:t>
            </a:r>
            <a:r>
              <a:rPr b="1" i="0" lang="en-US" sz="14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reducción de brechas</a:t>
            </a:r>
            <a:r>
              <a:rPr b="0" i="0" lang="en-US" sz="14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Calidad de Vida Urbana. </a:t>
            </a:r>
            <a:endParaRPr/>
          </a:p>
          <a:p>
            <a:pPr indent="-2921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AutoNum type="arabicPeriod"/>
            </a:pPr>
            <a:r>
              <a:rPr b="1" i="0" lang="en-US" sz="14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Interacción </a:t>
            </a:r>
            <a:r>
              <a:rPr b="0" i="0" lang="en-US" sz="14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 el EIA y el Plan Maestro Ciudad Puerto.</a:t>
            </a:r>
            <a:endParaRPr/>
          </a:p>
          <a:p>
            <a:pPr indent="-2921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AutoNum type="arabicPeriod"/>
            </a:pPr>
            <a:r>
              <a:rPr b="1" i="0" lang="en-US" sz="14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Identificación de nuevas iniciativas </a:t>
            </a:r>
            <a:r>
              <a:rPr b="0" i="0" lang="en-US" sz="14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pudieran impactar positivamente en los indicadores de Calidad de Vida Urbana, para el aseguramiento de una visión de conjunto y la coherencia entre las iniciativas urbanas.</a:t>
            </a:r>
            <a:endParaRPr/>
          </a:p>
          <a:p>
            <a:pPr indent="-2921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AutoNum type="arabicPeriod"/>
            </a:pPr>
            <a:r>
              <a:rPr b="1" i="0" lang="en-US" sz="14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Ordenamiento, jerarquización y priorización </a:t>
            </a:r>
            <a:r>
              <a:rPr b="0" i="0" lang="en-US" sz="14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las iniciativas del PMCP y una agenda de inversiones que identifica actores institucionales responsables, monto de inversión y oportunidad.</a:t>
            </a:r>
            <a:r>
              <a:rPr b="1" i="0" lang="en-US" sz="14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indent="-2921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1" i="0" sz="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AutoNum type="arabicPeriod"/>
            </a:pPr>
            <a:r>
              <a:rPr b="1" i="0" lang="en-US" sz="14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Validación</a:t>
            </a:r>
            <a:r>
              <a:rPr b="0" i="0" lang="en-US" sz="14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propuesta con los actores locales. </a:t>
            </a:r>
            <a:endParaRPr/>
          </a:p>
          <a:p>
            <a:pPr indent="-2921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AutoNum type="arabicPeriod"/>
            </a:pPr>
            <a:r>
              <a:rPr b="1" i="0" lang="en-US" sz="14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Visualización </a:t>
            </a:r>
            <a:r>
              <a:rPr b="0" i="0" lang="en-US" sz="14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 Plan Maestro Ciudad Puerto en lenguaje comprensible para todos los actores y especialmente para la ciudadanía. </a:t>
            </a: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263352" y="5877272"/>
            <a:ext cx="1152128" cy="8640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7896199" y="57501"/>
            <a:ext cx="4295801" cy="6769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/>
          <p:nvPr>
            <p:ph idx="1" type="body"/>
          </p:nvPr>
        </p:nvSpPr>
        <p:spPr>
          <a:xfrm>
            <a:off x="576264" y="432000"/>
            <a:ext cx="720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DISTRIBUCIÓN ESPACIAL PRELIMINAR: VIALIDAD / AV / EQ / VIVIENDA</a:t>
            </a:r>
            <a:endParaRPr/>
          </a:p>
        </p:txBody>
      </p:sp>
      <p:sp>
        <p:nvSpPr>
          <p:cNvPr id="60" name="Google Shape;60;p3"/>
          <p:cNvSpPr txBox="1"/>
          <p:nvPr>
            <p:ph idx="2" type="body"/>
          </p:nvPr>
        </p:nvSpPr>
        <p:spPr>
          <a:xfrm>
            <a:off x="576000" y="144000"/>
            <a:ext cx="720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INICIATIVAS DE INVERSIÓN CIUDAD SAN ANTONIO</a:t>
            </a:r>
            <a:endParaRPr/>
          </a:p>
        </p:txBody>
      </p:sp>
      <p:sp>
        <p:nvSpPr>
          <p:cNvPr id="61" name="Google Shape;61;p3"/>
          <p:cNvSpPr/>
          <p:nvPr/>
        </p:nvSpPr>
        <p:spPr>
          <a:xfrm>
            <a:off x="263352" y="5877272"/>
            <a:ext cx="1152128" cy="8640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3"/>
          <p:cNvPicPr preferRelativeResize="0"/>
          <p:nvPr/>
        </p:nvPicPr>
        <p:blipFill rotWithShape="1">
          <a:blip r:embed="rId3">
            <a:alphaModFix/>
          </a:blip>
          <a:srcRect b="0" l="15941" r="0" t="0"/>
          <a:stretch/>
        </p:blipFill>
        <p:spPr>
          <a:xfrm>
            <a:off x="47327" y="734946"/>
            <a:ext cx="7416825" cy="600642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"/>
          <p:cNvSpPr txBox="1"/>
          <p:nvPr/>
        </p:nvSpPr>
        <p:spPr>
          <a:xfrm>
            <a:off x="7536161" y="2492896"/>
            <a:ext cx="4705006" cy="2000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Vialidad Urbana: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proyectos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M$ 81.745.662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Espacios Públicos: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proyectos: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M$ 2.863.717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Equipamientos Públ.: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 proyectos: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M$ 167.467.719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Inmobiliarios privados: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proyectos: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M$ sin inf.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7896199" y="57501"/>
            <a:ext cx="4295801" cy="6769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>
            <p:ph idx="1" type="body"/>
          </p:nvPr>
        </p:nvSpPr>
        <p:spPr>
          <a:xfrm>
            <a:off x="576264" y="432000"/>
            <a:ext cx="720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ARTICULACIÓN ENTRE INDICADORES Y OBJETIVOS ESTRATÉGICOS</a:t>
            </a:r>
            <a:endParaRPr/>
          </a:p>
        </p:txBody>
      </p:sp>
      <p:sp>
        <p:nvSpPr>
          <p:cNvPr id="70" name="Google Shape;70;p4"/>
          <p:cNvSpPr txBox="1"/>
          <p:nvPr>
            <p:ph idx="2" type="body"/>
          </p:nvPr>
        </p:nvSpPr>
        <p:spPr>
          <a:xfrm>
            <a:off x="576000" y="144000"/>
            <a:ext cx="720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ÁMBITOS Y OBJETIVOS PARA EL PLAN MAESTRO CIUDAD PUERTO SAN ANTONIO</a:t>
            </a:r>
            <a:endParaRPr/>
          </a:p>
        </p:txBody>
      </p:sp>
      <p:pic>
        <p:nvPicPr>
          <p:cNvPr id="71" name="Google Shape;7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1704" y="764704"/>
            <a:ext cx="4929917" cy="199109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4"/>
          <p:cNvSpPr/>
          <p:nvPr/>
        </p:nvSpPr>
        <p:spPr>
          <a:xfrm>
            <a:off x="4367808" y="1183035"/>
            <a:ext cx="1211374" cy="1326743"/>
          </a:xfrm>
          <a:prstGeom prst="rect">
            <a:avLst/>
          </a:prstGeom>
          <a:noFill/>
          <a:ln cap="flat" cmpd="sng" w="28575">
            <a:solidFill>
              <a:srgbClr val="136A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6096000" y="1183034"/>
            <a:ext cx="1177538" cy="1326743"/>
          </a:xfrm>
          <a:prstGeom prst="rect">
            <a:avLst/>
          </a:prstGeom>
          <a:noFill/>
          <a:ln cap="flat" cmpd="sng" w="28575">
            <a:solidFill>
              <a:srgbClr val="136A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4"/>
          <p:cNvSpPr txBox="1"/>
          <p:nvPr/>
        </p:nvSpPr>
        <p:spPr>
          <a:xfrm>
            <a:off x="2107031" y="3661516"/>
            <a:ext cx="18002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AMBIENTAL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4"/>
          <p:cNvSpPr/>
          <p:nvPr/>
        </p:nvSpPr>
        <p:spPr>
          <a:xfrm>
            <a:off x="2107031" y="3540812"/>
            <a:ext cx="1800200" cy="540573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4"/>
          <p:cNvSpPr txBox="1"/>
          <p:nvPr/>
        </p:nvSpPr>
        <p:spPr>
          <a:xfrm>
            <a:off x="8527685" y="3661516"/>
            <a:ext cx="18002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SOCIOECONOMICA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8527685" y="3540812"/>
            <a:ext cx="1800200" cy="540573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4"/>
          <p:cNvSpPr txBox="1"/>
          <p:nvPr/>
        </p:nvSpPr>
        <p:spPr>
          <a:xfrm>
            <a:off x="4254831" y="3704178"/>
            <a:ext cx="18002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ACCESIBILIDAD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4254831" y="3557000"/>
            <a:ext cx="1800200" cy="540573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4"/>
          <p:cNvSpPr txBox="1"/>
          <p:nvPr/>
        </p:nvSpPr>
        <p:spPr>
          <a:xfrm>
            <a:off x="6391258" y="3702189"/>
            <a:ext cx="18002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INFRAESTRUCTURA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6391258" y="3555013"/>
            <a:ext cx="1800200" cy="540573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"/>
          <p:cNvSpPr txBox="1"/>
          <p:nvPr/>
        </p:nvSpPr>
        <p:spPr>
          <a:xfrm>
            <a:off x="2107031" y="2863148"/>
            <a:ext cx="18002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MEDIOAMBIENTE</a:t>
            </a:r>
            <a:endParaRPr/>
          </a:p>
        </p:txBody>
      </p:sp>
      <p:sp>
        <p:nvSpPr>
          <p:cNvPr id="83" name="Google Shape;83;p4"/>
          <p:cNvSpPr/>
          <p:nvPr/>
        </p:nvSpPr>
        <p:spPr>
          <a:xfrm>
            <a:off x="2107031" y="2742444"/>
            <a:ext cx="1800200" cy="540573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B0F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"/>
          <p:cNvSpPr txBox="1"/>
          <p:nvPr/>
        </p:nvSpPr>
        <p:spPr>
          <a:xfrm>
            <a:off x="8527685" y="2790175"/>
            <a:ext cx="1800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ECONOMICA PRODUCTIVA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8527685" y="2742444"/>
            <a:ext cx="1800200" cy="540573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B0F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4254831" y="2905810"/>
            <a:ext cx="18002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TERRITORIO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4254831" y="2758632"/>
            <a:ext cx="1800200" cy="540573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B0F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4"/>
          <p:cNvSpPr txBox="1"/>
          <p:nvPr/>
        </p:nvSpPr>
        <p:spPr>
          <a:xfrm>
            <a:off x="6391258" y="2903821"/>
            <a:ext cx="18002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4"/>
          <p:cNvSpPr/>
          <p:nvPr/>
        </p:nvSpPr>
        <p:spPr>
          <a:xfrm>
            <a:off x="6391258" y="2756645"/>
            <a:ext cx="1800200" cy="540573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B0F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4"/>
          <p:cNvSpPr txBox="1"/>
          <p:nvPr/>
        </p:nvSpPr>
        <p:spPr>
          <a:xfrm>
            <a:off x="195364" y="3596419"/>
            <a:ext cx="20294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INDICADORES DE</a:t>
            </a:r>
            <a:br>
              <a:rPr lang="en-US" sz="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BIENESTAR TERRITORIAL</a:t>
            </a:r>
            <a:endParaRPr sz="9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195364" y="2842265"/>
            <a:ext cx="1800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AREAS ESTRATEGICAS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PLADECO SELECIONADAS</a:t>
            </a:r>
            <a:endParaRPr sz="9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4"/>
          <p:cNvSpPr txBox="1"/>
          <p:nvPr/>
        </p:nvSpPr>
        <p:spPr>
          <a:xfrm>
            <a:off x="4194932" y="4244751"/>
            <a:ext cx="1919997" cy="209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AREAS VERDES;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E. DEPORTIVOS;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E. CULTURALES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E. SALUD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SERVICIOS PUBLICOS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SERVICIOS EDUCACION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4"/>
          <p:cNvSpPr txBox="1"/>
          <p:nvPr/>
        </p:nvSpPr>
        <p:spPr>
          <a:xfrm>
            <a:off x="2066628" y="4245094"/>
            <a:ext cx="191999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AMPLITUD TERMICA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COBERTURA VEGETAL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6323236" y="4141928"/>
            <a:ext cx="203943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NIVEL SOCIOECONÓMICO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NIVEL SEGREGACIÓN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8394177" y="4141927"/>
            <a:ext cx="212873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INFRAESTRUCTURA BÁSICA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INFRAESTRUCTURA VIVIENDA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263352" y="5877272"/>
            <a:ext cx="1152128" cy="8640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7896199" y="57501"/>
            <a:ext cx="4295801" cy="6769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/>
          <p:nvPr>
            <p:ph idx="1" type="body"/>
          </p:nvPr>
        </p:nvSpPr>
        <p:spPr>
          <a:xfrm>
            <a:off x="576264" y="432000"/>
            <a:ext cx="720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INDICADORES Y BRECHAS</a:t>
            </a:r>
            <a:endParaRPr/>
          </a:p>
        </p:txBody>
      </p:sp>
      <p:sp>
        <p:nvSpPr>
          <p:cNvPr id="103" name="Google Shape;103;p5"/>
          <p:cNvSpPr txBox="1"/>
          <p:nvPr>
            <p:ph idx="2" type="body"/>
          </p:nvPr>
        </p:nvSpPr>
        <p:spPr>
          <a:xfrm>
            <a:off x="576000" y="144000"/>
            <a:ext cx="720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CONSTRUCCIÓN LINEA BASE PLAN MAESTRO CIUDAD PUERTO SAN ANTONIO</a:t>
            </a:r>
            <a:endParaRPr/>
          </a:p>
        </p:txBody>
      </p:sp>
      <p:sp>
        <p:nvSpPr>
          <p:cNvPr id="104" name="Google Shape;104;p5"/>
          <p:cNvSpPr txBox="1"/>
          <p:nvPr/>
        </p:nvSpPr>
        <p:spPr>
          <a:xfrm>
            <a:off x="983428" y="1105594"/>
            <a:ext cx="18002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ACCESIBILIDAD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5"/>
          <p:cNvSpPr/>
          <p:nvPr/>
        </p:nvSpPr>
        <p:spPr>
          <a:xfrm>
            <a:off x="983428" y="958419"/>
            <a:ext cx="1800200" cy="540573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5"/>
          <p:cNvSpPr txBox="1"/>
          <p:nvPr/>
        </p:nvSpPr>
        <p:spPr>
          <a:xfrm>
            <a:off x="845472" y="1625937"/>
            <a:ext cx="1919997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629AFF"/>
              </a:buClr>
              <a:buSzPts val="1000"/>
              <a:buFont typeface="Arial"/>
              <a:buChar char="•"/>
            </a:pPr>
            <a:r>
              <a:rPr b="1" lang="en-US" sz="1000">
                <a:solidFill>
                  <a:srgbClr val="629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AREAS VERDES;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E. EDUCACION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SALUD PRIMARIA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629AFF"/>
              </a:buClr>
              <a:buSzPts val="1000"/>
              <a:buFont typeface="Arial"/>
              <a:buChar char="•"/>
            </a:pPr>
            <a:r>
              <a:rPr b="1" lang="en-US" sz="1000">
                <a:solidFill>
                  <a:srgbClr val="629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TRANSPORTE PÚBLICO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3071664" y="1067231"/>
            <a:ext cx="18002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AMBIENTAL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3071664" y="946530"/>
            <a:ext cx="1800200" cy="540573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2969755" y="1556792"/>
            <a:ext cx="203943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629AFF"/>
              </a:buClr>
              <a:buSzPts val="1000"/>
              <a:buFont typeface="Arial"/>
              <a:buChar char="•"/>
            </a:pPr>
            <a:r>
              <a:rPr b="1" lang="en-US" sz="1000">
                <a:solidFill>
                  <a:srgbClr val="629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CONTAMINACIÓN ATM.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GESTIÓN RESIDUOS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629AFF"/>
              </a:buClr>
              <a:buSzPts val="1000"/>
              <a:buFont typeface="Arial"/>
              <a:buChar char="•"/>
            </a:pPr>
            <a:r>
              <a:rPr b="1" lang="en-US" sz="1000">
                <a:solidFill>
                  <a:srgbClr val="629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EFICIENCIA ENERGETICA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5175649" y="1053934"/>
            <a:ext cx="18002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SOCIOECONOMICA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5"/>
          <p:cNvSpPr/>
          <p:nvPr/>
        </p:nvSpPr>
        <p:spPr>
          <a:xfrm>
            <a:off x="5175649" y="933233"/>
            <a:ext cx="1800200" cy="540573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5080428" y="1524898"/>
            <a:ext cx="212873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PROXIMIDAD GRUPOS NSE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MERCADO LABORAL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7248128" y="1072029"/>
            <a:ext cx="18002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INFRAESTRUCTURA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5"/>
          <p:cNvSpPr/>
          <p:nvPr/>
        </p:nvSpPr>
        <p:spPr>
          <a:xfrm>
            <a:off x="7248128" y="924856"/>
            <a:ext cx="1800200" cy="540573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5"/>
          <p:cNvSpPr txBox="1"/>
          <p:nvPr/>
        </p:nvSpPr>
        <p:spPr>
          <a:xfrm>
            <a:off x="7135616" y="1542993"/>
            <a:ext cx="212873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629AFF"/>
              </a:buClr>
              <a:buSzPts val="1000"/>
              <a:buFont typeface="Arial"/>
              <a:buChar char="•"/>
            </a:pPr>
            <a:r>
              <a:rPr b="1" lang="en-US" sz="1000">
                <a:solidFill>
                  <a:srgbClr val="629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CALIDAD ESPACIO PÚBLICO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9190804" y="1513820"/>
            <a:ext cx="2217856" cy="2708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629AFF"/>
              </a:buClr>
              <a:buSzPts val="1000"/>
              <a:buFont typeface="Arial"/>
              <a:buChar char="•"/>
            </a:pPr>
            <a:r>
              <a:rPr b="1" lang="en-US" sz="1000">
                <a:solidFill>
                  <a:srgbClr val="629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TIEMPOS DE VIAJE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629AFF"/>
              </a:buClr>
              <a:buSzPts val="1000"/>
              <a:buFont typeface="Arial"/>
              <a:buChar char="•"/>
            </a:pPr>
            <a:r>
              <a:rPr b="1" lang="en-US" sz="1000">
                <a:solidFill>
                  <a:srgbClr val="629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EXPOSICIÓN A DESASTRES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CONSUMO SUELO URBANO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PLANIFICACIÓN URBANA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AUTONOMÍA GESTIÓN MUNIC.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629AFF"/>
              </a:buClr>
              <a:buSzPts val="1000"/>
              <a:buFont typeface="Arial"/>
              <a:buChar char="•"/>
            </a:pPr>
            <a:r>
              <a:rPr b="1" lang="en-US" sz="1000">
                <a:solidFill>
                  <a:srgbClr val="629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ÁREAS PATRIMONIALES;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PARTICIPACIÓN.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9264352" y="1058030"/>
            <a:ext cx="18002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OTRAS DIMENSIONES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9264352" y="910857"/>
            <a:ext cx="1800200" cy="540573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105658" y="997695"/>
            <a:ext cx="8216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SIEDU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3071664" y="3991603"/>
            <a:ext cx="18002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AMBIENTAL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3071664" y="3870902"/>
            <a:ext cx="1800200" cy="540573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5159896" y="3991603"/>
            <a:ext cx="18002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SOCIOECONOMICA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5159896" y="3870902"/>
            <a:ext cx="1800200" cy="540573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983432" y="3991604"/>
            <a:ext cx="18002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ACCESIBILIDAD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983432" y="3844429"/>
            <a:ext cx="1800200" cy="540573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7248128" y="3991602"/>
            <a:ext cx="18002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INFRAESTRUCTURA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7248128" y="3844429"/>
            <a:ext cx="1800200" cy="540573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105659" y="3878564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IBT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863631" y="4518385"/>
            <a:ext cx="1919997" cy="209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AREAS VERDES;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629AFF"/>
              </a:buClr>
              <a:buSzPts val="1000"/>
              <a:buFont typeface="Arial"/>
              <a:buChar char="•"/>
            </a:pPr>
            <a:r>
              <a:rPr b="1" lang="en-US" sz="1000">
                <a:solidFill>
                  <a:srgbClr val="629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E. DEPORTIVOS;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629AFF"/>
              </a:buClr>
              <a:buSzPts val="1000"/>
              <a:buFont typeface="Arial"/>
              <a:buChar char="•"/>
            </a:pPr>
            <a:r>
              <a:rPr b="1" lang="en-US" sz="1000">
                <a:solidFill>
                  <a:srgbClr val="629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E. CULTURALES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E. SALUD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SERVICIOS PUBLICOS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SERVICIOS EDUCACION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2951867" y="4481164"/>
            <a:ext cx="191999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AMPLITUD TERMICA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629AFF"/>
              </a:buClr>
              <a:buSzPts val="1000"/>
              <a:buFont typeface="Arial"/>
              <a:buChar char="•"/>
            </a:pPr>
            <a:r>
              <a:rPr b="1" lang="en-US" sz="1000">
                <a:solidFill>
                  <a:srgbClr val="629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COBERTURA VEGETAL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5064675" y="4462567"/>
            <a:ext cx="203943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NIVEL SOCIOECONÓMICO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629AFF"/>
              </a:buClr>
              <a:buSzPts val="1000"/>
              <a:buFont typeface="Arial"/>
              <a:buChar char="•"/>
            </a:pPr>
            <a:r>
              <a:rPr b="1" lang="en-US" sz="1000">
                <a:solidFill>
                  <a:srgbClr val="629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NIVEL SEGREGACIÓN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7135616" y="4462566"/>
            <a:ext cx="212873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629AFF"/>
              </a:buClr>
              <a:buSzPts val="1000"/>
              <a:buFont typeface="Arial"/>
              <a:buChar char="•"/>
            </a:pPr>
            <a:r>
              <a:rPr b="1" lang="en-US" sz="1000">
                <a:solidFill>
                  <a:srgbClr val="629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INFRAESTRUCTURA BÁSICA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INFRAESTRUCTURA VIVIENDA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-240704" y="6098406"/>
            <a:ext cx="1152128" cy="6480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7896199" y="57501"/>
            <a:ext cx="4295801" cy="6769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>
            <p:ph idx="1" type="body"/>
          </p:nvPr>
        </p:nvSpPr>
        <p:spPr>
          <a:xfrm>
            <a:off x="576264" y="432000"/>
            <a:ext cx="720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CALIBRACIÓN RESULTADOS – SEIDU / ibt</a:t>
            </a:r>
            <a:endParaRPr/>
          </a:p>
        </p:txBody>
      </p:sp>
      <p:sp>
        <p:nvSpPr>
          <p:cNvPr id="140" name="Google Shape;140;p6"/>
          <p:cNvSpPr txBox="1"/>
          <p:nvPr>
            <p:ph idx="2" type="body"/>
          </p:nvPr>
        </p:nvSpPr>
        <p:spPr>
          <a:xfrm>
            <a:off x="576000" y="144000"/>
            <a:ext cx="720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INDICADOR ACCESIBILIDAD AREA VERDE CIUDAD DE SAN ANTONIO</a:t>
            </a:r>
            <a:endParaRPr/>
          </a:p>
        </p:txBody>
      </p:sp>
      <p:sp>
        <p:nvSpPr>
          <p:cNvPr id="141" name="Google Shape;141;p6"/>
          <p:cNvSpPr txBox="1"/>
          <p:nvPr/>
        </p:nvSpPr>
        <p:spPr>
          <a:xfrm>
            <a:off x="1585352" y="754453"/>
            <a:ext cx="47789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INDICADOR DE ACCESIBILIDAD ÁREAS VERDES (IBT)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magen que contiene captura de pantalla&#10;&#10;Descripción generada con confianza alta" id="142" name="Google Shape;142;p6"/>
          <p:cNvPicPr preferRelativeResize="0"/>
          <p:nvPr/>
        </p:nvPicPr>
        <p:blipFill rotWithShape="1">
          <a:blip r:embed="rId3">
            <a:alphaModFix/>
          </a:blip>
          <a:srcRect b="0" l="0" r="0" t="7571"/>
          <a:stretch/>
        </p:blipFill>
        <p:spPr>
          <a:xfrm>
            <a:off x="5735960" y="1997392"/>
            <a:ext cx="3495998" cy="2585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mapa, texto&#10;&#10;Descripción generada con confianza muy alta" id="143" name="Google Shape;14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1006" y="1059568"/>
            <a:ext cx="3934968" cy="5337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06894" y="5239019"/>
            <a:ext cx="1315348" cy="115693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 txBox="1"/>
          <p:nvPr/>
        </p:nvSpPr>
        <p:spPr>
          <a:xfrm>
            <a:off x="6054753" y="1909753"/>
            <a:ext cx="6667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37285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6691811" y="3322160"/>
            <a:ext cx="6667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11014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7320136" y="2674997"/>
            <a:ext cx="6667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23028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7896200" y="1711841"/>
            <a:ext cx="6667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41568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6"/>
          <p:cNvSpPr txBox="1"/>
          <p:nvPr/>
        </p:nvSpPr>
        <p:spPr>
          <a:xfrm>
            <a:off x="8562950" y="3800073"/>
            <a:ext cx="6667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3083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6">
            <a:alphaModFix/>
          </a:blip>
          <a:srcRect b="0" l="0" r="0" t="4880"/>
          <a:stretch/>
        </p:blipFill>
        <p:spPr>
          <a:xfrm>
            <a:off x="9730578" y="2290156"/>
            <a:ext cx="2166595" cy="20608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6"/>
          <p:cNvCxnSpPr/>
          <p:nvPr/>
        </p:nvCxnSpPr>
        <p:spPr>
          <a:xfrm flipH="1" rot="10800000">
            <a:off x="10842527" y="2186752"/>
            <a:ext cx="654073" cy="1103153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" name="Google Shape;152;p6"/>
          <p:cNvCxnSpPr/>
          <p:nvPr/>
        </p:nvCxnSpPr>
        <p:spPr>
          <a:xfrm flipH="1" rot="10800000">
            <a:off x="10848528" y="2492896"/>
            <a:ext cx="936104" cy="797009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3" name="Google Shape;153;p6"/>
          <p:cNvSpPr txBox="1"/>
          <p:nvPr/>
        </p:nvSpPr>
        <p:spPr>
          <a:xfrm>
            <a:off x="7002415" y="5168225"/>
            <a:ext cx="4671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SIEDU</a:t>
            </a: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identifica que la ciudad cuenta con </a:t>
            </a:r>
            <a:r>
              <a:rPr b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4.9m2/hab </a:t>
            </a: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 cual se traduce en una </a:t>
            </a:r>
            <a:r>
              <a:rPr b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brecha alta </a:t>
            </a: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asociada al estándar objetivo de 10m2/hab.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1128000" y="6366810"/>
            <a:ext cx="6096000" cy="218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“Centro de Inteligencia Territorial y Cámara Chilena de la Construcción, 2017.”</a:t>
            </a:r>
            <a:endParaRPr/>
          </a:p>
        </p:txBody>
      </p:sp>
      <p:sp>
        <p:nvSpPr>
          <p:cNvPr id="155" name="Google Shape;155;p6"/>
          <p:cNvSpPr/>
          <p:nvPr/>
        </p:nvSpPr>
        <p:spPr>
          <a:xfrm>
            <a:off x="9765148" y="4187537"/>
            <a:ext cx="215475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Promedio normalizados de San Antonio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263352" y="5877272"/>
            <a:ext cx="1152128" cy="8640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7896199" y="57501"/>
            <a:ext cx="4295801" cy="6769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/>
          <p:nvPr>
            <p:ph idx="1" type="body"/>
          </p:nvPr>
        </p:nvSpPr>
        <p:spPr>
          <a:xfrm>
            <a:off x="576264" y="432000"/>
            <a:ext cx="720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ESTADO DE AVANCE PLAN MAESTRO</a:t>
            </a:r>
            <a:endParaRPr/>
          </a:p>
        </p:txBody>
      </p:sp>
      <p:sp>
        <p:nvSpPr>
          <p:cNvPr id="163" name="Google Shape;163;p7"/>
          <p:cNvSpPr txBox="1"/>
          <p:nvPr>
            <p:ph idx="2" type="body"/>
          </p:nvPr>
        </p:nvSpPr>
        <p:spPr>
          <a:xfrm>
            <a:off x="576000" y="144000"/>
            <a:ext cx="720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ESQUEMA METODOLOGICO PLAN MAESTRO CIUDAD PUERTO SAN ANTONIO</a:t>
            </a:r>
            <a:endParaRPr/>
          </a:p>
        </p:txBody>
      </p:sp>
      <p:sp>
        <p:nvSpPr>
          <p:cNvPr id="164" name="Google Shape;164;p7"/>
          <p:cNvSpPr txBox="1"/>
          <p:nvPr/>
        </p:nvSpPr>
        <p:spPr>
          <a:xfrm>
            <a:off x="983432" y="1338991"/>
            <a:ext cx="1800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BASE PROYECTOS DE INVERSIÓN PP</a:t>
            </a: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983432" y="1268760"/>
            <a:ext cx="1800200" cy="540573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B0F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 txBox="1"/>
          <p:nvPr/>
        </p:nvSpPr>
        <p:spPr>
          <a:xfrm>
            <a:off x="3143672" y="1338991"/>
            <a:ext cx="1800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LINEAMIENTOS ESTRATEGICOS </a:t>
            </a:r>
            <a:r>
              <a:rPr b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PLADECO</a:t>
            </a: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3143672" y="1268760"/>
            <a:ext cx="1800200" cy="540573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3146783" y="2131079"/>
            <a:ext cx="1800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INDICADORES DE CALIDAD DE VIDA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3146783" y="2060848"/>
            <a:ext cx="1800200" cy="540573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 txBox="1"/>
          <p:nvPr/>
        </p:nvSpPr>
        <p:spPr>
          <a:xfrm>
            <a:off x="3143672" y="2923167"/>
            <a:ext cx="1800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INDENTIFICACIÓN BRECHAS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3143672" y="2852936"/>
            <a:ext cx="1800200" cy="540573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2" name="Google Shape;172;p7"/>
          <p:cNvCxnSpPr/>
          <p:nvPr/>
        </p:nvCxnSpPr>
        <p:spPr>
          <a:xfrm>
            <a:off x="1919536" y="1809333"/>
            <a:ext cx="0" cy="2105978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73" name="Google Shape;173;p7"/>
          <p:cNvCxnSpPr/>
          <p:nvPr/>
        </p:nvCxnSpPr>
        <p:spPr>
          <a:xfrm>
            <a:off x="1919536" y="3915311"/>
            <a:ext cx="1224136" cy="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74" name="Google Shape;174;p7"/>
          <p:cNvSpPr txBox="1"/>
          <p:nvPr/>
        </p:nvSpPr>
        <p:spPr>
          <a:xfrm>
            <a:off x="3143672" y="3719921"/>
            <a:ext cx="1800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BENCHMARKING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DISMINUCIÓN BRECHA</a:t>
            </a: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3143672" y="3649690"/>
            <a:ext cx="1800200" cy="540573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5195901" y="2060847"/>
            <a:ext cx="540060" cy="540573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5159900" y="2208022"/>
            <a:ext cx="61206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SIEDU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5870688" y="2060847"/>
            <a:ext cx="540060" cy="540573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5834687" y="2208022"/>
            <a:ext cx="61206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IBT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3114057" y="5260210"/>
            <a:ext cx="19378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ELABORACIÓN PMCP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ACTORES/RECURSOS/GANTT</a:t>
            </a: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3164872" y="5196692"/>
            <a:ext cx="1800200" cy="540573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5126786" y="3636070"/>
            <a:ext cx="264921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 establece cómo los proyectos de inversión identificados contribuyen en disminuir la brecha identificada.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7"/>
          <p:cNvSpPr/>
          <p:nvPr/>
        </p:nvSpPr>
        <p:spPr>
          <a:xfrm>
            <a:off x="5181100" y="5183267"/>
            <a:ext cx="272149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 organizan las inversiones: identificando actores, recursos y oportunidad.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/>
          <p:nvPr/>
        </p:nvSpPr>
        <p:spPr>
          <a:xfrm>
            <a:off x="5138700" y="2818167"/>
            <a:ext cx="263813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 establece la brecha entre los  identificadores y los estándares objetivos.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3164872" y="4563398"/>
            <a:ext cx="1800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ARTICULACIÓN DEL PMCP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3164872" y="4411271"/>
            <a:ext cx="1800200" cy="540573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5159900" y="4418291"/>
            <a:ext cx="272149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 elabora la propuesta de PMCP integrando los compromisos del EIA y posibles iniciativas estratégica.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8" name="Google Shape;188;p7"/>
          <p:cNvCxnSpPr/>
          <p:nvPr/>
        </p:nvCxnSpPr>
        <p:spPr>
          <a:xfrm flipH="1" rot="10800000">
            <a:off x="2135560" y="3481336"/>
            <a:ext cx="7200800" cy="19672"/>
          </a:xfrm>
          <a:prstGeom prst="straightConnector1">
            <a:avLst/>
          </a:prstGeom>
          <a:noFill/>
          <a:ln cap="flat" cmpd="sng" w="57150">
            <a:solidFill>
              <a:srgbClr val="E36C09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89" name="Google Shape;189;p7"/>
          <p:cNvSpPr/>
          <p:nvPr/>
        </p:nvSpPr>
        <p:spPr>
          <a:xfrm>
            <a:off x="5102699" y="1284849"/>
            <a:ext cx="263862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 actualización y validación con IMSA – SECPLA.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263352" y="5877272"/>
            <a:ext cx="1152128" cy="8640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6564791" y="2063493"/>
            <a:ext cx="540060" cy="540573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 txBox="1"/>
          <p:nvPr/>
        </p:nvSpPr>
        <p:spPr>
          <a:xfrm>
            <a:off x="6520646" y="2191360"/>
            <a:ext cx="61206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ICVU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124282" y="4395195"/>
            <a:ext cx="1800200" cy="540573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/>
          <p:cNvSpPr txBox="1"/>
          <p:nvPr/>
        </p:nvSpPr>
        <p:spPr>
          <a:xfrm>
            <a:off x="117378" y="4465426"/>
            <a:ext cx="1800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ESTUDIO DE IMPACTO AMBIENTAL</a:t>
            </a:r>
            <a:endParaRPr/>
          </a:p>
        </p:txBody>
      </p:sp>
      <p:cxnSp>
        <p:nvCxnSpPr>
          <p:cNvPr id="195" name="Google Shape;195;p7"/>
          <p:cNvCxnSpPr/>
          <p:nvPr/>
        </p:nvCxnSpPr>
        <p:spPr>
          <a:xfrm>
            <a:off x="1919536" y="4681556"/>
            <a:ext cx="1224136" cy="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96" name="Google Shape;196;p7"/>
          <p:cNvSpPr/>
          <p:nvPr/>
        </p:nvSpPr>
        <p:spPr>
          <a:xfrm>
            <a:off x="3182870" y="5949465"/>
            <a:ext cx="1800200" cy="540573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 txBox="1"/>
          <p:nvPr/>
        </p:nvSpPr>
        <p:spPr>
          <a:xfrm>
            <a:off x="3074858" y="6069502"/>
            <a:ext cx="19378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VALIDACIÓN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EPSA/IMSA/ACTORES</a:t>
            </a:r>
            <a:endParaRPr/>
          </a:p>
        </p:txBody>
      </p:sp>
      <p:cxnSp>
        <p:nvCxnSpPr>
          <p:cNvPr id="198" name="Google Shape;198;p7"/>
          <p:cNvCxnSpPr/>
          <p:nvPr/>
        </p:nvCxnSpPr>
        <p:spPr>
          <a:xfrm>
            <a:off x="2657372" y="6219751"/>
            <a:ext cx="543254" cy="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99" name="Google Shape;199;p7"/>
          <p:cNvCxnSpPr/>
          <p:nvPr/>
        </p:nvCxnSpPr>
        <p:spPr>
          <a:xfrm>
            <a:off x="2657372" y="5456084"/>
            <a:ext cx="543254" cy="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00" name="Google Shape;200;p7"/>
          <p:cNvCxnSpPr/>
          <p:nvPr/>
        </p:nvCxnSpPr>
        <p:spPr>
          <a:xfrm>
            <a:off x="2657372" y="4684276"/>
            <a:ext cx="0" cy="1535475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01" name="Google Shape;201;p7"/>
          <p:cNvSpPr/>
          <p:nvPr/>
        </p:nvSpPr>
        <p:spPr>
          <a:xfrm>
            <a:off x="7896199" y="57501"/>
            <a:ext cx="4295801" cy="6769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GP PuertoExterior">
  <a:themeElements>
    <a:clrScheme name="PRDW 2013">
      <a:dk1>
        <a:srgbClr val="000000"/>
      </a:dk1>
      <a:lt1>
        <a:srgbClr val="FFFFFF"/>
      </a:lt1>
      <a:dk2>
        <a:srgbClr val="002C76"/>
      </a:dk2>
      <a:lt2>
        <a:srgbClr val="C1CCDD"/>
      </a:lt2>
      <a:accent1>
        <a:srgbClr val="6680AD"/>
      </a:accent1>
      <a:accent2>
        <a:srgbClr val="99ABC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2018-08-16T12:51:44Z</dcterms:created>
  <dc:creator>Claudio Araya C.</dc:creator>
</cp:coreProperties>
</file>