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iE2Ta3sa6FvkbKqXTXyEsGapL4X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/>
          <p:nvPr>
            <p:ph idx="2" type="sldImg"/>
          </p:nvPr>
        </p:nvSpPr>
        <p:spPr>
          <a:xfrm>
            <a:off x="407988" y="698500"/>
            <a:ext cx="6207125" cy="349091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" name="Google Shape;98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9" name="Google Shape;119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:notes"/>
          <p:cNvSpPr/>
          <p:nvPr>
            <p:ph idx="2" type="sldImg"/>
          </p:nvPr>
        </p:nvSpPr>
        <p:spPr>
          <a:xfrm>
            <a:off x="407988" y="698500"/>
            <a:ext cx="6207125" cy="349091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8" name="Google Shape;128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2" name="Google Shape;7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ítulo y objetos">
  <p:cSld name="1_Título y objeto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244567" y="686547"/>
            <a:ext cx="1237111" cy="642844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7"/>
          <p:cNvSpPr/>
          <p:nvPr/>
        </p:nvSpPr>
        <p:spPr>
          <a:xfrm>
            <a:off x="598737" y="724366"/>
            <a:ext cx="278585" cy="508879"/>
          </a:xfrm>
          <a:prstGeom prst="chevron">
            <a:avLst>
              <a:gd fmla="val 50000" name="adj"/>
            </a:avLst>
          </a:prstGeom>
          <a:solidFill>
            <a:srgbClr val="29B4EF"/>
          </a:solidFill>
          <a:ln>
            <a:noFill/>
          </a:ln>
        </p:spPr>
        <p:txBody>
          <a:bodyPr anchorCtr="0" anchor="ctr" bIns="60950" lIns="121900" spcFirstLastPara="1" rIns="121900" wrap="square" tIns="609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4" name="Google Shape;64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"/>
          <p:cNvSpPr/>
          <p:nvPr/>
        </p:nvSpPr>
        <p:spPr>
          <a:xfrm>
            <a:off x="-97655" y="-71022"/>
            <a:ext cx="12402106" cy="7040004"/>
          </a:xfrm>
          <a:prstGeom prst="rect">
            <a:avLst/>
          </a:prstGeom>
          <a:solidFill>
            <a:srgbClr val="4BC6D8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magen 6" id="92" name="Google Shape;9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911346" y="223364"/>
            <a:ext cx="1014163" cy="567932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93" name="Google Shape;93;p1"/>
          <p:cNvSpPr txBox="1"/>
          <p:nvPr/>
        </p:nvSpPr>
        <p:spPr>
          <a:xfrm>
            <a:off x="2023767" y="2631986"/>
            <a:ext cx="8159262" cy="1480973"/>
          </a:xfrm>
          <a:prstGeom prst="rect">
            <a:avLst/>
          </a:prstGeom>
          <a:noFill/>
          <a:ln>
            <a:noFill/>
          </a:ln>
        </p:spPr>
        <p:txBody>
          <a:bodyPr anchorCtr="0" anchor="t" bIns="47525" lIns="47525" spcFirstLastPara="1" rIns="47525" wrap="square" tIns="475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45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Estudio de Impacto Ambiental Proyecto Puerto Exterior</a:t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-2262" y="1599789"/>
            <a:ext cx="338549" cy="3698382"/>
          </a:xfrm>
          <a:prstGeom prst="rect">
            <a:avLst/>
          </a:prstGeom>
          <a:solidFill>
            <a:srgbClr val="5293A0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11870509" y="1523282"/>
            <a:ext cx="338549" cy="3698382"/>
          </a:xfrm>
          <a:prstGeom prst="rect">
            <a:avLst/>
          </a:prstGeom>
          <a:solidFill>
            <a:srgbClr val="5293A0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"/>
          <p:cNvSpPr txBox="1"/>
          <p:nvPr>
            <p:ph idx="4294967295" type="sldNum"/>
          </p:nvPr>
        </p:nvSpPr>
        <p:spPr>
          <a:xfrm>
            <a:off x="11849397" y="6578323"/>
            <a:ext cx="239390" cy="2191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z="1100">
                <a:solidFill>
                  <a:srgbClr val="FFFFFF"/>
                </a:solidFill>
              </a:rPr>
              <a:t>‹#›</a:t>
            </a:fld>
            <a:endParaRPr b="0" i="0" sz="11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/>
          <p:nvPr/>
        </p:nvSpPr>
        <p:spPr>
          <a:xfrm>
            <a:off x="295420" y="334065"/>
            <a:ext cx="187244" cy="342029"/>
          </a:xfrm>
          <a:prstGeom prst="chevron">
            <a:avLst>
              <a:gd fmla="val 50000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magen que contiene texto, mapa&#10;&#10;Descripción generada automáticamente" id="102" name="Google Shape;10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42926" y="1153551"/>
            <a:ext cx="6082073" cy="5704448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"/>
          <p:cNvSpPr/>
          <p:nvPr/>
        </p:nvSpPr>
        <p:spPr>
          <a:xfrm>
            <a:off x="482664" y="3070976"/>
            <a:ext cx="1800735" cy="769504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ÁREA PORTUARIA</a:t>
            </a:r>
            <a:endParaRPr b="1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"/>
          <p:cNvSpPr/>
          <p:nvPr/>
        </p:nvSpPr>
        <p:spPr>
          <a:xfrm>
            <a:off x="857067" y="4468273"/>
            <a:ext cx="2147226" cy="897752"/>
          </a:xfrm>
          <a:prstGeom prst="roundRect">
            <a:avLst>
              <a:gd fmla="val 16667" name="adj"/>
            </a:avLst>
          </a:prstGeom>
          <a:solidFill>
            <a:srgbClr val="0070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ÁREA TRANSPORTE Y VIALIDAD</a:t>
            </a:r>
            <a:endParaRPr/>
          </a:p>
        </p:txBody>
      </p:sp>
      <p:sp>
        <p:nvSpPr>
          <p:cNvPr id="105" name="Google Shape;105;p2"/>
          <p:cNvSpPr/>
          <p:nvPr/>
        </p:nvSpPr>
        <p:spPr>
          <a:xfrm>
            <a:off x="10047818" y="4358801"/>
            <a:ext cx="1720222" cy="818110"/>
          </a:xfrm>
          <a:prstGeom prst="roundRect">
            <a:avLst>
              <a:gd fmla="val 16667" name="adj"/>
            </a:avLst>
          </a:prstGeom>
          <a:solidFill>
            <a:srgbClr val="1E4E7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ÁREA CANTERAS</a:t>
            </a:r>
            <a:endParaRPr/>
          </a:p>
        </p:txBody>
      </p:sp>
      <p:grpSp>
        <p:nvGrpSpPr>
          <p:cNvPr id="106" name="Google Shape;106;p2"/>
          <p:cNvGrpSpPr/>
          <p:nvPr/>
        </p:nvGrpSpPr>
        <p:grpSpPr>
          <a:xfrm>
            <a:off x="1382914" y="1223889"/>
            <a:ext cx="3520012" cy="1948124"/>
            <a:chOff x="1382914" y="1203199"/>
            <a:chExt cx="3520012" cy="1968814"/>
          </a:xfrm>
        </p:grpSpPr>
        <p:cxnSp>
          <p:nvCxnSpPr>
            <p:cNvPr id="107" name="Google Shape;107;p2"/>
            <p:cNvCxnSpPr>
              <a:stCxn id="108" idx="1"/>
              <a:endCxn id="103" idx="0"/>
            </p:cNvCxnSpPr>
            <p:nvPr/>
          </p:nvCxnSpPr>
          <p:spPr>
            <a:xfrm flipH="1">
              <a:off x="1382914" y="2187606"/>
              <a:ext cx="2187600" cy="88230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sp>
          <p:nvSpPr>
            <p:cNvPr id="108" name="Google Shape;108;p2"/>
            <p:cNvSpPr/>
            <p:nvPr/>
          </p:nvSpPr>
          <p:spPr>
            <a:xfrm>
              <a:off x="3570514" y="1203199"/>
              <a:ext cx="1332412" cy="1968814"/>
            </a:xfrm>
            <a:prstGeom prst="rect">
              <a:avLst/>
            </a:prstGeom>
            <a:noFill/>
            <a:ln cap="flat" cmpd="sng" w="38100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9" name="Google Shape;109;p2"/>
          <p:cNvGrpSpPr/>
          <p:nvPr/>
        </p:nvGrpSpPr>
        <p:grpSpPr>
          <a:xfrm>
            <a:off x="3004371" y="1898469"/>
            <a:ext cx="4023446" cy="3018531"/>
            <a:chOff x="3004371" y="1898469"/>
            <a:chExt cx="4023446" cy="3018531"/>
          </a:xfrm>
        </p:grpSpPr>
        <p:cxnSp>
          <p:nvCxnSpPr>
            <p:cNvPr id="110" name="Google Shape;110;p2"/>
            <p:cNvCxnSpPr>
              <a:stCxn id="111" idx="2"/>
              <a:endCxn id="104" idx="3"/>
            </p:cNvCxnSpPr>
            <p:nvPr/>
          </p:nvCxnSpPr>
          <p:spPr>
            <a:xfrm flipH="1">
              <a:off x="3004371" y="3429000"/>
              <a:ext cx="2961000" cy="148800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sp>
          <p:nvSpPr>
            <p:cNvPr id="111" name="Google Shape;111;p2"/>
            <p:cNvSpPr/>
            <p:nvPr/>
          </p:nvSpPr>
          <p:spPr>
            <a:xfrm>
              <a:off x="4902926" y="1898469"/>
              <a:ext cx="2124891" cy="1530531"/>
            </a:xfrm>
            <a:prstGeom prst="rect">
              <a:avLst/>
            </a:prstGeom>
            <a:noFill/>
            <a:ln cap="flat" cmpd="sng" w="38100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2" name="Google Shape;112;p2"/>
          <p:cNvGrpSpPr/>
          <p:nvPr/>
        </p:nvGrpSpPr>
        <p:grpSpPr>
          <a:xfrm>
            <a:off x="7088777" y="2821577"/>
            <a:ext cx="2959138" cy="3883774"/>
            <a:chOff x="7088777" y="2821577"/>
            <a:chExt cx="2959138" cy="3883774"/>
          </a:xfrm>
        </p:grpSpPr>
        <p:cxnSp>
          <p:nvCxnSpPr>
            <p:cNvPr id="113" name="Google Shape;113;p2"/>
            <p:cNvCxnSpPr>
              <a:stCxn id="114" idx="3"/>
              <a:endCxn id="105" idx="1"/>
            </p:cNvCxnSpPr>
            <p:nvPr/>
          </p:nvCxnSpPr>
          <p:spPr>
            <a:xfrm>
              <a:off x="9352215" y="4763464"/>
              <a:ext cx="695700" cy="450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sp>
          <p:nvSpPr>
            <p:cNvPr id="114" name="Google Shape;114;p2"/>
            <p:cNvSpPr/>
            <p:nvPr/>
          </p:nvSpPr>
          <p:spPr>
            <a:xfrm>
              <a:off x="7088777" y="2821577"/>
              <a:ext cx="2263438" cy="3883774"/>
            </a:xfrm>
            <a:prstGeom prst="rect">
              <a:avLst/>
            </a:prstGeom>
            <a:noFill/>
            <a:ln cap="flat" cmpd="sng" w="38100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5" name="Google Shape;115;p2"/>
          <p:cNvSpPr/>
          <p:nvPr/>
        </p:nvSpPr>
        <p:spPr>
          <a:xfrm>
            <a:off x="921297" y="698386"/>
            <a:ext cx="7913213" cy="4924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60950" lIns="121900" spcFirstLastPara="1" rIns="121900" wrap="square" tIns="6095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2400" u="none" cap="none" strike="noStrike">
                <a:solidFill>
                  <a:srgbClr val="29B5E3"/>
                </a:solidFill>
                <a:latin typeface="Arial"/>
                <a:ea typeface="Arial"/>
                <a:cs typeface="Arial"/>
                <a:sym typeface="Arial"/>
              </a:rPr>
              <a:t>Estudio de Impacto Ambiental (EIA)</a:t>
            </a:r>
            <a:endParaRPr/>
          </a:p>
        </p:txBody>
      </p:sp>
      <p:sp>
        <p:nvSpPr>
          <p:cNvPr id="116" name="Google Shape;116;p2"/>
          <p:cNvSpPr txBox="1"/>
          <p:nvPr/>
        </p:nvSpPr>
        <p:spPr>
          <a:xfrm>
            <a:off x="9320187" y="634022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5650" lIns="71300" spcFirstLastPara="1" rIns="71300" wrap="square" tIns="3565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E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"/>
          <p:cNvSpPr txBox="1"/>
          <p:nvPr/>
        </p:nvSpPr>
        <p:spPr>
          <a:xfrm>
            <a:off x="936589" y="730763"/>
            <a:ext cx="8809441" cy="492432"/>
          </a:xfrm>
          <a:prstGeom prst="rect">
            <a:avLst/>
          </a:prstGeom>
          <a:noFill/>
          <a:ln>
            <a:noFill/>
          </a:ln>
        </p:spPr>
        <p:txBody>
          <a:bodyPr anchorCtr="0" anchor="t" bIns="60950" lIns="121900" spcFirstLastPara="1" rIns="121900" wrap="square" tIns="6095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2400" u="none" cap="none" strike="noStrike">
                <a:solidFill>
                  <a:srgbClr val="29B5E3"/>
                </a:solidFill>
                <a:latin typeface="Arial"/>
                <a:ea typeface="Arial"/>
                <a:cs typeface="Arial"/>
                <a:sym typeface="Arial"/>
              </a:rPr>
              <a:t>Estudio de Impacto Ambiental de Proyecto Puerto Exterior</a:t>
            </a:r>
            <a:endParaRPr/>
          </a:p>
        </p:txBody>
      </p:sp>
      <p:sp>
        <p:nvSpPr>
          <p:cNvPr id="123" name="Google Shape;123;p3"/>
          <p:cNvSpPr txBox="1"/>
          <p:nvPr/>
        </p:nvSpPr>
        <p:spPr>
          <a:xfrm>
            <a:off x="9320187" y="634022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5650" lIns="71300" spcFirstLastPara="1" rIns="71300" wrap="square" tIns="3565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E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3"/>
          <p:cNvSpPr/>
          <p:nvPr/>
        </p:nvSpPr>
        <p:spPr>
          <a:xfrm>
            <a:off x="843290" y="1437055"/>
            <a:ext cx="10460813" cy="2677746"/>
          </a:xfrm>
          <a:prstGeom prst="rect">
            <a:avLst/>
          </a:prstGeom>
          <a:solidFill>
            <a:srgbClr val="EDEDED"/>
          </a:solidFill>
          <a:ln cap="flat" cmpd="sng" w="12700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❖"/>
            </a:pPr>
            <a:r>
              <a:rPr b="1" i="0" lang="es-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Área de influencia y Línea de Base:</a:t>
            </a:r>
            <a:r>
              <a:rPr b="0" i="0" lang="es-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48 elementos del medio ambiente. Descripción detallada: 30 de ellos.</a:t>
            </a:r>
            <a:endParaRPr/>
          </a:p>
          <a:p>
            <a:pPr indent="-285750" lvl="0" marL="28575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❖"/>
            </a:pPr>
            <a:r>
              <a:rPr b="1" i="0" lang="es-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Evaluación de impactos: </a:t>
            </a:r>
            <a:r>
              <a:rPr b="0" i="0" lang="es-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Identificación de 69 potenciales impactos. Trece (13) impactos significativos.</a:t>
            </a:r>
            <a:endParaRPr/>
          </a:p>
          <a:p>
            <a:pPr indent="-285750" lvl="0" marL="28575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❖"/>
            </a:pPr>
            <a:r>
              <a:rPr b="1" i="0" lang="es-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 de medidas: </a:t>
            </a:r>
            <a:r>
              <a:rPr b="0" i="0" lang="es-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Tres (3) medidas de mitigación y diez (10) medidas de compensación. </a:t>
            </a:r>
            <a:endParaRPr/>
          </a:p>
          <a:p>
            <a:pPr indent="-285750" lvl="0" marL="28575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❖"/>
            </a:pPr>
            <a:r>
              <a:rPr b="1" i="0" lang="es-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 de seguimiento: </a:t>
            </a:r>
            <a:r>
              <a:rPr b="0" i="0" lang="es-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Trece (13) planes de seguimiento ambiental.</a:t>
            </a:r>
            <a:endParaRPr/>
          </a:p>
          <a:p>
            <a:pPr indent="-285750" lvl="0" marL="28575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❖"/>
            </a:pPr>
            <a:r>
              <a:rPr b="1" i="0" lang="es-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 de cumplimiento normativo: </a:t>
            </a:r>
            <a:r>
              <a:rPr b="0" i="0" lang="es-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Incluye 15 PAS y un (1) pronunciamiento ambiental.</a:t>
            </a:r>
            <a:endParaRPr/>
          </a:p>
          <a:p>
            <a:pPr indent="-285750" lvl="0" marL="28575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❖"/>
            </a:pPr>
            <a:r>
              <a:rPr b="1" i="0" lang="es-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Compromisos Ambientales Voluntarios: </a:t>
            </a:r>
            <a:r>
              <a:rPr b="0" i="0" lang="es-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Trece (13) Compromisos Ambientales Voluntarios.</a:t>
            </a:r>
            <a:endParaRPr/>
          </a:p>
          <a:p>
            <a:pPr indent="-285750" lvl="0" marL="28575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❖"/>
            </a:pPr>
            <a:r>
              <a:rPr b="1" i="0" lang="es-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Acciones previas: </a:t>
            </a:r>
            <a:r>
              <a:rPr b="0" i="0" lang="es-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Proceso de Participación ciudadana Anticipada sobre nueve (9) grupos de interés.</a:t>
            </a:r>
            <a:endParaRPr/>
          </a:p>
          <a:p>
            <a:pPr indent="-285750" lvl="0" marL="28575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❖"/>
            </a:pPr>
            <a:r>
              <a:rPr b="1" i="0" lang="es-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Mano de obra: </a:t>
            </a:r>
            <a:r>
              <a:rPr b="0" i="0" lang="es-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Peak construcción 2.260 Trabajadores. Operación 2.000 Trabajadores permanentes.</a:t>
            </a:r>
            <a:endParaRPr/>
          </a:p>
          <a:p>
            <a:pPr indent="0" lvl="0" marL="0" marR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3"/>
          <p:cNvSpPr/>
          <p:nvPr/>
        </p:nvSpPr>
        <p:spPr>
          <a:xfrm>
            <a:off x="843290" y="4307678"/>
            <a:ext cx="10460813" cy="2151652"/>
          </a:xfrm>
          <a:prstGeom prst="rect">
            <a:avLst/>
          </a:prstGeom>
          <a:solidFill>
            <a:srgbClr val="DDEAF6"/>
          </a:solidFill>
          <a:ln cap="flat" cmpd="sng" w="12700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1800"/>
              <a:buFont typeface="Noto Sans Symbols"/>
              <a:buChar char="❖"/>
            </a:pPr>
            <a:r>
              <a:rPr b="1" i="0" lang="es-ES" sz="18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Plazo:  </a:t>
            </a:r>
            <a:r>
              <a:rPr b="0" i="0" lang="es-ES" sz="18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11 meses (junio 2019 a abril 2020).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1800"/>
              <a:buFont typeface="Noto Sans Symbols"/>
              <a:buChar char="❖"/>
            </a:pPr>
            <a:r>
              <a:rPr b="1" i="0" lang="es-ES" sz="18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Número de capítulos:</a:t>
            </a:r>
            <a:r>
              <a:rPr b="0" i="0" lang="es-ES" sz="18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  20 capítulos; 1 resumen ejecutivo; 126 anexos técnicos.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1800"/>
              <a:buFont typeface="Noto Sans Symbols"/>
              <a:buChar char="❖"/>
            </a:pPr>
            <a:r>
              <a:rPr b="1" i="0" lang="es-ES" sz="18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Presentación: </a:t>
            </a:r>
            <a:r>
              <a:rPr b="0" i="0" lang="es-ES" sz="18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30 volúmenes (archivadores), sumando un total de 13.900 páginas.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1800"/>
              <a:buFont typeface="Noto Sans Symbols"/>
              <a:buChar char="❖"/>
            </a:pPr>
            <a:r>
              <a:rPr b="1" i="0" lang="es-ES" sz="18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Equipo de trabajo: </a:t>
            </a:r>
            <a:endParaRPr/>
          </a:p>
          <a:p>
            <a:pPr indent="-285750" lvl="2" marL="1200150" marR="0" rtl="0" algn="l"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1800"/>
              <a:buFont typeface="Noto Sans Symbols"/>
              <a:buChar char="▪"/>
            </a:pPr>
            <a:r>
              <a:rPr b="0" i="0" lang="es-ES" sz="18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Consultor del EIA: Jaime Illanes &amp; Asociados, 63 profesionales y 16 empresas externas.  </a:t>
            </a:r>
            <a:endParaRPr/>
          </a:p>
          <a:p>
            <a:pPr indent="-285750" lvl="2" marL="1200150" marR="0" rtl="0" algn="l"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1800"/>
              <a:buFont typeface="Noto Sans Symbols"/>
              <a:buChar char="▪"/>
            </a:pPr>
            <a:r>
              <a:rPr b="0" i="0" lang="es-ES" sz="18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Contraparte técnica: PRDW, 17 profesionales; ECOS y VGC Abogados.  </a:t>
            </a:r>
            <a:endParaRPr/>
          </a:p>
          <a:p>
            <a:pPr indent="-285750" lvl="2" marL="1200150" marR="0" rtl="0" algn="l"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1800"/>
              <a:buFont typeface="Noto Sans Symbols"/>
              <a:buChar char="▪"/>
            </a:pPr>
            <a:r>
              <a:rPr b="0" i="0" lang="es-ES" sz="18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EPSA: diversas áreas y unidades además de los 5 profesionales de Puerto Exterior.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rgbClr val="1F386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"/>
          <p:cNvSpPr txBox="1"/>
          <p:nvPr/>
        </p:nvSpPr>
        <p:spPr>
          <a:xfrm>
            <a:off x="593157" y="253148"/>
            <a:ext cx="9135459" cy="461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675" lIns="45675" spcFirstLastPara="1" rIns="45675" wrap="square" tIns="456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PRÓXIMOS PASOS DEL PROCEDIMIENTO DE EVALUACIÓN AMBIENTAL</a:t>
            </a:r>
            <a:endParaRPr/>
          </a:p>
        </p:txBody>
      </p:sp>
      <p:sp>
        <p:nvSpPr>
          <p:cNvPr id="131" name="Google Shape;131;p4"/>
          <p:cNvSpPr/>
          <p:nvPr/>
        </p:nvSpPr>
        <p:spPr>
          <a:xfrm>
            <a:off x="295420" y="334065"/>
            <a:ext cx="187244" cy="342029"/>
          </a:xfrm>
          <a:prstGeom prst="chevron">
            <a:avLst>
              <a:gd fmla="val 50000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4"/>
          <p:cNvSpPr txBox="1"/>
          <p:nvPr/>
        </p:nvSpPr>
        <p:spPr>
          <a:xfrm>
            <a:off x="936058" y="1400593"/>
            <a:ext cx="10579100" cy="15542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57200" lvl="0" marL="4572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❑"/>
            </a:pPr>
            <a:r>
              <a:rPr b="1" i="0" lang="es-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Resolución de admisibilidad: </a:t>
            </a:r>
            <a:r>
              <a:rPr b="0" i="0" lang="es-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obtuvo la resolución de admisibilidad el viernes 08 de mayo.</a:t>
            </a:r>
            <a:endParaRPr/>
          </a:p>
          <a:p>
            <a:pPr indent="-457200" lvl="0" marL="457200" marR="0" rtl="0" algn="just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❑"/>
            </a:pPr>
            <a:r>
              <a:rPr b="1" i="0" lang="es-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Resolución del SEA por contexto de pandemia: </a:t>
            </a:r>
            <a:r>
              <a:rPr b="0" i="0" lang="es-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Suspensión de plazos del procedimiento de evaluación ambiental hasta el 31 de mayo.</a:t>
            </a:r>
            <a:endParaRPr/>
          </a:p>
          <a:p>
            <a:pPr indent="-457200" lvl="0" marL="457200" marR="0" rtl="0" algn="just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❑"/>
            </a:pPr>
            <a:r>
              <a:rPr b="1" i="0" lang="es-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Reanudación de la tramitación ambiental: </a:t>
            </a:r>
            <a:r>
              <a:rPr b="0" i="0" lang="es-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 los plazos de suspensión no se prorrogan, el SEA debe reanudar el proceso de evaluación a partir del primero de junio.</a:t>
            </a:r>
            <a:endParaRPr/>
          </a:p>
        </p:txBody>
      </p:sp>
      <p:sp>
        <p:nvSpPr>
          <p:cNvPr id="133" name="Google Shape;133;p4"/>
          <p:cNvSpPr txBox="1"/>
          <p:nvPr/>
        </p:nvSpPr>
        <p:spPr>
          <a:xfrm>
            <a:off x="1108865" y="757267"/>
            <a:ext cx="7664897" cy="492432"/>
          </a:xfrm>
          <a:prstGeom prst="rect">
            <a:avLst/>
          </a:prstGeom>
          <a:noFill/>
          <a:ln>
            <a:noFill/>
          </a:ln>
        </p:spPr>
        <p:txBody>
          <a:bodyPr anchorCtr="0" anchor="t" bIns="60950" lIns="121900" spcFirstLastPara="1" rIns="121900" wrap="square" tIns="6095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2400" u="none" cap="none" strike="noStrike">
                <a:solidFill>
                  <a:srgbClr val="29B5E3"/>
                </a:solidFill>
                <a:latin typeface="Arial"/>
                <a:ea typeface="Arial"/>
                <a:cs typeface="Arial"/>
                <a:sym typeface="Arial"/>
              </a:rPr>
              <a:t>Próximos pasos y Participación Ciudadana Formal</a:t>
            </a:r>
            <a:endParaRPr/>
          </a:p>
        </p:txBody>
      </p:sp>
      <p:sp>
        <p:nvSpPr>
          <p:cNvPr id="134" name="Google Shape;134;p4"/>
          <p:cNvSpPr/>
          <p:nvPr/>
        </p:nvSpPr>
        <p:spPr>
          <a:xfrm>
            <a:off x="977900" y="3040658"/>
            <a:ext cx="10579100" cy="3601442"/>
          </a:xfrm>
          <a:prstGeom prst="rect">
            <a:avLst/>
          </a:prstGeom>
          <a:solidFill>
            <a:srgbClr val="DDEAF6"/>
          </a:solidFill>
          <a:ln cap="flat" cmpd="sng" w="12700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18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PARTICIPACIÓN CIUDADANA FORMAL:</a:t>
            </a:r>
            <a:endParaRPr/>
          </a:p>
          <a:p>
            <a:pPr indent="-285750" lvl="0" marL="285750" marR="0" rtl="0" algn="l">
              <a:spcBef>
                <a:spcPts val="300"/>
              </a:spcBef>
              <a:spcAft>
                <a:spcPts val="0"/>
              </a:spcAft>
              <a:buClr>
                <a:srgbClr val="1F3864"/>
              </a:buClr>
              <a:buSzPts val="1800"/>
              <a:buFont typeface="Noto Sans Symbols"/>
              <a:buChar char="❖"/>
            </a:pPr>
            <a:r>
              <a:rPr b="1" i="0" lang="es-ES" sz="18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Publicación del Extracto: </a:t>
            </a:r>
            <a:r>
              <a:rPr b="0" i="0" lang="es-ES" sz="18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Publicación en el D.O. y en un diario de circulación Nacional o Regional dentro de los 10 días hábiles luego de reactivado el proceso (</a:t>
            </a:r>
            <a:r>
              <a:rPr b="0" i="0" lang="es-ES" sz="16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hasta el 12 de junio aprox. si se retoma el 31/mayo</a:t>
            </a:r>
            <a:r>
              <a:rPr b="0" i="0" lang="es-ES" sz="18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).</a:t>
            </a:r>
            <a:endParaRPr/>
          </a:p>
          <a:p>
            <a:pPr indent="-285750" lvl="0" marL="285750" marR="0" rtl="0" algn="l">
              <a:spcBef>
                <a:spcPts val="300"/>
              </a:spcBef>
              <a:spcAft>
                <a:spcPts val="0"/>
              </a:spcAft>
              <a:buClr>
                <a:srgbClr val="1F3864"/>
              </a:buClr>
              <a:buSzPts val="1800"/>
              <a:buFont typeface="Noto Sans Symbols"/>
              <a:buChar char="❖"/>
            </a:pPr>
            <a:r>
              <a:rPr b="1" i="0" lang="es-ES" sz="18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Aviso radial: </a:t>
            </a:r>
            <a:r>
              <a:rPr b="0" i="0" lang="es-ES" sz="18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Aviso en radioemisora local por cinco días (luego de publicado el extracto).</a:t>
            </a:r>
            <a:endParaRPr/>
          </a:p>
          <a:p>
            <a:pPr indent="-285750" lvl="0" marL="285750" marR="0" rtl="0" algn="l">
              <a:spcBef>
                <a:spcPts val="300"/>
              </a:spcBef>
              <a:spcAft>
                <a:spcPts val="0"/>
              </a:spcAft>
              <a:buClr>
                <a:srgbClr val="1F3864"/>
              </a:buClr>
              <a:buSzPts val="1800"/>
              <a:buFont typeface="Noto Sans Symbols"/>
              <a:buChar char="❖"/>
            </a:pPr>
            <a:r>
              <a:rPr b="1" i="0" lang="es-ES" sz="18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Derecho a acceder y conocer el expediente:</a:t>
            </a:r>
            <a:r>
              <a:rPr b="0" i="0" lang="es-ES" sz="18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 Expediente electrónico y en papel (completo) queda disponible para el público.</a:t>
            </a:r>
            <a:endParaRPr b="1" i="0" sz="1800" u="none" cap="none" strike="noStrike">
              <a:solidFill>
                <a:srgbClr val="1F386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300"/>
              </a:spcBef>
              <a:spcAft>
                <a:spcPts val="0"/>
              </a:spcAft>
              <a:buClr>
                <a:srgbClr val="1F3864"/>
              </a:buClr>
              <a:buSzPts val="1800"/>
              <a:buFont typeface="Noto Sans Symbols"/>
              <a:buChar char="❖"/>
            </a:pPr>
            <a:r>
              <a:rPr b="1" i="0" lang="es-ES" sz="18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Reuniones con la comunidad: </a:t>
            </a:r>
            <a:r>
              <a:rPr b="0" i="0" lang="es-ES" sz="18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El SEA realizará reuniones y actividades para la participación informada de la comunidad.</a:t>
            </a:r>
            <a:endParaRPr/>
          </a:p>
          <a:p>
            <a:pPr indent="-285750" lvl="0" marL="285750" marR="0" rtl="0" algn="l">
              <a:spcBef>
                <a:spcPts val="300"/>
              </a:spcBef>
              <a:spcAft>
                <a:spcPts val="0"/>
              </a:spcAft>
              <a:buClr>
                <a:srgbClr val="1F3864"/>
              </a:buClr>
              <a:buSzPts val="1800"/>
              <a:buFont typeface="Noto Sans Symbols"/>
              <a:buChar char="❖"/>
            </a:pPr>
            <a:r>
              <a:rPr b="1" i="0" lang="es-ES" sz="18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Derecho a formular observaciones y obtener respuesta fundada: </a:t>
            </a:r>
            <a:r>
              <a:rPr b="0" i="0" lang="es-ES" sz="18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Toda persona natural o jurídica podrá formular observaciones al proyecto. Plazo: 60 días hábiles.</a:t>
            </a:r>
            <a:endParaRPr/>
          </a:p>
          <a:p>
            <a:pPr indent="0" lvl="1" marL="266700" marR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b="0" i="0" lang="es-ES" sz="18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Las observaciones son evaluadas técnicamente y deben ser consideradas en el Informe de Evaluación y la RCA que emite el SEA, debiendo dar respuesta a quienes formularon las observaciones.</a:t>
            </a:r>
            <a:endParaRPr/>
          </a:p>
          <a:p>
            <a:pPr indent="-171450" lvl="0" marL="28575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rgbClr val="1F386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2020-02-13T16:36:43Z</dcterms:created>
  <dc:creator>Pino, Francisco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0x010100BF76D496ED0DB2479FD5F0FB4D4D2D16</vt:lpwstr>
  </property>
</Properties>
</file>